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56" r:id="rId2"/>
    <p:sldId id="267" r:id="rId3"/>
    <p:sldId id="269" r:id="rId4"/>
    <p:sldId id="270" r:id="rId5"/>
    <p:sldId id="271" r:id="rId6"/>
    <p:sldId id="272" r:id="rId7"/>
    <p:sldId id="273" r:id="rId8"/>
    <p:sldId id="274" r:id="rId9"/>
    <p:sldId id="275" r:id="rId10"/>
    <p:sldId id="276" r:id="rId11"/>
    <p:sldId id="279" r:id="rId12"/>
    <p:sldId id="280" r:id="rId13"/>
    <p:sldId id="277" r:id="rId14"/>
    <p:sldId id="278" r:id="rId15"/>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tx1"/>
        </a:solidFill>
        <a:latin typeface="Lucida Sans" panose="020B0602030504020204" pitchFamily="34" charset="0"/>
        <a:ea typeface="+mn-ea"/>
        <a:cs typeface="+mn-cs"/>
      </a:defRPr>
    </a:lvl1pPr>
    <a:lvl2pPr marL="431800" indent="-215900" algn="l" defTabSz="449263" rtl="0" eaLnBrk="0" fontAlgn="base" hangingPunct="0">
      <a:spcBef>
        <a:spcPct val="0"/>
      </a:spcBef>
      <a:spcAft>
        <a:spcPct val="0"/>
      </a:spcAft>
      <a:defRPr kern="1200">
        <a:solidFill>
          <a:schemeClr val="tx1"/>
        </a:solidFill>
        <a:latin typeface="Lucida Sans" panose="020B0602030504020204" pitchFamily="34" charset="0"/>
        <a:ea typeface="+mn-ea"/>
        <a:cs typeface="+mn-cs"/>
      </a:defRPr>
    </a:lvl2pPr>
    <a:lvl3pPr marL="647700" indent="-215900" algn="l" defTabSz="449263" rtl="0" eaLnBrk="0" fontAlgn="base" hangingPunct="0">
      <a:spcBef>
        <a:spcPct val="0"/>
      </a:spcBef>
      <a:spcAft>
        <a:spcPct val="0"/>
      </a:spcAft>
      <a:defRPr kern="1200">
        <a:solidFill>
          <a:schemeClr val="tx1"/>
        </a:solidFill>
        <a:latin typeface="Lucida Sans" panose="020B0602030504020204" pitchFamily="34" charset="0"/>
        <a:ea typeface="+mn-ea"/>
        <a:cs typeface="+mn-cs"/>
      </a:defRPr>
    </a:lvl3pPr>
    <a:lvl4pPr marL="863600" indent="-215900" algn="l" defTabSz="449263" rtl="0" eaLnBrk="0" fontAlgn="base" hangingPunct="0">
      <a:spcBef>
        <a:spcPct val="0"/>
      </a:spcBef>
      <a:spcAft>
        <a:spcPct val="0"/>
      </a:spcAft>
      <a:defRPr kern="1200">
        <a:solidFill>
          <a:schemeClr val="tx1"/>
        </a:solidFill>
        <a:latin typeface="Lucida Sans" panose="020B0602030504020204" pitchFamily="34" charset="0"/>
        <a:ea typeface="+mn-ea"/>
        <a:cs typeface="+mn-cs"/>
      </a:defRPr>
    </a:lvl4pPr>
    <a:lvl5pPr marL="1079500" indent="-215900" algn="l" defTabSz="449263" rtl="0" eaLnBrk="0" fontAlgn="base" hangingPunct="0">
      <a:spcBef>
        <a:spcPct val="0"/>
      </a:spcBef>
      <a:spcAft>
        <a:spcPct val="0"/>
      </a:spcAft>
      <a:defRPr kern="1200">
        <a:solidFill>
          <a:schemeClr val="tx1"/>
        </a:solidFill>
        <a:latin typeface="Lucida Sans" panose="020B0602030504020204" pitchFamily="34" charset="0"/>
        <a:ea typeface="+mn-ea"/>
        <a:cs typeface="+mn-cs"/>
      </a:defRPr>
    </a:lvl5pPr>
    <a:lvl6pPr marL="2286000" algn="l" defTabSz="914400" rtl="0" eaLnBrk="1" latinLnBrk="0" hangingPunct="1">
      <a:defRPr kern="1200">
        <a:solidFill>
          <a:schemeClr val="tx1"/>
        </a:solidFill>
        <a:latin typeface="Lucida Sans" panose="020B0602030504020204" pitchFamily="34" charset="0"/>
        <a:ea typeface="+mn-ea"/>
        <a:cs typeface="+mn-cs"/>
      </a:defRPr>
    </a:lvl6pPr>
    <a:lvl7pPr marL="2743200" algn="l" defTabSz="914400" rtl="0" eaLnBrk="1" latinLnBrk="0" hangingPunct="1">
      <a:defRPr kern="1200">
        <a:solidFill>
          <a:schemeClr val="tx1"/>
        </a:solidFill>
        <a:latin typeface="Lucida Sans" panose="020B0602030504020204" pitchFamily="34" charset="0"/>
        <a:ea typeface="+mn-ea"/>
        <a:cs typeface="+mn-cs"/>
      </a:defRPr>
    </a:lvl7pPr>
    <a:lvl8pPr marL="3200400" algn="l" defTabSz="914400" rtl="0" eaLnBrk="1" latinLnBrk="0" hangingPunct="1">
      <a:defRPr kern="1200">
        <a:solidFill>
          <a:schemeClr val="tx1"/>
        </a:solidFill>
        <a:latin typeface="Lucida Sans" panose="020B0602030504020204" pitchFamily="34" charset="0"/>
        <a:ea typeface="+mn-ea"/>
        <a:cs typeface="+mn-cs"/>
      </a:defRPr>
    </a:lvl8pPr>
    <a:lvl9pPr marL="3657600" algn="l" defTabSz="914400" rtl="0" eaLnBrk="1" latinLnBrk="0" hangingPunct="1">
      <a:defRPr kern="1200">
        <a:solidFill>
          <a:schemeClr val="tx1"/>
        </a:solidFill>
        <a:latin typeface="Lucida Sans" panose="020B0602030504020204" pitchFamily="34" charset="0"/>
        <a:ea typeface="+mn-ea"/>
        <a:cs typeface="+mn-cs"/>
      </a:defRPr>
    </a:lvl9pPr>
  </p:defaultTextStyle>
  <p:extLst>
    <p:ext uri="{EFAFB233-063F-42B5-8137-9DF3F51BA10A}">
      <p15:sldGuideLst xmlns:p15="http://schemas.microsoft.com/office/powerpoint/2012/main">
        <p15:guide id="1" orient="horz" pos="2109" userDrawn="1">
          <p15:clr>
            <a:srgbClr val="A4A3A4"/>
          </p15:clr>
        </p15:guide>
        <p15:guide id="2" pos="2903"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FF"/>
    <a:srgbClr val="FF9900"/>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2" d="100"/>
          <a:sy n="92" d="100"/>
        </p:scale>
        <p:origin x="1280" y="44"/>
      </p:cViewPr>
      <p:guideLst>
        <p:guide orient="horz" pos="2109"/>
        <p:guide pos="2903"/>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howGuides="1">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AD15F9-11D6-4F50-9D71-FAC747474F86}" type="doc">
      <dgm:prSet loTypeId="urn:microsoft.com/office/officeart/2005/8/layout/vList2" loCatId="list" qsTypeId="urn:microsoft.com/office/officeart/2005/8/quickstyle/simple3" qsCatId="simple" csTypeId="urn:microsoft.com/office/officeart/2005/8/colors/accent3_1" csCatId="accent3" phldr="1"/>
      <dgm:spPr/>
      <dgm:t>
        <a:bodyPr/>
        <a:lstStyle/>
        <a:p>
          <a:endParaRPr lang="en-ZA"/>
        </a:p>
      </dgm:t>
    </dgm:pt>
    <dgm:pt modelId="{FBAB8804-68A7-49BB-9E11-87E68D16BE7B}">
      <dgm:prSet/>
      <dgm:spPr/>
      <dgm:t>
        <a:bodyPr/>
        <a:lstStyle/>
        <a:p>
          <a:pPr algn="just"/>
          <a:r>
            <a:rPr lang="en-ZA" dirty="0">
              <a:latin typeface="Calibri" panose="020F0502020204030204" pitchFamily="34" charset="0"/>
              <a:ea typeface="Calibri" panose="020F0502020204030204" pitchFamily="34" charset="0"/>
              <a:cs typeface="Calibri" panose="020F0502020204030204" pitchFamily="34" charset="0"/>
            </a:rPr>
            <a:t>“</a:t>
          </a:r>
          <a:r>
            <a:rPr lang="en-ZA" b="1" i="1" dirty="0">
              <a:latin typeface="Calibri" panose="020F0502020204030204" pitchFamily="34" charset="0"/>
              <a:ea typeface="Calibri" panose="020F0502020204030204" pitchFamily="34" charset="0"/>
              <a:cs typeface="Calibri" panose="020F0502020204030204" pitchFamily="34" charset="0"/>
            </a:rPr>
            <a:t>The Authority may make regulations with regard to any matter which in terms of this Act or the related legislation must or may be prescribed, governed or determined by regulation</a:t>
          </a:r>
          <a:r>
            <a:rPr lang="en-ZA" dirty="0">
              <a:latin typeface="Calibri" panose="020F0502020204030204" pitchFamily="34" charset="0"/>
              <a:ea typeface="Calibri" panose="020F0502020204030204" pitchFamily="34" charset="0"/>
              <a:cs typeface="Calibri" panose="020F0502020204030204" pitchFamily="34" charset="0"/>
            </a:rPr>
            <a:t>” </a:t>
          </a:r>
        </a:p>
        <a:p>
          <a:pPr algn="just"/>
          <a:r>
            <a:rPr lang="en-ZA" dirty="0">
              <a:latin typeface="Calibri" panose="020F0502020204030204" pitchFamily="34" charset="0"/>
              <a:ea typeface="Calibri" panose="020F0502020204030204" pitchFamily="34" charset="0"/>
              <a:cs typeface="Calibri" panose="020F0502020204030204" pitchFamily="34" charset="0"/>
            </a:rPr>
            <a:t>Section 4(1) of the ECA</a:t>
          </a:r>
        </a:p>
      </dgm:t>
    </dgm:pt>
    <dgm:pt modelId="{38EBFC1A-113E-48A5-8EF0-2AEC4DAF902A}" type="parTrans" cxnId="{400193B9-A4EC-40BE-9A00-85CF9552036F}">
      <dgm:prSet/>
      <dgm:spPr/>
      <dgm:t>
        <a:bodyPr/>
        <a:lstStyle/>
        <a:p>
          <a:endParaRPr lang="en-ZA"/>
        </a:p>
      </dgm:t>
    </dgm:pt>
    <dgm:pt modelId="{1E739F60-38FE-4EDC-9142-C336DE0857DC}" type="sibTrans" cxnId="{400193B9-A4EC-40BE-9A00-85CF9552036F}">
      <dgm:prSet/>
      <dgm:spPr/>
      <dgm:t>
        <a:bodyPr/>
        <a:lstStyle/>
        <a:p>
          <a:endParaRPr lang="en-ZA"/>
        </a:p>
      </dgm:t>
    </dgm:pt>
    <dgm:pt modelId="{02CBD32F-4B2F-4A7B-A37B-A05D29A2F2F3}">
      <dgm:prSet/>
      <dgm:spPr/>
      <dgm:t>
        <a:bodyPr/>
        <a:lstStyle/>
        <a:p>
          <a:pPr algn="just"/>
          <a:r>
            <a:rPr lang="en-ZA" dirty="0">
              <a:latin typeface="Calibri" panose="020F0502020204030204" pitchFamily="34" charset="0"/>
              <a:ea typeface="Calibri" panose="020F0502020204030204" pitchFamily="34" charset="0"/>
              <a:cs typeface="Calibri" panose="020F0502020204030204" pitchFamily="34" charset="0"/>
            </a:rPr>
            <a:t>“</a:t>
          </a:r>
          <a:r>
            <a:rPr lang="en-ZA" b="1" i="1" dirty="0">
              <a:latin typeface="Calibri" panose="020F0502020204030204" pitchFamily="34" charset="0"/>
              <a:ea typeface="Calibri" panose="020F0502020204030204" pitchFamily="34" charset="0"/>
              <a:cs typeface="Calibri" panose="020F0502020204030204" pitchFamily="34" charset="0"/>
            </a:rPr>
            <a:t>the Authority may by regulation, set a limit on, or restrict, the ownership or control of an individual licence, in order to … promote the ownership and control of electronic communications services by historically disadvantaged groups and to promote broad-based black economic empowerment</a:t>
          </a:r>
          <a:r>
            <a:rPr lang="en-ZA" dirty="0">
              <a:latin typeface="Calibri" panose="020F0502020204030204" pitchFamily="34" charset="0"/>
              <a:ea typeface="Calibri" panose="020F0502020204030204" pitchFamily="34" charset="0"/>
              <a:cs typeface="Calibri" panose="020F0502020204030204" pitchFamily="34" charset="0"/>
            </a:rPr>
            <a:t>” </a:t>
          </a:r>
        </a:p>
        <a:p>
          <a:pPr algn="just"/>
          <a:r>
            <a:rPr lang="en-ZA" dirty="0">
              <a:latin typeface="Calibri" panose="020F0502020204030204" pitchFamily="34" charset="0"/>
              <a:ea typeface="Calibri" panose="020F0502020204030204" pitchFamily="34" charset="0"/>
              <a:cs typeface="Calibri" panose="020F0502020204030204" pitchFamily="34" charset="0"/>
            </a:rPr>
            <a:t>Section 13(3)(a) of the ECA &amp; specific to individual licensees</a:t>
          </a:r>
        </a:p>
      </dgm:t>
    </dgm:pt>
    <dgm:pt modelId="{EBCCDF24-22F9-4E2E-B491-C8FFA26B56A7}" type="parTrans" cxnId="{A25A6D1D-88EA-41F4-B9C3-94916E8EFA62}">
      <dgm:prSet/>
      <dgm:spPr/>
      <dgm:t>
        <a:bodyPr/>
        <a:lstStyle/>
        <a:p>
          <a:endParaRPr lang="en-ZA"/>
        </a:p>
      </dgm:t>
    </dgm:pt>
    <dgm:pt modelId="{A296FDF6-A3CD-43A5-B35A-A82FE112EE37}" type="sibTrans" cxnId="{A25A6D1D-88EA-41F4-B9C3-94916E8EFA62}">
      <dgm:prSet/>
      <dgm:spPr/>
      <dgm:t>
        <a:bodyPr/>
        <a:lstStyle/>
        <a:p>
          <a:endParaRPr lang="en-ZA"/>
        </a:p>
      </dgm:t>
    </dgm:pt>
    <dgm:pt modelId="{1666DB19-2C60-40C8-9219-E77F972FE79D}" type="pres">
      <dgm:prSet presAssocID="{6EAD15F9-11D6-4F50-9D71-FAC747474F86}" presName="linear" presStyleCnt="0">
        <dgm:presLayoutVars>
          <dgm:animLvl val="lvl"/>
          <dgm:resizeHandles val="exact"/>
        </dgm:presLayoutVars>
      </dgm:prSet>
      <dgm:spPr/>
    </dgm:pt>
    <dgm:pt modelId="{A6BEBB76-212F-4FAF-B282-9BBDF33D4159}" type="pres">
      <dgm:prSet presAssocID="{FBAB8804-68A7-49BB-9E11-87E68D16BE7B}" presName="parentText" presStyleLbl="node1" presStyleIdx="0" presStyleCnt="2" custScaleY="27550">
        <dgm:presLayoutVars>
          <dgm:chMax val="0"/>
          <dgm:bulletEnabled val="1"/>
        </dgm:presLayoutVars>
      </dgm:prSet>
      <dgm:spPr/>
    </dgm:pt>
    <dgm:pt modelId="{04C6FA37-D16A-4DE3-AE99-22133E4708B7}" type="pres">
      <dgm:prSet presAssocID="{1E739F60-38FE-4EDC-9142-C336DE0857DC}" presName="spacer" presStyleCnt="0"/>
      <dgm:spPr/>
    </dgm:pt>
    <dgm:pt modelId="{629AB83F-DFF8-4E52-9F82-2D76EFB22343}" type="pres">
      <dgm:prSet presAssocID="{02CBD32F-4B2F-4A7B-A37B-A05D29A2F2F3}" presName="parentText" presStyleLbl="node1" presStyleIdx="1" presStyleCnt="2" custScaleY="47347" custLinFactNeighborY="-11245">
        <dgm:presLayoutVars>
          <dgm:chMax val="0"/>
          <dgm:bulletEnabled val="1"/>
        </dgm:presLayoutVars>
      </dgm:prSet>
      <dgm:spPr/>
    </dgm:pt>
  </dgm:ptLst>
  <dgm:cxnLst>
    <dgm:cxn modelId="{A25A6D1D-88EA-41F4-B9C3-94916E8EFA62}" srcId="{6EAD15F9-11D6-4F50-9D71-FAC747474F86}" destId="{02CBD32F-4B2F-4A7B-A37B-A05D29A2F2F3}" srcOrd="1" destOrd="0" parTransId="{EBCCDF24-22F9-4E2E-B491-C8FFA26B56A7}" sibTransId="{A296FDF6-A3CD-43A5-B35A-A82FE112EE37}"/>
    <dgm:cxn modelId="{EECBBC9A-D875-4855-87A7-A1F79F1F230D}" type="presOf" srcId="{FBAB8804-68A7-49BB-9E11-87E68D16BE7B}" destId="{A6BEBB76-212F-4FAF-B282-9BBDF33D4159}" srcOrd="0" destOrd="0" presId="urn:microsoft.com/office/officeart/2005/8/layout/vList2"/>
    <dgm:cxn modelId="{873930A9-B86F-459C-957F-F61AACAE21E7}" type="presOf" srcId="{6EAD15F9-11D6-4F50-9D71-FAC747474F86}" destId="{1666DB19-2C60-40C8-9219-E77F972FE79D}" srcOrd="0" destOrd="0" presId="urn:microsoft.com/office/officeart/2005/8/layout/vList2"/>
    <dgm:cxn modelId="{400193B9-A4EC-40BE-9A00-85CF9552036F}" srcId="{6EAD15F9-11D6-4F50-9D71-FAC747474F86}" destId="{FBAB8804-68A7-49BB-9E11-87E68D16BE7B}" srcOrd="0" destOrd="0" parTransId="{38EBFC1A-113E-48A5-8EF0-2AEC4DAF902A}" sibTransId="{1E739F60-38FE-4EDC-9142-C336DE0857DC}"/>
    <dgm:cxn modelId="{54DC16F9-CD4B-4999-B9BC-5B4EBEE595C3}" type="presOf" srcId="{02CBD32F-4B2F-4A7B-A37B-A05D29A2F2F3}" destId="{629AB83F-DFF8-4E52-9F82-2D76EFB22343}" srcOrd="0" destOrd="0" presId="urn:microsoft.com/office/officeart/2005/8/layout/vList2"/>
    <dgm:cxn modelId="{63A577D7-EE22-4A3A-83D6-F6153EF1960E}" type="presParOf" srcId="{1666DB19-2C60-40C8-9219-E77F972FE79D}" destId="{A6BEBB76-212F-4FAF-B282-9BBDF33D4159}" srcOrd="0" destOrd="0" presId="urn:microsoft.com/office/officeart/2005/8/layout/vList2"/>
    <dgm:cxn modelId="{E703254D-49BF-4559-AB0A-28BB6D1950C1}" type="presParOf" srcId="{1666DB19-2C60-40C8-9219-E77F972FE79D}" destId="{04C6FA37-D16A-4DE3-AE99-22133E4708B7}" srcOrd="1" destOrd="0" presId="urn:microsoft.com/office/officeart/2005/8/layout/vList2"/>
    <dgm:cxn modelId="{1312179D-010B-4C2F-A449-4C874E68F2DC}" type="presParOf" srcId="{1666DB19-2C60-40C8-9219-E77F972FE79D}" destId="{629AB83F-DFF8-4E52-9F82-2D76EFB22343}"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AD15F9-11D6-4F50-9D71-FAC747474F86}" type="doc">
      <dgm:prSet loTypeId="urn:microsoft.com/office/officeart/2005/8/layout/vList2" loCatId="list" qsTypeId="urn:microsoft.com/office/officeart/2005/8/quickstyle/simple3" qsCatId="simple" csTypeId="urn:microsoft.com/office/officeart/2005/8/colors/accent3_1" csCatId="accent3" phldr="1"/>
      <dgm:spPr/>
      <dgm:t>
        <a:bodyPr/>
        <a:lstStyle/>
        <a:p>
          <a:endParaRPr lang="en-ZA"/>
        </a:p>
      </dgm:t>
    </dgm:pt>
    <dgm:pt modelId="{FBAB8804-68A7-49BB-9E11-87E68D16BE7B}">
      <dgm:prSet custT="1"/>
      <dgm:spPr/>
      <dgm:t>
        <a:bodyPr/>
        <a:lstStyle/>
        <a:p>
          <a:pPr algn="just"/>
          <a:r>
            <a:rPr lang="en-ZA" sz="2000" dirty="0">
              <a:latin typeface="Calibri" panose="020F0502020204030204" pitchFamily="34" charset="0"/>
              <a:ea typeface="Calibri" panose="020F0502020204030204" pitchFamily="34" charset="0"/>
              <a:cs typeface="Calibri" panose="020F0502020204030204" pitchFamily="34" charset="0"/>
            </a:rPr>
            <a:t>Object of the ECA is amongst other things to “</a:t>
          </a:r>
          <a:r>
            <a:rPr lang="en-ZA" sz="2000" b="1" i="1" dirty="0">
              <a:latin typeface="Calibri" panose="020F0502020204030204" pitchFamily="34" charset="0"/>
              <a:ea typeface="Calibri" panose="020F0502020204030204" pitchFamily="34" charset="0"/>
              <a:cs typeface="Calibri" panose="020F0502020204030204" pitchFamily="34" charset="0"/>
            </a:rPr>
            <a:t>promote broad-based black economic empowerment, with particular attention to the needs of women, opportunities for youth and challenges for persons with disabilities</a:t>
          </a:r>
          <a:r>
            <a:rPr lang="en-ZA" sz="2000" dirty="0">
              <a:latin typeface="Calibri" panose="020F0502020204030204" pitchFamily="34" charset="0"/>
              <a:ea typeface="Calibri" panose="020F0502020204030204" pitchFamily="34" charset="0"/>
              <a:cs typeface="Calibri" panose="020F0502020204030204" pitchFamily="34" charset="0"/>
            </a:rPr>
            <a:t>” </a:t>
          </a:r>
        </a:p>
        <a:p>
          <a:pPr algn="just"/>
          <a:r>
            <a:rPr lang="en-ZA" sz="2000" dirty="0">
              <a:latin typeface="Calibri" panose="020F0502020204030204" pitchFamily="34" charset="0"/>
              <a:ea typeface="Calibri" panose="020F0502020204030204" pitchFamily="34" charset="0"/>
              <a:cs typeface="Calibri" panose="020F0502020204030204" pitchFamily="34" charset="0"/>
            </a:rPr>
            <a:t>Section 2(h) of the ECA</a:t>
          </a:r>
        </a:p>
      </dgm:t>
    </dgm:pt>
    <dgm:pt modelId="{38EBFC1A-113E-48A5-8EF0-2AEC4DAF902A}" type="parTrans" cxnId="{400193B9-A4EC-40BE-9A00-85CF9552036F}">
      <dgm:prSet/>
      <dgm:spPr/>
      <dgm:t>
        <a:bodyPr/>
        <a:lstStyle/>
        <a:p>
          <a:endParaRPr lang="en-ZA"/>
        </a:p>
      </dgm:t>
    </dgm:pt>
    <dgm:pt modelId="{1E739F60-38FE-4EDC-9142-C336DE0857DC}" type="sibTrans" cxnId="{400193B9-A4EC-40BE-9A00-85CF9552036F}">
      <dgm:prSet/>
      <dgm:spPr/>
      <dgm:t>
        <a:bodyPr/>
        <a:lstStyle/>
        <a:p>
          <a:endParaRPr lang="en-ZA"/>
        </a:p>
      </dgm:t>
    </dgm:pt>
    <dgm:pt modelId="{02CBD32F-4B2F-4A7B-A37B-A05D29A2F2F3}">
      <dgm:prSet custT="1"/>
      <dgm:spPr/>
      <dgm:t>
        <a:bodyPr/>
        <a:lstStyle/>
        <a:p>
          <a:pPr algn="just"/>
          <a:r>
            <a:rPr lang="en-ZA" sz="2000" dirty="0">
              <a:latin typeface="Calibri" panose="020F0502020204030204" pitchFamily="34" charset="0"/>
              <a:ea typeface="Calibri" panose="020F0502020204030204" pitchFamily="34" charset="0"/>
              <a:cs typeface="Calibri" panose="020F0502020204030204" pitchFamily="34" charset="0"/>
            </a:rPr>
            <a:t>“</a:t>
          </a:r>
          <a:r>
            <a:rPr lang="en-ZA" sz="2000" b="1" i="1" dirty="0">
              <a:latin typeface="Calibri" panose="020F0502020204030204" pitchFamily="34" charset="0"/>
              <a:ea typeface="Calibri" panose="020F0502020204030204" pitchFamily="34" charset="0"/>
              <a:cs typeface="Calibri" panose="020F0502020204030204" pitchFamily="34" charset="0"/>
            </a:rPr>
            <a:t>The Authority must … include the percentage of equity ownership to be held by persons from historically disadvantaged groups, which must not be less than 30%, or such other conditions or higher percentages as may be prescribed…</a:t>
          </a:r>
          <a:r>
            <a:rPr lang="en-ZA" sz="2000" dirty="0">
              <a:latin typeface="Calibri" panose="020F0502020204030204" pitchFamily="34" charset="0"/>
              <a:ea typeface="Calibri" panose="020F0502020204030204" pitchFamily="34" charset="0"/>
              <a:cs typeface="Calibri" panose="020F0502020204030204" pitchFamily="34" charset="0"/>
            </a:rPr>
            <a:t>” </a:t>
          </a:r>
        </a:p>
        <a:p>
          <a:pPr algn="just"/>
          <a:r>
            <a:rPr lang="en-ZA" sz="2000" dirty="0">
              <a:latin typeface="Calibri" panose="020F0502020204030204" pitchFamily="34" charset="0"/>
              <a:ea typeface="Calibri" panose="020F0502020204030204" pitchFamily="34" charset="0"/>
              <a:cs typeface="Calibri" panose="020F0502020204030204" pitchFamily="34" charset="0"/>
            </a:rPr>
            <a:t>Section 9(2) of the ECA &amp; specific to individual licensees</a:t>
          </a:r>
        </a:p>
      </dgm:t>
    </dgm:pt>
    <dgm:pt modelId="{EBCCDF24-22F9-4E2E-B491-C8FFA26B56A7}" type="parTrans" cxnId="{A25A6D1D-88EA-41F4-B9C3-94916E8EFA62}">
      <dgm:prSet/>
      <dgm:spPr/>
      <dgm:t>
        <a:bodyPr/>
        <a:lstStyle/>
        <a:p>
          <a:endParaRPr lang="en-ZA"/>
        </a:p>
      </dgm:t>
    </dgm:pt>
    <dgm:pt modelId="{A296FDF6-A3CD-43A5-B35A-A82FE112EE37}" type="sibTrans" cxnId="{A25A6D1D-88EA-41F4-B9C3-94916E8EFA62}">
      <dgm:prSet/>
      <dgm:spPr/>
      <dgm:t>
        <a:bodyPr/>
        <a:lstStyle/>
        <a:p>
          <a:endParaRPr lang="en-ZA"/>
        </a:p>
      </dgm:t>
    </dgm:pt>
    <dgm:pt modelId="{74EF27E6-B8A4-41CF-BACB-C928B9A0CB4B}">
      <dgm:prSet custT="1"/>
      <dgm:spPr/>
      <dgm:t>
        <a:bodyPr/>
        <a:lstStyle/>
        <a:p>
          <a:pPr algn="just"/>
          <a:r>
            <a:rPr lang="en-ZA" sz="2000" dirty="0">
              <a:latin typeface="Calibri" panose="020F0502020204030204" pitchFamily="34" charset="0"/>
              <a:ea typeface="Calibri" panose="020F0502020204030204" pitchFamily="34" charset="0"/>
              <a:cs typeface="Calibri" panose="020F0502020204030204" pitchFamily="34" charset="0"/>
            </a:rPr>
            <a:t>“</a:t>
          </a:r>
          <a:r>
            <a:rPr lang="en-ZA" sz="2000" b="1" i="1" dirty="0">
              <a:latin typeface="Calibri" panose="020F0502020204030204" pitchFamily="34" charset="0"/>
              <a:ea typeface="Calibri" panose="020F0502020204030204" pitchFamily="34" charset="0"/>
              <a:cs typeface="Calibri" panose="020F0502020204030204" pitchFamily="34" charset="0"/>
            </a:rPr>
            <a:t>An individual licence must not be let, sublet, assigned, ceded or in any way transferred, and the control of an individual licence may not be assigned, ceded or in any way transferred, to any other person without the prior written permission of the Authority</a:t>
          </a:r>
          <a:r>
            <a:rPr lang="en-ZA" sz="2000" dirty="0">
              <a:latin typeface="Calibri" panose="020F0502020204030204" pitchFamily="34" charset="0"/>
              <a:ea typeface="Calibri" panose="020F0502020204030204" pitchFamily="34" charset="0"/>
              <a:cs typeface="Calibri" panose="020F0502020204030204" pitchFamily="34" charset="0"/>
            </a:rPr>
            <a:t>” </a:t>
          </a:r>
        </a:p>
        <a:p>
          <a:pPr algn="just"/>
          <a:r>
            <a:rPr lang="en-ZA" sz="2000" dirty="0">
              <a:latin typeface="Calibri" panose="020F0502020204030204" pitchFamily="34" charset="0"/>
              <a:ea typeface="Calibri" panose="020F0502020204030204" pitchFamily="34" charset="0"/>
              <a:cs typeface="Calibri" panose="020F0502020204030204" pitchFamily="34" charset="0"/>
            </a:rPr>
            <a:t>Section 13(1) of the ECA &amp; specific to individual licensees</a:t>
          </a:r>
        </a:p>
      </dgm:t>
    </dgm:pt>
    <dgm:pt modelId="{F88FABB2-571D-46B9-8BCB-66D7777EDFC2}" type="parTrans" cxnId="{2A1DC71B-759F-4BD0-BE2C-9281C98CEEDE}">
      <dgm:prSet/>
      <dgm:spPr/>
      <dgm:t>
        <a:bodyPr/>
        <a:lstStyle/>
        <a:p>
          <a:endParaRPr lang="en-ZA"/>
        </a:p>
      </dgm:t>
    </dgm:pt>
    <dgm:pt modelId="{65AB0E3F-C5E2-4311-8681-74B8004EDF21}" type="sibTrans" cxnId="{2A1DC71B-759F-4BD0-BE2C-9281C98CEEDE}">
      <dgm:prSet/>
      <dgm:spPr/>
      <dgm:t>
        <a:bodyPr/>
        <a:lstStyle/>
        <a:p>
          <a:endParaRPr lang="en-ZA"/>
        </a:p>
      </dgm:t>
    </dgm:pt>
    <dgm:pt modelId="{1666DB19-2C60-40C8-9219-E77F972FE79D}" type="pres">
      <dgm:prSet presAssocID="{6EAD15F9-11D6-4F50-9D71-FAC747474F86}" presName="linear" presStyleCnt="0">
        <dgm:presLayoutVars>
          <dgm:animLvl val="lvl"/>
          <dgm:resizeHandles val="exact"/>
        </dgm:presLayoutVars>
      </dgm:prSet>
      <dgm:spPr/>
    </dgm:pt>
    <dgm:pt modelId="{A6BEBB76-212F-4FAF-B282-9BBDF33D4159}" type="pres">
      <dgm:prSet presAssocID="{FBAB8804-68A7-49BB-9E11-87E68D16BE7B}" presName="parentText" presStyleLbl="node1" presStyleIdx="0" presStyleCnt="3" custScaleY="88398" custLinFactY="-15248" custLinFactNeighborY="-100000">
        <dgm:presLayoutVars>
          <dgm:chMax val="0"/>
          <dgm:bulletEnabled val="1"/>
        </dgm:presLayoutVars>
      </dgm:prSet>
      <dgm:spPr/>
    </dgm:pt>
    <dgm:pt modelId="{04C6FA37-D16A-4DE3-AE99-22133E4708B7}" type="pres">
      <dgm:prSet presAssocID="{1E739F60-38FE-4EDC-9142-C336DE0857DC}" presName="spacer" presStyleCnt="0"/>
      <dgm:spPr/>
    </dgm:pt>
    <dgm:pt modelId="{629AB83F-DFF8-4E52-9F82-2D76EFB22343}" type="pres">
      <dgm:prSet presAssocID="{02CBD32F-4B2F-4A7B-A37B-A05D29A2F2F3}" presName="parentText" presStyleLbl="node1" presStyleIdx="1" presStyleCnt="3" custLinFactY="-10568" custLinFactNeighborY="-100000">
        <dgm:presLayoutVars>
          <dgm:chMax val="0"/>
          <dgm:bulletEnabled val="1"/>
        </dgm:presLayoutVars>
      </dgm:prSet>
      <dgm:spPr/>
    </dgm:pt>
    <dgm:pt modelId="{BE5174F4-BF6A-46C8-A0B1-AB8B0E96FE0C}" type="pres">
      <dgm:prSet presAssocID="{A296FDF6-A3CD-43A5-B35A-A82FE112EE37}" presName="spacer" presStyleCnt="0"/>
      <dgm:spPr/>
    </dgm:pt>
    <dgm:pt modelId="{C32F52FD-0CDA-4D97-AFD9-0F834847CF3E}" type="pres">
      <dgm:prSet presAssocID="{74EF27E6-B8A4-41CF-BACB-C928B9A0CB4B}" presName="parentText" presStyleLbl="node1" presStyleIdx="2" presStyleCnt="3" custScaleY="110725" custLinFactY="-4682" custLinFactNeighborY="-100000">
        <dgm:presLayoutVars>
          <dgm:chMax val="0"/>
          <dgm:bulletEnabled val="1"/>
        </dgm:presLayoutVars>
      </dgm:prSet>
      <dgm:spPr/>
    </dgm:pt>
  </dgm:ptLst>
  <dgm:cxnLst>
    <dgm:cxn modelId="{2A1DC71B-759F-4BD0-BE2C-9281C98CEEDE}" srcId="{6EAD15F9-11D6-4F50-9D71-FAC747474F86}" destId="{74EF27E6-B8A4-41CF-BACB-C928B9A0CB4B}" srcOrd="2" destOrd="0" parTransId="{F88FABB2-571D-46B9-8BCB-66D7777EDFC2}" sibTransId="{65AB0E3F-C5E2-4311-8681-74B8004EDF21}"/>
    <dgm:cxn modelId="{A25A6D1D-88EA-41F4-B9C3-94916E8EFA62}" srcId="{6EAD15F9-11D6-4F50-9D71-FAC747474F86}" destId="{02CBD32F-4B2F-4A7B-A37B-A05D29A2F2F3}" srcOrd="1" destOrd="0" parTransId="{EBCCDF24-22F9-4E2E-B491-C8FFA26B56A7}" sibTransId="{A296FDF6-A3CD-43A5-B35A-A82FE112EE37}"/>
    <dgm:cxn modelId="{FAC60A57-5A43-4384-BD12-006EB2F4C239}" type="presOf" srcId="{74EF27E6-B8A4-41CF-BACB-C928B9A0CB4B}" destId="{C32F52FD-0CDA-4D97-AFD9-0F834847CF3E}" srcOrd="0" destOrd="0" presId="urn:microsoft.com/office/officeart/2005/8/layout/vList2"/>
    <dgm:cxn modelId="{EECBBC9A-D875-4855-87A7-A1F79F1F230D}" type="presOf" srcId="{FBAB8804-68A7-49BB-9E11-87E68D16BE7B}" destId="{A6BEBB76-212F-4FAF-B282-9BBDF33D4159}" srcOrd="0" destOrd="0" presId="urn:microsoft.com/office/officeart/2005/8/layout/vList2"/>
    <dgm:cxn modelId="{873930A9-B86F-459C-957F-F61AACAE21E7}" type="presOf" srcId="{6EAD15F9-11D6-4F50-9D71-FAC747474F86}" destId="{1666DB19-2C60-40C8-9219-E77F972FE79D}" srcOrd="0" destOrd="0" presId="urn:microsoft.com/office/officeart/2005/8/layout/vList2"/>
    <dgm:cxn modelId="{400193B9-A4EC-40BE-9A00-85CF9552036F}" srcId="{6EAD15F9-11D6-4F50-9D71-FAC747474F86}" destId="{FBAB8804-68A7-49BB-9E11-87E68D16BE7B}" srcOrd="0" destOrd="0" parTransId="{38EBFC1A-113E-48A5-8EF0-2AEC4DAF902A}" sibTransId="{1E739F60-38FE-4EDC-9142-C336DE0857DC}"/>
    <dgm:cxn modelId="{54DC16F9-CD4B-4999-B9BC-5B4EBEE595C3}" type="presOf" srcId="{02CBD32F-4B2F-4A7B-A37B-A05D29A2F2F3}" destId="{629AB83F-DFF8-4E52-9F82-2D76EFB22343}" srcOrd="0" destOrd="0" presId="urn:microsoft.com/office/officeart/2005/8/layout/vList2"/>
    <dgm:cxn modelId="{63A577D7-EE22-4A3A-83D6-F6153EF1960E}" type="presParOf" srcId="{1666DB19-2C60-40C8-9219-E77F972FE79D}" destId="{A6BEBB76-212F-4FAF-B282-9BBDF33D4159}" srcOrd="0" destOrd="0" presId="urn:microsoft.com/office/officeart/2005/8/layout/vList2"/>
    <dgm:cxn modelId="{E703254D-49BF-4559-AB0A-28BB6D1950C1}" type="presParOf" srcId="{1666DB19-2C60-40C8-9219-E77F972FE79D}" destId="{04C6FA37-D16A-4DE3-AE99-22133E4708B7}" srcOrd="1" destOrd="0" presId="urn:microsoft.com/office/officeart/2005/8/layout/vList2"/>
    <dgm:cxn modelId="{1312179D-010B-4C2F-A449-4C874E68F2DC}" type="presParOf" srcId="{1666DB19-2C60-40C8-9219-E77F972FE79D}" destId="{629AB83F-DFF8-4E52-9F82-2D76EFB22343}" srcOrd="2" destOrd="0" presId="urn:microsoft.com/office/officeart/2005/8/layout/vList2"/>
    <dgm:cxn modelId="{794B8DD3-4F36-4D75-9890-BF1396D4C5B0}" type="presParOf" srcId="{1666DB19-2C60-40C8-9219-E77F972FE79D}" destId="{BE5174F4-BF6A-46C8-A0B1-AB8B0E96FE0C}" srcOrd="3" destOrd="0" presId="urn:microsoft.com/office/officeart/2005/8/layout/vList2"/>
    <dgm:cxn modelId="{56DD5258-6996-4934-855C-F89AA4D680A3}" type="presParOf" srcId="{1666DB19-2C60-40C8-9219-E77F972FE79D}" destId="{C32F52FD-0CDA-4D97-AFD9-0F834847CF3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AD15F9-11D6-4F50-9D71-FAC747474F86}" type="doc">
      <dgm:prSet loTypeId="urn:microsoft.com/office/officeart/2005/8/layout/vList2" loCatId="list" qsTypeId="urn:microsoft.com/office/officeart/2005/8/quickstyle/simple3" qsCatId="simple" csTypeId="urn:microsoft.com/office/officeart/2005/8/colors/accent3_1" csCatId="accent3" phldr="1"/>
      <dgm:spPr/>
      <dgm:t>
        <a:bodyPr/>
        <a:lstStyle/>
        <a:p>
          <a:endParaRPr lang="en-ZA"/>
        </a:p>
      </dgm:t>
    </dgm:pt>
    <dgm:pt modelId="{FBAB8804-68A7-49BB-9E11-87E68D16BE7B}">
      <dgm:prSet custT="1"/>
      <dgm:spPr/>
      <dgm:t>
        <a:bodyPr/>
        <a:lstStyle/>
        <a:p>
          <a:pPr algn="ctr"/>
          <a:r>
            <a:rPr lang="en-ZA" sz="2000" dirty="0">
              <a:latin typeface="Calibri" panose="020F0502020204030204" pitchFamily="34" charset="0"/>
              <a:ea typeface="Calibri" panose="020F0502020204030204" pitchFamily="34" charset="0"/>
              <a:cs typeface="Calibri" panose="020F0502020204030204" pitchFamily="34" charset="0"/>
            </a:rPr>
            <a:t>“</a:t>
          </a:r>
          <a:r>
            <a:rPr lang="en-ZA" sz="2000" b="1" i="1" dirty="0">
              <a:latin typeface="Calibri" panose="020F0502020204030204" pitchFamily="34" charset="0"/>
              <a:ea typeface="Calibri" panose="020F0502020204030204" pitchFamily="34" charset="0"/>
              <a:cs typeface="Calibri" panose="020F0502020204030204" pitchFamily="34" charset="0"/>
            </a:rPr>
            <a:t>full, unlimited and unrestricted shareholder/ownership rights</a:t>
          </a:r>
          <a:r>
            <a:rPr lang="en-ZA" sz="2000" b="0" i="1" dirty="0">
              <a:latin typeface="Calibri" panose="020F0502020204030204" pitchFamily="34" charset="0"/>
              <a:ea typeface="Calibri" panose="020F0502020204030204" pitchFamily="34" charset="0"/>
              <a:cs typeface="Calibri" panose="020F0502020204030204" pitchFamily="34" charset="0"/>
            </a:rPr>
            <a:t>”</a:t>
          </a:r>
          <a:endParaRPr lang="en-ZA" sz="2000" b="1" i="1" dirty="0">
            <a:latin typeface="Calibri" panose="020F0502020204030204" pitchFamily="34" charset="0"/>
            <a:ea typeface="Calibri" panose="020F0502020204030204" pitchFamily="34" charset="0"/>
            <a:cs typeface="Calibri" panose="020F0502020204030204" pitchFamily="34" charset="0"/>
          </a:endParaRPr>
        </a:p>
      </dgm:t>
    </dgm:pt>
    <dgm:pt modelId="{38EBFC1A-113E-48A5-8EF0-2AEC4DAF902A}" type="parTrans" cxnId="{400193B9-A4EC-40BE-9A00-85CF9552036F}">
      <dgm:prSet/>
      <dgm:spPr/>
      <dgm:t>
        <a:bodyPr/>
        <a:lstStyle/>
        <a:p>
          <a:pPr algn="ctr"/>
          <a:endParaRPr lang="en-ZA"/>
        </a:p>
      </dgm:t>
    </dgm:pt>
    <dgm:pt modelId="{1E739F60-38FE-4EDC-9142-C336DE0857DC}" type="sibTrans" cxnId="{400193B9-A4EC-40BE-9A00-85CF9552036F}">
      <dgm:prSet/>
      <dgm:spPr/>
      <dgm:t>
        <a:bodyPr/>
        <a:lstStyle/>
        <a:p>
          <a:pPr algn="ctr"/>
          <a:endParaRPr lang="en-ZA"/>
        </a:p>
      </dgm:t>
    </dgm:pt>
    <dgm:pt modelId="{02CBD32F-4B2F-4A7B-A37B-A05D29A2F2F3}">
      <dgm:prSet custT="1"/>
      <dgm:spPr/>
      <dgm:t>
        <a:bodyPr/>
        <a:lstStyle/>
        <a:p>
          <a:pPr algn="ctr"/>
          <a:r>
            <a:rPr lang="en-ZA" sz="2000" dirty="0">
              <a:latin typeface="Calibri" panose="020F0502020204030204" pitchFamily="34" charset="0"/>
              <a:ea typeface="Calibri" panose="020F0502020204030204" pitchFamily="34" charset="0"/>
              <a:cs typeface="Calibri" panose="020F0502020204030204" pitchFamily="34" charset="0"/>
            </a:rPr>
            <a:t>an entitlement to attend and vote at shareholder and director meetings</a:t>
          </a:r>
        </a:p>
      </dgm:t>
    </dgm:pt>
    <dgm:pt modelId="{EBCCDF24-22F9-4E2E-B491-C8FFA26B56A7}" type="parTrans" cxnId="{A25A6D1D-88EA-41F4-B9C3-94916E8EFA62}">
      <dgm:prSet/>
      <dgm:spPr/>
      <dgm:t>
        <a:bodyPr/>
        <a:lstStyle/>
        <a:p>
          <a:pPr algn="ctr"/>
          <a:endParaRPr lang="en-ZA"/>
        </a:p>
      </dgm:t>
    </dgm:pt>
    <dgm:pt modelId="{A296FDF6-A3CD-43A5-B35A-A82FE112EE37}" type="sibTrans" cxnId="{A25A6D1D-88EA-41F4-B9C3-94916E8EFA62}">
      <dgm:prSet/>
      <dgm:spPr/>
      <dgm:t>
        <a:bodyPr/>
        <a:lstStyle/>
        <a:p>
          <a:pPr algn="ctr"/>
          <a:endParaRPr lang="en-ZA"/>
        </a:p>
      </dgm:t>
    </dgm:pt>
    <dgm:pt modelId="{74EF27E6-B8A4-41CF-BACB-C928B9A0CB4B}">
      <dgm:prSet custT="1"/>
      <dgm:spPr/>
      <dgm:t>
        <a:bodyPr/>
        <a:lstStyle/>
        <a:p>
          <a:pPr algn="ctr"/>
          <a:r>
            <a:rPr lang="en-ZA" sz="2000" b="0" dirty="0">
              <a:latin typeface="Calibri" panose="020F0502020204030204" pitchFamily="34" charset="0"/>
              <a:ea typeface="Calibri" panose="020F0502020204030204" pitchFamily="34" charset="0"/>
              <a:cs typeface="Calibri" panose="020F0502020204030204" pitchFamily="34" charset="0"/>
            </a:rPr>
            <a:t>“</a:t>
          </a:r>
          <a:r>
            <a:rPr lang="en-ZA" sz="2000" b="1" i="1" dirty="0">
              <a:latin typeface="Calibri" panose="020F0502020204030204" pitchFamily="34" charset="0"/>
              <a:ea typeface="Calibri" panose="020F0502020204030204" pitchFamily="34" charset="0"/>
              <a:cs typeface="Calibri" panose="020F0502020204030204" pitchFamily="34" charset="0"/>
            </a:rPr>
            <a:t>a right to share in the individual licensee’s economic interest and realise capital growth</a:t>
          </a:r>
          <a:r>
            <a:rPr lang="en-ZA" sz="2000" b="0" i="1" dirty="0">
              <a:latin typeface="Calibri" panose="020F0502020204030204" pitchFamily="34" charset="0"/>
              <a:ea typeface="Calibri" panose="020F0502020204030204" pitchFamily="34" charset="0"/>
              <a:cs typeface="Calibri" panose="020F0502020204030204" pitchFamily="34" charset="0"/>
            </a:rPr>
            <a:t>”</a:t>
          </a:r>
          <a:endParaRPr lang="en-ZA" sz="2000" b="0" dirty="0">
            <a:latin typeface="Calibri" panose="020F0502020204030204" pitchFamily="34" charset="0"/>
            <a:ea typeface="Calibri" panose="020F0502020204030204" pitchFamily="34" charset="0"/>
            <a:cs typeface="Calibri" panose="020F0502020204030204" pitchFamily="34" charset="0"/>
          </a:endParaRPr>
        </a:p>
      </dgm:t>
    </dgm:pt>
    <dgm:pt modelId="{F88FABB2-571D-46B9-8BCB-66D7777EDFC2}" type="parTrans" cxnId="{2A1DC71B-759F-4BD0-BE2C-9281C98CEEDE}">
      <dgm:prSet/>
      <dgm:spPr/>
      <dgm:t>
        <a:bodyPr/>
        <a:lstStyle/>
        <a:p>
          <a:pPr algn="ctr"/>
          <a:endParaRPr lang="en-ZA"/>
        </a:p>
      </dgm:t>
    </dgm:pt>
    <dgm:pt modelId="{65AB0E3F-C5E2-4311-8681-74B8004EDF21}" type="sibTrans" cxnId="{2A1DC71B-759F-4BD0-BE2C-9281C98CEEDE}">
      <dgm:prSet/>
      <dgm:spPr/>
      <dgm:t>
        <a:bodyPr/>
        <a:lstStyle/>
        <a:p>
          <a:pPr algn="ctr"/>
          <a:endParaRPr lang="en-ZA"/>
        </a:p>
      </dgm:t>
    </dgm:pt>
    <dgm:pt modelId="{1666DB19-2C60-40C8-9219-E77F972FE79D}" type="pres">
      <dgm:prSet presAssocID="{6EAD15F9-11D6-4F50-9D71-FAC747474F86}" presName="linear" presStyleCnt="0">
        <dgm:presLayoutVars>
          <dgm:animLvl val="lvl"/>
          <dgm:resizeHandles val="exact"/>
        </dgm:presLayoutVars>
      </dgm:prSet>
      <dgm:spPr/>
    </dgm:pt>
    <dgm:pt modelId="{A6BEBB76-212F-4FAF-B282-9BBDF33D4159}" type="pres">
      <dgm:prSet presAssocID="{FBAB8804-68A7-49BB-9E11-87E68D16BE7B}" presName="parentText" presStyleLbl="node1" presStyleIdx="0" presStyleCnt="3" custScaleY="35253" custLinFactY="-21646" custLinFactNeighborY="-100000">
        <dgm:presLayoutVars>
          <dgm:chMax val="0"/>
          <dgm:bulletEnabled val="1"/>
        </dgm:presLayoutVars>
      </dgm:prSet>
      <dgm:spPr/>
    </dgm:pt>
    <dgm:pt modelId="{04C6FA37-D16A-4DE3-AE99-22133E4708B7}" type="pres">
      <dgm:prSet presAssocID="{1E739F60-38FE-4EDC-9142-C336DE0857DC}" presName="spacer" presStyleCnt="0"/>
      <dgm:spPr/>
    </dgm:pt>
    <dgm:pt modelId="{629AB83F-DFF8-4E52-9F82-2D76EFB22343}" type="pres">
      <dgm:prSet presAssocID="{02CBD32F-4B2F-4A7B-A37B-A05D29A2F2F3}" presName="parentText" presStyleLbl="node1" presStyleIdx="1" presStyleCnt="3" custScaleY="31213" custLinFactY="-18192" custLinFactNeighborY="-100000">
        <dgm:presLayoutVars>
          <dgm:chMax val="0"/>
          <dgm:bulletEnabled val="1"/>
        </dgm:presLayoutVars>
      </dgm:prSet>
      <dgm:spPr/>
    </dgm:pt>
    <dgm:pt modelId="{BE5174F4-BF6A-46C8-A0B1-AB8B0E96FE0C}" type="pres">
      <dgm:prSet presAssocID="{A296FDF6-A3CD-43A5-B35A-A82FE112EE37}" presName="spacer" presStyleCnt="0"/>
      <dgm:spPr/>
    </dgm:pt>
    <dgm:pt modelId="{C32F52FD-0CDA-4D97-AFD9-0F834847CF3E}" type="pres">
      <dgm:prSet presAssocID="{74EF27E6-B8A4-41CF-BACB-C928B9A0CB4B}" presName="parentText" presStyleLbl="node1" presStyleIdx="2" presStyleCnt="3" custScaleY="51083" custLinFactY="-17439" custLinFactNeighborY="-100000">
        <dgm:presLayoutVars>
          <dgm:chMax val="0"/>
          <dgm:bulletEnabled val="1"/>
        </dgm:presLayoutVars>
      </dgm:prSet>
      <dgm:spPr/>
    </dgm:pt>
  </dgm:ptLst>
  <dgm:cxnLst>
    <dgm:cxn modelId="{2A1DC71B-759F-4BD0-BE2C-9281C98CEEDE}" srcId="{6EAD15F9-11D6-4F50-9D71-FAC747474F86}" destId="{74EF27E6-B8A4-41CF-BACB-C928B9A0CB4B}" srcOrd="2" destOrd="0" parTransId="{F88FABB2-571D-46B9-8BCB-66D7777EDFC2}" sibTransId="{65AB0E3F-C5E2-4311-8681-74B8004EDF21}"/>
    <dgm:cxn modelId="{A25A6D1D-88EA-41F4-B9C3-94916E8EFA62}" srcId="{6EAD15F9-11D6-4F50-9D71-FAC747474F86}" destId="{02CBD32F-4B2F-4A7B-A37B-A05D29A2F2F3}" srcOrd="1" destOrd="0" parTransId="{EBCCDF24-22F9-4E2E-B491-C8FFA26B56A7}" sibTransId="{A296FDF6-A3CD-43A5-B35A-A82FE112EE37}"/>
    <dgm:cxn modelId="{FAC60A57-5A43-4384-BD12-006EB2F4C239}" type="presOf" srcId="{74EF27E6-B8A4-41CF-BACB-C928B9A0CB4B}" destId="{C32F52FD-0CDA-4D97-AFD9-0F834847CF3E}" srcOrd="0" destOrd="0" presId="urn:microsoft.com/office/officeart/2005/8/layout/vList2"/>
    <dgm:cxn modelId="{EECBBC9A-D875-4855-87A7-A1F79F1F230D}" type="presOf" srcId="{FBAB8804-68A7-49BB-9E11-87E68D16BE7B}" destId="{A6BEBB76-212F-4FAF-B282-9BBDF33D4159}" srcOrd="0" destOrd="0" presId="urn:microsoft.com/office/officeart/2005/8/layout/vList2"/>
    <dgm:cxn modelId="{873930A9-B86F-459C-957F-F61AACAE21E7}" type="presOf" srcId="{6EAD15F9-11D6-4F50-9D71-FAC747474F86}" destId="{1666DB19-2C60-40C8-9219-E77F972FE79D}" srcOrd="0" destOrd="0" presId="urn:microsoft.com/office/officeart/2005/8/layout/vList2"/>
    <dgm:cxn modelId="{400193B9-A4EC-40BE-9A00-85CF9552036F}" srcId="{6EAD15F9-11D6-4F50-9D71-FAC747474F86}" destId="{FBAB8804-68A7-49BB-9E11-87E68D16BE7B}" srcOrd="0" destOrd="0" parTransId="{38EBFC1A-113E-48A5-8EF0-2AEC4DAF902A}" sibTransId="{1E739F60-38FE-4EDC-9142-C336DE0857DC}"/>
    <dgm:cxn modelId="{54DC16F9-CD4B-4999-B9BC-5B4EBEE595C3}" type="presOf" srcId="{02CBD32F-4B2F-4A7B-A37B-A05D29A2F2F3}" destId="{629AB83F-DFF8-4E52-9F82-2D76EFB22343}" srcOrd="0" destOrd="0" presId="urn:microsoft.com/office/officeart/2005/8/layout/vList2"/>
    <dgm:cxn modelId="{63A577D7-EE22-4A3A-83D6-F6153EF1960E}" type="presParOf" srcId="{1666DB19-2C60-40C8-9219-E77F972FE79D}" destId="{A6BEBB76-212F-4FAF-B282-9BBDF33D4159}" srcOrd="0" destOrd="0" presId="urn:microsoft.com/office/officeart/2005/8/layout/vList2"/>
    <dgm:cxn modelId="{E703254D-49BF-4559-AB0A-28BB6D1950C1}" type="presParOf" srcId="{1666DB19-2C60-40C8-9219-E77F972FE79D}" destId="{04C6FA37-D16A-4DE3-AE99-22133E4708B7}" srcOrd="1" destOrd="0" presId="urn:microsoft.com/office/officeart/2005/8/layout/vList2"/>
    <dgm:cxn modelId="{1312179D-010B-4C2F-A449-4C874E68F2DC}" type="presParOf" srcId="{1666DB19-2C60-40C8-9219-E77F972FE79D}" destId="{629AB83F-DFF8-4E52-9F82-2D76EFB22343}" srcOrd="2" destOrd="0" presId="urn:microsoft.com/office/officeart/2005/8/layout/vList2"/>
    <dgm:cxn modelId="{794B8DD3-4F36-4D75-9890-BF1396D4C5B0}" type="presParOf" srcId="{1666DB19-2C60-40C8-9219-E77F972FE79D}" destId="{BE5174F4-BF6A-46C8-A0B1-AB8B0E96FE0C}" srcOrd="3" destOrd="0" presId="urn:microsoft.com/office/officeart/2005/8/layout/vList2"/>
    <dgm:cxn modelId="{56DD5258-6996-4934-855C-F89AA4D680A3}" type="presParOf" srcId="{1666DB19-2C60-40C8-9219-E77F972FE79D}" destId="{C32F52FD-0CDA-4D97-AFD9-0F834847CF3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BEBB76-212F-4FAF-B282-9BBDF33D4159}">
      <dsp:nvSpPr>
        <dsp:cNvPr id="0" name=""/>
        <dsp:cNvSpPr/>
      </dsp:nvSpPr>
      <dsp:spPr>
        <a:xfrm>
          <a:off x="0" y="60315"/>
          <a:ext cx="8712968" cy="179597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n-ZA" sz="2300" kern="1200" dirty="0">
              <a:latin typeface="Calibri" panose="020F0502020204030204" pitchFamily="34" charset="0"/>
              <a:ea typeface="Calibri" panose="020F0502020204030204" pitchFamily="34" charset="0"/>
              <a:cs typeface="Calibri" panose="020F0502020204030204" pitchFamily="34" charset="0"/>
            </a:rPr>
            <a:t>“</a:t>
          </a:r>
          <a:r>
            <a:rPr lang="en-ZA" sz="2300" b="1" i="1" kern="1200" dirty="0">
              <a:latin typeface="Calibri" panose="020F0502020204030204" pitchFamily="34" charset="0"/>
              <a:ea typeface="Calibri" panose="020F0502020204030204" pitchFamily="34" charset="0"/>
              <a:cs typeface="Calibri" panose="020F0502020204030204" pitchFamily="34" charset="0"/>
            </a:rPr>
            <a:t>The Authority may make regulations with regard to any matter which in terms of this Act or the related legislation must or may be prescribed, governed or determined by regulation</a:t>
          </a:r>
          <a:r>
            <a:rPr lang="en-ZA" sz="2300" kern="1200" dirty="0">
              <a:latin typeface="Calibri" panose="020F0502020204030204" pitchFamily="34" charset="0"/>
              <a:ea typeface="Calibri" panose="020F0502020204030204" pitchFamily="34" charset="0"/>
              <a:cs typeface="Calibri" panose="020F0502020204030204" pitchFamily="34" charset="0"/>
            </a:rPr>
            <a:t>” </a:t>
          </a:r>
        </a:p>
        <a:p>
          <a:pPr marL="0" lvl="0" indent="0" algn="just" defTabSz="1022350">
            <a:lnSpc>
              <a:spcPct val="90000"/>
            </a:lnSpc>
            <a:spcBef>
              <a:spcPct val="0"/>
            </a:spcBef>
            <a:spcAft>
              <a:spcPct val="35000"/>
            </a:spcAft>
            <a:buNone/>
          </a:pPr>
          <a:r>
            <a:rPr lang="en-ZA" sz="2300" kern="1200" dirty="0">
              <a:latin typeface="Calibri" panose="020F0502020204030204" pitchFamily="34" charset="0"/>
              <a:ea typeface="Calibri" panose="020F0502020204030204" pitchFamily="34" charset="0"/>
              <a:cs typeface="Calibri" panose="020F0502020204030204" pitchFamily="34" charset="0"/>
            </a:rPr>
            <a:t>Section 4(1) of the ECA</a:t>
          </a:r>
        </a:p>
      </dsp:txBody>
      <dsp:txXfrm>
        <a:off x="87672" y="147987"/>
        <a:ext cx="8537624" cy="1620626"/>
      </dsp:txXfrm>
    </dsp:sp>
    <dsp:sp modelId="{629AB83F-DFF8-4E52-9F82-2D76EFB22343}">
      <dsp:nvSpPr>
        <dsp:cNvPr id="0" name=""/>
        <dsp:cNvSpPr/>
      </dsp:nvSpPr>
      <dsp:spPr>
        <a:xfrm>
          <a:off x="0" y="1953419"/>
          <a:ext cx="8712968" cy="3086526"/>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n-ZA" sz="2300" kern="1200" dirty="0">
              <a:latin typeface="Calibri" panose="020F0502020204030204" pitchFamily="34" charset="0"/>
              <a:ea typeface="Calibri" panose="020F0502020204030204" pitchFamily="34" charset="0"/>
              <a:cs typeface="Calibri" panose="020F0502020204030204" pitchFamily="34" charset="0"/>
            </a:rPr>
            <a:t>“</a:t>
          </a:r>
          <a:r>
            <a:rPr lang="en-ZA" sz="2300" b="1" i="1" kern="1200" dirty="0">
              <a:latin typeface="Calibri" panose="020F0502020204030204" pitchFamily="34" charset="0"/>
              <a:ea typeface="Calibri" panose="020F0502020204030204" pitchFamily="34" charset="0"/>
              <a:cs typeface="Calibri" panose="020F0502020204030204" pitchFamily="34" charset="0"/>
            </a:rPr>
            <a:t>the Authority may by regulation, set a limit on, or restrict, the ownership or control of an individual licence, in order to … promote the ownership and control of electronic communications services by historically disadvantaged groups and to promote broad-based black economic empowerment</a:t>
          </a:r>
          <a:r>
            <a:rPr lang="en-ZA" sz="2300" kern="1200" dirty="0">
              <a:latin typeface="Calibri" panose="020F0502020204030204" pitchFamily="34" charset="0"/>
              <a:ea typeface="Calibri" panose="020F0502020204030204" pitchFamily="34" charset="0"/>
              <a:cs typeface="Calibri" panose="020F0502020204030204" pitchFamily="34" charset="0"/>
            </a:rPr>
            <a:t>” </a:t>
          </a:r>
        </a:p>
        <a:p>
          <a:pPr marL="0" lvl="0" indent="0" algn="just" defTabSz="1022350">
            <a:lnSpc>
              <a:spcPct val="90000"/>
            </a:lnSpc>
            <a:spcBef>
              <a:spcPct val="0"/>
            </a:spcBef>
            <a:spcAft>
              <a:spcPct val="35000"/>
            </a:spcAft>
            <a:buNone/>
          </a:pPr>
          <a:r>
            <a:rPr lang="en-ZA" sz="2300" kern="1200" dirty="0">
              <a:latin typeface="Calibri" panose="020F0502020204030204" pitchFamily="34" charset="0"/>
              <a:ea typeface="Calibri" panose="020F0502020204030204" pitchFamily="34" charset="0"/>
              <a:cs typeface="Calibri" panose="020F0502020204030204" pitchFamily="34" charset="0"/>
            </a:rPr>
            <a:t>Section 13(3)(a) of the ECA &amp; specific to individual licensees</a:t>
          </a:r>
        </a:p>
      </dsp:txBody>
      <dsp:txXfrm>
        <a:off x="150672" y="2104091"/>
        <a:ext cx="8411624" cy="27851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BEBB76-212F-4FAF-B282-9BBDF33D4159}">
      <dsp:nvSpPr>
        <dsp:cNvPr id="0" name=""/>
        <dsp:cNvSpPr/>
      </dsp:nvSpPr>
      <dsp:spPr>
        <a:xfrm>
          <a:off x="0" y="0"/>
          <a:ext cx="8712968" cy="1490956"/>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ZA" sz="2000" kern="1200" dirty="0">
              <a:latin typeface="Calibri" panose="020F0502020204030204" pitchFamily="34" charset="0"/>
              <a:ea typeface="Calibri" panose="020F0502020204030204" pitchFamily="34" charset="0"/>
              <a:cs typeface="Calibri" panose="020F0502020204030204" pitchFamily="34" charset="0"/>
            </a:rPr>
            <a:t>Object of the ECA is amongst other things to “</a:t>
          </a:r>
          <a:r>
            <a:rPr lang="en-ZA" sz="2000" b="1" i="1" kern="1200" dirty="0">
              <a:latin typeface="Calibri" panose="020F0502020204030204" pitchFamily="34" charset="0"/>
              <a:ea typeface="Calibri" panose="020F0502020204030204" pitchFamily="34" charset="0"/>
              <a:cs typeface="Calibri" panose="020F0502020204030204" pitchFamily="34" charset="0"/>
            </a:rPr>
            <a:t>promote broad-based black economic empowerment, with particular attention to the needs of women, opportunities for youth and challenges for persons with disabilities</a:t>
          </a:r>
          <a:r>
            <a:rPr lang="en-ZA" sz="2000" kern="1200" dirty="0">
              <a:latin typeface="Calibri" panose="020F0502020204030204" pitchFamily="34" charset="0"/>
              <a:ea typeface="Calibri" panose="020F0502020204030204" pitchFamily="34" charset="0"/>
              <a:cs typeface="Calibri" panose="020F0502020204030204" pitchFamily="34" charset="0"/>
            </a:rPr>
            <a:t>” </a:t>
          </a:r>
        </a:p>
        <a:p>
          <a:pPr marL="0" lvl="0" indent="0" algn="just" defTabSz="889000">
            <a:lnSpc>
              <a:spcPct val="90000"/>
            </a:lnSpc>
            <a:spcBef>
              <a:spcPct val="0"/>
            </a:spcBef>
            <a:spcAft>
              <a:spcPct val="35000"/>
            </a:spcAft>
            <a:buNone/>
          </a:pPr>
          <a:r>
            <a:rPr lang="en-ZA" sz="2000" kern="1200" dirty="0">
              <a:latin typeface="Calibri" panose="020F0502020204030204" pitchFamily="34" charset="0"/>
              <a:ea typeface="Calibri" panose="020F0502020204030204" pitchFamily="34" charset="0"/>
              <a:cs typeface="Calibri" panose="020F0502020204030204" pitchFamily="34" charset="0"/>
            </a:rPr>
            <a:t>Section 2(h) of the ECA</a:t>
          </a:r>
        </a:p>
      </dsp:txBody>
      <dsp:txXfrm>
        <a:off x="72782" y="72782"/>
        <a:ext cx="8567404" cy="1345392"/>
      </dsp:txXfrm>
    </dsp:sp>
    <dsp:sp modelId="{629AB83F-DFF8-4E52-9F82-2D76EFB22343}">
      <dsp:nvSpPr>
        <dsp:cNvPr id="0" name=""/>
        <dsp:cNvSpPr/>
      </dsp:nvSpPr>
      <dsp:spPr>
        <a:xfrm>
          <a:off x="0" y="1584172"/>
          <a:ext cx="8712968" cy="168664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ZA" sz="2000" kern="1200" dirty="0">
              <a:latin typeface="Calibri" panose="020F0502020204030204" pitchFamily="34" charset="0"/>
              <a:ea typeface="Calibri" panose="020F0502020204030204" pitchFamily="34" charset="0"/>
              <a:cs typeface="Calibri" panose="020F0502020204030204" pitchFamily="34" charset="0"/>
            </a:rPr>
            <a:t>“</a:t>
          </a:r>
          <a:r>
            <a:rPr lang="en-ZA" sz="2000" b="1" i="1" kern="1200" dirty="0">
              <a:latin typeface="Calibri" panose="020F0502020204030204" pitchFamily="34" charset="0"/>
              <a:ea typeface="Calibri" panose="020F0502020204030204" pitchFamily="34" charset="0"/>
              <a:cs typeface="Calibri" panose="020F0502020204030204" pitchFamily="34" charset="0"/>
            </a:rPr>
            <a:t>The Authority must … include the percentage of equity ownership to be held by persons from historically disadvantaged groups, which must not be less than 30%, or such other conditions or higher percentages as may be prescribed…</a:t>
          </a:r>
          <a:r>
            <a:rPr lang="en-ZA" sz="2000" kern="1200" dirty="0">
              <a:latin typeface="Calibri" panose="020F0502020204030204" pitchFamily="34" charset="0"/>
              <a:ea typeface="Calibri" panose="020F0502020204030204" pitchFamily="34" charset="0"/>
              <a:cs typeface="Calibri" panose="020F0502020204030204" pitchFamily="34" charset="0"/>
            </a:rPr>
            <a:t>” </a:t>
          </a:r>
        </a:p>
        <a:p>
          <a:pPr marL="0" lvl="0" indent="0" algn="just" defTabSz="889000">
            <a:lnSpc>
              <a:spcPct val="90000"/>
            </a:lnSpc>
            <a:spcBef>
              <a:spcPct val="0"/>
            </a:spcBef>
            <a:spcAft>
              <a:spcPct val="35000"/>
            </a:spcAft>
            <a:buNone/>
          </a:pPr>
          <a:r>
            <a:rPr lang="en-ZA" sz="2000" kern="1200" dirty="0">
              <a:latin typeface="Calibri" panose="020F0502020204030204" pitchFamily="34" charset="0"/>
              <a:ea typeface="Calibri" panose="020F0502020204030204" pitchFamily="34" charset="0"/>
              <a:cs typeface="Calibri" panose="020F0502020204030204" pitchFamily="34" charset="0"/>
            </a:rPr>
            <a:t>Section 9(2) of the ECA &amp; specific to individual licensees</a:t>
          </a:r>
        </a:p>
      </dsp:txBody>
      <dsp:txXfrm>
        <a:off x="82335" y="1666507"/>
        <a:ext cx="8548298" cy="1521970"/>
      </dsp:txXfrm>
    </dsp:sp>
    <dsp:sp modelId="{C32F52FD-0CDA-4D97-AFD9-0F834847CF3E}">
      <dsp:nvSpPr>
        <dsp:cNvPr id="0" name=""/>
        <dsp:cNvSpPr/>
      </dsp:nvSpPr>
      <dsp:spPr>
        <a:xfrm>
          <a:off x="0" y="3384375"/>
          <a:ext cx="8712968" cy="1867532"/>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ZA" sz="2000" kern="1200" dirty="0">
              <a:latin typeface="Calibri" panose="020F0502020204030204" pitchFamily="34" charset="0"/>
              <a:ea typeface="Calibri" panose="020F0502020204030204" pitchFamily="34" charset="0"/>
              <a:cs typeface="Calibri" panose="020F0502020204030204" pitchFamily="34" charset="0"/>
            </a:rPr>
            <a:t>“</a:t>
          </a:r>
          <a:r>
            <a:rPr lang="en-ZA" sz="2000" b="1" i="1" kern="1200" dirty="0">
              <a:latin typeface="Calibri" panose="020F0502020204030204" pitchFamily="34" charset="0"/>
              <a:ea typeface="Calibri" panose="020F0502020204030204" pitchFamily="34" charset="0"/>
              <a:cs typeface="Calibri" panose="020F0502020204030204" pitchFamily="34" charset="0"/>
            </a:rPr>
            <a:t>An individual licence must not be let, sublet, assigned, ceded or in any way transferred, and the control of an individual licence may not be assigned, ceded or in any way transferred, to any other person without the prior written permission of the Authority</a:t>
          </a:r>
          <a:r>
            <a:rPr lang="en-ZA" sz="2000" kern="1200" dirty="0">
              <a:latin typeface="Calibri" panose="020F0502020204030204" pitchFamily="34" charset="0"/>
              <a:ea typeface="Calibri" panose="020F0502020204030204" pitchFamily="34" charset="0"/>
              <a:cs typeface="Calibri" panose="020F0502020204030204" pitchFamily="34" charset="0"/>
            </a:rPr>
            <a:t>” </a:t>
          </a:r>
        </a:p>
        <a:p>
          <a:pPr marL="0" lvl="0" indent="0" algn="just" defTabSz="889000">
            <a:lnSpc>
              <a:spcPct val="90000"/>
            </a:lnSpc>
            <a:spcBef>
              <a:spcPct val="0"/>
            </a:spcBef>
            <a:spcAft>
              <a:spcPct val="35000"/>
            </a:spcAft>
            <a:buNone/>
          </a:pPr>
          <a:r>
            <a:rPr lang="en-ZA" sz="2000" kern="1200" dirty="0">
              <a:latin typeface="Calibri" panose="020F0502020204030204" pitchFamily="34" charset="0"/>
              <a:ea typeface="Calibri" panose="020F0502020204030204" pitchFamily="34" charset="0"/>
              <a:cs typeface="Calibri" panose="020F0502020204030204" pitchFamily="34" charset="0"/>
            </a:rPr>
            <a:t>Section 13(1) of the ECA &amp; specific to individual licensees</a:t>
          </a:r>
        </a:p>
      </dsp:txBody>
      <dsp:txXfrm>
        <a:off x="91165" y="3475540"/>
        <a:ext cx="8530638" cy="16852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BEBB76-212F-4FAF-B282-9BBDF33D4159}">
      <dsp:nvSpPr>
        <dsp:cNvPr id="0" name=""/>
        <dsp:cNvSpPr/>
      </dsp:nvSpPr>
      <dsp:spPr>
        <a:xfrm>
          <a:off x="0" y="144022"/>
          <a:ext cx="8712968" cy="42235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ZA" sz="2000" kern="1200" dirty="0">
              <a:latin typeface="Calibri" panose="020F0502020204030204" pitchFamily="34" charset="0"/>
              <a:ea typeface="Calibri" panose="020F0502020204030204" pitchFamily="34" charset="0"/>
              <a:cs typeface="Calibri" panose="020F0502020204030204" pitchFamily="34" charset="0"/>
            </a:rPr>
            <a:t>“</a:t>
          </a:r>
          <a:r>
            <a:rPr lang="en-ZA" sz="2000" b="1" i="1" kern="1200" dirty="0">
              <a:latin typeface="Calibri" panose="020F0502020204030204" pitchFamily="34" charset="0"/>
              <a:ea typeface="Calibri" panose="020F0502020204030204" pitchFamily="34" charset="0"/>
              <a:cs typeface="Calibri" panose="020F0502020204030204" pitchFamily="34" charset="0"/>
            </a:rPr>
            <a:t>full, unlimited and unrestricted shareholder/ownership rights</a:t>
          </a:r>
          <a:r>
            <a:rPr lang="en-ZA" sz="2000" b="0" i="1" kern="1200" dirty="0">
              <a:latin typeface="Calibri" panose="020F0502020204030204" pitchFamily="34" charset="0"/>
              <a:ea typeface="Calibri" panose="020F0502020204030204" pitchFamily="34" charset="0"/>
              <a:cs typeface="Calibri" panose="020F0502020204030204" pitchFamily="34" charset="0"/>
            </a:rPr>
            <a:t>”</a:t>
          </a:r>
          <a:endParaRPr lang="en-ZA" sz="2000" b="1" i="1" kern="1200" dirty="0">
            <a:latin typeface="Calibri" panose="020F0502020204030204" pitchFamily="34" charset="0"/>
            <a:ea typeface="Calibri" panose="020F0502020204030204" pitchFamily="34" charset="0"/>
            <a:cs typeface="Calibri" panose="020F0502020204030204" pitchFamily="34" charset="0"/>
          </a:endParaRPr>
        </a:p>
      </dsp:txBody>
      <dsp:txXfrm>
        <a:off x="20618" y="164640"/>
        <a:ext cx="8671732" cy="381123"/>
      </dsp:txXfrm>
    </dsp:sp>
    <dsp:sp modelId="{629AB83F-DFF8-4E52-9F82-2D76EFB22343}">
      <dsp:nvSpPr>
        <dsp:cNvPr id="0" name=""/>
        <dsp:cNvSpPr/>
      </dsp:nvSpPr>
      <dsp:spPr>
        <a:xfrm>
          <a:off x="0" y="792082"/>
          <a:ext cx="8712968" cy="373956"/>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ZA" sz="2000" kern="1200" dirty="0">
              <a:latin typeface="Calibri" panose="020F0502020204030204" pitchFamily="34" charset="0"/>
              <a:ea typeface="Calibri" panose="020F0502020204030204" pitchFamily="34" charset="0"/>
              <a:cs typeface="Calibri" panose="020F0502020204030204" pitchFamily="34" charset="0"/>
            </a:rPr>
            <a:t>an entitlement to attend and vote at shareholder and director meetings</a:t>
          </a:r>
        </a:p>
      </dsp:txBody>
      <dsp:txXfrm>
        <a:off x="18255" y="810337"/>
        <a:ext cx="8676458" cy="337446"/>
      </dsp:txXfrm>
    </dsp:sp>
    <dsp:sp modelId="{C32F52FD-0CDA-4D97-AFD9-0F834847CF3E}">
      <dsp:nvSpPr>
        <dsp:cNvPr id="0" name=""/>
        <dsp:cNvSpPr/>
      </dsp:nvSpPr>
      <dsp:spPr>
        <a:xfrm>
          <a:off x="0" y="1359381"/>
          <a:ext cx="8712968" cy="612015"/>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ZA" sz="2000" b="0" kern="1200" dirty="0">
              <a:latin typeface="Calibri" panose="020F0502020204030204" pitchFamily="34" charset="0"/>
              <a:ea typeface="Calibri" panose="020F0502020204030204" pitchFamily="34" charset="0"/>
              <a:cs typeface="Calibri" panose="020F0502020204030204" pitchFamily="34" charset="0"/>
            </a:rPr>
            <a:t>“</a:t>
          </a:r>
          <a:r>
            <a:rPr lang="en-ZA" sz="2000" b="1" i="1" kern="1200" dirty="0">
              <a:latin typeface="Calibri" panose="020F0502020204030204" pitchFamily="34" charset="0"/>
              <a:ea typeface="Calibri" panose="020F0502020204030204" pitchFamily="34" charset="0"/>
              <a:cs typeface="Calibri" panose="020F0502020204030204" pitchFamily="34" charset="0"/>
            </a:rPr>
            <a:t>a right to share in the individual licensee’s economic interest and realise capital growth</a:t>
          </a:r>
          <a:r>
            <a:rPr lang="en-ZA" sz="2000" b="0" i="1" kern="1200" dirty="0">
              <a:latin typeface="Calibri" panose="020F0502020204030204" pitchFamily="34" charset="0"/>
              <a:ea typeface="Calibri" panose="020F0502020204030204" pitchFamily="34" charset="0"/>
              <a:cs typeface="Calibri" panose="020F0502020204030204" pitchFamily="34" charset="0"/>
            </a:rPr>
            <a:t>”</a:t>
          </a:r>
          <a:endParaRPr lang="en-ZA" sz="2000" b="0" kern="1200" dirty="0">
            <a:latin typeface="Calibri" panose="020F0502020204030204" pitchFamily="34" charset="0"/>
            <a:ea typeface="Calibri" panose="020F0502020204030204" pitchFamily="34" charset="0"/>
            <a:cs typeface="Calibri" panose="020F0502020204030204" pitchFamily="34" charset="0"/>
          </a:endParaRPr>
        </a:p>
      </dsp:txBody>
      <dsp:txXfrm>
        <a:off x="29876" y="1389257"/>
        <a:ext cx="8653216" cy="5522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F6122F36-11A0-7FBD-5F3B-BA34D2F04EF9}"/>
              </a:ext>
            </a:extLst>
          </p:cNvPr>
          <p:cNvSpPr>
            <a:spLocks noGrp="1" noRot="1" noChangeAspect="1" noChangeArrowheads="1"/>
          </p:cNvSpPr>
          <p:nvPr>
            <p:ph type="sldImg"/>
          </p:nvPr>
        </p:nvSpPr>
        <p:spPr bwMode="auto">
          <a:xfrm>
            <a:off x="1106488" y="812800"/>
            <a:ext cx="5343525" cy="400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a:extLst>
              <a:ext uri="{FF2B5EF4-FFF2-40B4-BE49-F238E27FC236}">
                <a16:creationId xmlns:a16="http://schemas.microsoft.com/office/drawing/2014/main" id="{EA4748C5-9345-3580-0A76-D838F93B7063}"/>
              </a:ext>
            </a:extLst>
          </p:cNvPr>
          <p:cNvSpPr>
            <a:spLocks noGrp="1" noChangeArrowheads="1"/>
          </p:cNvSpPr>
          <p:nvPr>
            <p:ph type="body"/>
          </p:nvPr>
        </p:nvSpPr>
        <p:spPr bwMode="auto">
          <a:xfrm>
            <a:off x="755650" y="5078413"/>
            <a:ext cx="6046788" cy="4810125"/>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2051" name="Rectangle 3">
            <a:extLst>
              <a:ext uri="{FF2B5EF4-FFF2-40B4-BE49-F238E27FC236}">
                <a16:creationId xmlns:a16="http://schemas.microsoft.com/office/drawing/2014/main" id="{6404B54D-6B3B-F70E-A7D3-47830D9BD181}"/>
              </a:ext>
            </a:extLst>
          </p:cNvPr>
          <p:cNvSpPr>
            <a:spLocks noGrp="1" noChangeArrowheads="1"/>
          </p:cNvSpPr>
          <p:nvPr>
            <p:ph type="hdr"/>
          </p:nvPr>
        </p:nvSpPr>
        <p:spPr bwMode="auto">
          <a:xfrm>
            <a:off x="0"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5000"/>
              </a:lnSpc>
              <a:buClr>
                <a:srgbClr val="000000"/>
              </a:buClr>
              <a:buSzPct val="45000"/>
              <a:buFont typeface="StarSymbol" charset="0"/>
              <a:buNone/>
              <a:tabLst>
                <a:tab pos="723900" algn="l"/>
                <a:tab pos="1447800" algn="l"/>
                <a:tab pos="2171700" algn="l"/>
                <a:tab pos="2895600" algn="l"/>
              </a:tabLst>
              <a:defRPr sz="1400">
                <a:solidFill>
                  <a:srgbClr val="000000"/>
                </a:solidFill>
                <a:latin typeface="Times New Roman" pitchFamily="18" charset="0"/>
              </a:defRPr>
            </a:lvl1pPr>
          </a:lstStyle>
          <a:p>
            <a:pPr>
              <a:defRPr/>
            </a:pPr>
            <a:endParaRPr lang="en-GB" altLang="en-US"/>
          </a:p>
        </p:txBody>
      </p:sp>
      <p:sp>
        <p:nvSpPr>
          <p:cNvPr id="2052" name="Rectangle 4">
            <a:extLst>
              <a:ext uri="{FF2B5EF4-FFF2-40B4-BE49-F238E27FC236}">
                <a16:creationId xmlns:a16="http://schemas.microsoft.com/office/drawing/2014/main" id="{A3EB3B91-7C1D-9ADF-1164-BD3C58CE96C0}"/>
              </a:ext>
            </a:extLst>
          </p:cNvPr>
          <p:cNvSpPr>
            <a:spLocks noGrp="1" noChangeArrowheads="1"/>
          </p:cNvSpPr>
          <p:nvPr>
            <p:ph type="dt"/>
          </p:nvPr>
        </p:nvSpPr>
        <p:spPr bwMode="auto">
          <a:xfrm>
            <a:off x="4278313"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5000"/>
              </a:lnSpc>
              <a:buClr>
                <a:srgbClr val="000000"/>
              </a:buClr>
              <a:buSzPct val="45000"/>
              <a:buFont typeface="StarSymbol" charset="0"/>
              <a:buNone/>
              <a:tabLst>
                <a:tab pos="723900" algn="l"/>
                <a:tab pos="1447800" algn="l"/>
                <a:tab pos="2171700" algn="l"/>
                <a:tab pos="2895600" algn="l"/>
              </a:tabLst>
              <a:defRPr sz="1400">
                <a:solidFill>
                  <a:srgbClr val="000000"/>
                </a:solidFill>
                <a:latin typeface="Times New Roman" pitchFamily="18" charset="0"/>
              </a:defRPr>
            </a:lvl1pPr>
          </a:lstStyle>
          <a:p>
            <a:pPr>
              <a:defRPr/>
            </a:pPr>
            <a:endParaRPr lang="en-GB" altLang="en-US"/>
          </a:p>
        </p:txBody>
      </p:sp>
      <p:sp>
        <p:nvSpPr>
          <p:cNvPr id="2053" name="Rectangle 5">
            <a:extLst>
              <a:ext uri="{FF2B5EF4-FFF2-40B4-BE49-F238E27FC236}">
                <a16:creationId xmlns:a16="http://schemas.microsoft.com/office/drawing/2014/main" id="{E670F676-DB91-5C9A-A69F-B5C25131D3A9}"/>
              </a:ext>
            </a:extLst>
          </p:cNvPr>
          <p:cNvSpPr>
            <a:spLocks noGrp="1" noChangeArrowheads="1"/>
          </p:cNvSpPr>
          <p:nvPr>
            <p:ph type="ftr"/>
          </p:nvPr>
        </p:nvSpPr>
        <p:spPr bwMode="auto">
          <a:xfrm>
            <a:off x="0"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5000"/>
              </a:lnSpc>
              <a:buClr>
                <a:srgbClr val="000000"/>
              </a:buClr>
              <a:buSzPct val="45000"/>
              <a:buFont typeface="StarSymbol" charset="0"/>
              <a:buNone/>
              <a:tabLst>
                <a:tab pos="723900" algn="l"/>
                <a:tab pos="1447800" algn="l"/>
                <a:tab pos="2171700" algn="l"/>
                <a:tab pos="2895600" algn="l"/>
              </a:tabLst>
              <a:defRPr sz="1400">
                <a:solidFill>
                  <a:srgbClr val="000000"/>
                </a:solidFill>
                <a:latin typeface="Times New Roman" pitchFamily="18" charset="0"/>
              </a:defRPr>
            </a:lvl1pPr>
          </a:lstStyle>
          <a:p>
            <a:pPr>
              <a:defRPr/>
            </a:pPr>
            <a:endParaRPr lang="en-GB" altLang="en-US"/>
          </a:p>
        </p:txBody>
      </p:sp>
      <p:sp>
        <p:nvSpPr>
          <p:cNvPr id="2054" name="Rectangle 6">
            <a:extLst>
              <a:ext uri="{FF2B5EF4-FFF2-40B4-BE49-F238E27FC236}">
                <a16:creationId xmlns:a16="http://schemas.microsoft.com/office/drawing/2014/main" id="{2880F243-3615-1589-C0B6-A2DE93ED54B1}"/>
              </a:ext>
            </a:extLst>
          </p:cNvPr>
          <p:cNvSpPr>
            <a:spLocks noGrp="1" noChangeArrowheads="1"/>
          </p:cNvSpPr>
          <p:nvPr>
            <p:ph type="sldNum"/>
          </p:nvPr>
        </p:nvSpPr>
        <p:spPr bwMode="auto">
          <a:xfrm>
            <a:off x="4278313"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5000"/>
              </a:lnSpc>
              <a:buClr>
                <a:srgbClr val="000000"/>
              </a:buClr>
              <a:buSzPct val="45000"/>
              <a:buFont typeface="StarSymbol" charset="0"/>
              <a:buNone/>
              <a:tabLst>
                <a:tab pos="723900" algn="l"/>
                <a:tab pos="1447800" algn="l"/>
                <a:tab pos="2171700" algn="l"/>
                <a:tab pos="2895600" algn="l"/>
              </a:tabLst>
              <a:defRPr sz="1400" smtClean="0">
                <a:solidFill>
                  <a:srgbClr val="000000"/>
                </a:solidFill>
                <a:latin typeface="Times New Roman" panose="02020603050405020304" pitchFamily="18" charset="0"/>
              </a:defRPr>
            </a:lvl1pPr>
          </a:lstStyle>
          <a:p>
            <a:pPr>
              <a:defRPr/>
            </a:pPr>
            <a:fld id="{9BAEF484-5333-4226-B637-2BBE694BEDE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AE678AC8-27FF-27B6-338C-11FEB492386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1AE711E-DC5C-46E4-8B3F-D20BB35F3EFA}" type="slidenum">
              <a:rPr lang="en-GB" altLang="en-US" sz="1400"/>
              <a:pPr>
                <a:spcBef>
                  <a:spcPct val="0"/>
                </a:spcBef>
                <a:buSzPct val="45000"/>
                <a:buFont typeface="StarSymbol" charset="0"/>
                <a:buNone/>
              </a:pPr>
              <a:t>1</a:t>
            </a:fld>
            <a:endParaRPr lang="en-GB" altLang="en-US" sz="1400"/>
          </a:p>
        </p:txBody>
      </p:sp>
      <p:sp>
        <p:nvSpPr>
          <p:cNvPr id="4099" name="Rectangle 1">
            <a:extLst>
              <a:ext uri="{FF2B5EF4-FFF2-40B4-BE49-F238E27FC236}">
                <a16:creationId xmlns:a16="http://schemas.microsoft.com/office/drawing/2014/main" id="{8961D65B-0D46-D39B-CA27-3257E58FC2B7}"/>
              </a:ext>
            </a:extLst>
          </p:cNvPr>
          <p:cNvSpPr>
            <a:spLocks noGrp="1" noRot="1" noChangeAspect="1" noChangeArrowheads="1" noTextEdit="1"/>
          </p:cNvSpPr>
          <p:nvPr>
            <p:ph type="sldImg"/>
          </p:nvPr>
        </p:nvSpPr>
        <p:spPr>
          <a:xfrm>
            <a:off x="1106488" y="812800"/>
            <a:ext cx="5345112" cy="40100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Rectangle 2">
            <a:extLst>
              <a:ext uri="{FF2B5EF4-FFF2-40B4-BE49-F238E27FC236}">
                <a16:creationId xmlns:a16="http://schemas.microsoft.com/office/drawing/2014/main" id="{104B72B6-348D-A176-11E5-7178598E05FD}"/>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10</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Tree>
    <p:extLst>
      <p:ext uri="{BB962C8B-B14F-4D97-AF65-F5344CB8AC3E}">
        <p14:creationId xmlns:p14="http://schemas.microsoft.com/office/powerpoint/2010/main" val="1704373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13</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Tree>
    <p:extLst>
      <p:ext uri="{BB962C8B-B14F-4D97-AF65-F5344CB8AC3E}">
        <p14:creationId xmlns:p14="http://schemas.microsoft.com/office/powerpoint/2010/main" val="4054969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14</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Tree>
    <p:extLst>
      <p:ext uri="{BB962C8B-B14F-4D97-AF65-F5344CB8AC3E}">
        <p14:creationId xmlns:p14="http://schemas.microsoft.com/office/powerpoint/2010/main" val="431344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2</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3</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extLst>
      <p:ext uri="{BB962C8B-B14F-4D97-AF65-F5344CB8AC3E}">
        <p14:creationId xmlns:p14="http://schemas.microsoft.com/office/powerpoint/2010/main" val="3076323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4</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extLst>
      <p:ext uri="{BB962C8B-B14F-4D97-AF65-F5344CB8AC3E}">
        <p14:creationId xmlns:p14="http://schemas.microsoft.com/office/powerpoint/2010/main" val="2557438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5</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extLst>
      <p:ext uri="{BB962C8B-B14F-4D97-AF65-F5344CB8AC3E}">
        <p14:creationId xmlns:p14="http://schemas.microsoft.com/office/powerpoint/2010/main" val="347049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6</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Tree>
    <p:extLst>
      <p:ext uri="{BB962C8B-B14F-4D97-AF65-F5344CB8AC3E}">
        <p14:creationId xmlns:p14="http://schemas.microsoft.com/office/powerpoint/2010/main" val="3082959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7</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Tree>
    <p:extLst>
      <p:ext uri="{BB962C8B-B14F-4D97-AF65-F5344CB8AC3E}">
        <p14:creationId xmlns:p14="http://schemas.microsoft.com/office/powerpoint/2010/main" val="3158876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8</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Tree>
    <p:extLst>
      <p:ext uri="{BB962C8B-B14F-4D97-AF65-F5344CB8AC3E}">
        <p14:creationId xmlns:p14="http://schemas.microsoft.com/office/powerpoint/2010/main" val="3779156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56CBB48A-3B50-FB07-DC88-83574B449E8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24B1CEB0-EB18-40C8-AC9E-BE88311A55A6}" type="slidenum">
              <a:rPr lang="en-GB" altLang="en-US" sz="1400"/>
              <a:pPr>
                <a:spcBef>
                  <a:spcPct val="0"/>
                </a:spcBef>
                <a:buSzPct val="45000"/>
                <a:buFont typeface="StarSymbol" charset="0"/>
                <a:buNone/>
              </a:pPr>
              <a:t>9</a:t>
            </a:fld>
            <a:endParaRPr lang="en-GB" altLang="en-US" sz="1400"/>
          </a:p>
        </p:txBody>
      </p:sp>
      <p:sp>
        <p:nvSpPr>
          <p:cNvPr id="6147" name="Rectangle 2">
            <a:extLst>
              <a:ext uri="{FF2B5EF4-FFF2-40B4-BE49-F238E27FC236}">
                <a16:creationId xmlns:a16="http://schemas.microsoft.com/office/drawing/2014/main" id="{45617294-7220-7B90-CF0A-30E181D216C9}"/>
              </a:ext>
            </a:extLst>
          </p:cNvPr>
          <p:cNvSpPr>
            <a:spLocks noGrp="1" noRot="1" noChangeAspect="1" noChangeArrowheads="1" noTextEdit="1"/>
          </p:cNvSpPr>
          <p:nvPr>
            <p:ph type="sldImg"/>
          </p:nvPr>
        </p:nvSpPr>
        <p:spPr/>
      </p:sp>
      <p:sp>
        <p:nvSpPr>
          <p:cNvPr id="6148" name="Rectangle 3">
            <a:extLst>
              <a:ext uri="{FF2B5EF4-FFF2-40B4-BE49-F238E27FC236}">
                <a16:creationId xmlns:a16="http://schemas.microsoft.com/office/drawing/2014/main" id="{FDA996C2-E9EC-5B00-256C-23D2F36615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Tree>
    <p:extLst>
      <p:ext uri="{BB962C8B-B14F-4D97-AF65-F5344CB8AC3E}">
        <p14:creationId xmlns:p14="http://schemas.microsoft.com/office/powerpoint/2010/main" val="1596615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a:t>Click to edit Master title style</a:t>
            </a:r>
            <a:endParaRPr lang="en-ZA"/>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ZA"/>
          </a:p>
        </p:txBody>
      </p:sp>
      <p:sp>
        <p:nvSpPr>
          <p:cNvPr id="4" name="Rectangle 3">
            <a:extLst>
              <a:ext uri="{FF2B5EF4-FFF2-40B4-BE49-F238E27FC236}">
                <a16:creationId xmlns:a16="http://schemas.microsoft.com/office/drawing/2014/main" id="{0DD4E517-F3EA-E0A4-FF8C-132B73353B04}"/>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5" name="Rectangle 4">
            <a:extLst>
              <a:ext uri="{FF2B5EF4-FFF2-40B4-BE49-F238E27FC236}">
                <a16:creationId xmlns:a16="http://schemas.microsoft.com/office/drawing/2014/main" id="{19C14411-887B-E32A-4CA4-C898F017534B}"/>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A1222D1E-48F3-8429-CDF5-26ABDD0248EE}"/>
              </a:ext>
            </a:extLst>
          </p:cNvPr>
          <p:cNvSpPr>
            <a:spLocks noGrp="1" noChangeArrowheads="1"/>
          </p:cNvSpPr>
          <p:nvPr>
            <p:ph type="sldNum" idx="12"/>
          </p:nvPr>
        </p:nvSpPr>
        <p:spPr>
          <a:ln/>
        </p:spPr>
        <p:txBody>
          <a:bodyPr/>
          <a:lstStyle>
            <a:lvl1pPr>
              <a:defRPr/>
            </a:lvl1pPr>
          </a:lstStyle>
          <a:p>
            <a:pPr>
              <a:defRPr/>
            </a:pPr>
            <a:fld id="{3048F78B-49A4-4398-94DB-13483FF9C596}" type="slidenum">
              <a:rPr lang="en-GB" altLang="en-US"/>
              <a:pPr>
                <a:defRPr/>
              </a:pPr>
              <a:t>‹#›</a:t>
            </a:fld>
            <a:endParaRPr lang="en-GB" altLang="en-US"/>
          </a:p>
        </p:txBody>
      </p:sp>
    </p:spTree>
    <p:extLst>
      <p:ext uri="{BB962C8B-B14F-4D97-AF65-F5344CB8AC3E}">
        <p14:creationId xmlns:p14="http://schemas.microsoft.com/office/powerpoint/2010/main" val="144795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3">
            <a:extLst>
              <a:ext uri="{FF2B5EF4-FFF2-40B4-BE49-F238E27FC236}">
                <a16:creationId xmlns:a16="http://schemas.microsoft.com/office/drawing/2014/main" id="{B66E7C5E-F480-ECEE-5C6A-82278E0EEA02}"/>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5" name="Rectangle 4">
            <a:extLst>
              <a:ext uri="{FF2B5EF4-FFF2-40B4-BE49-F238E27FC236}">
                <a16:creationId xmlns:a16="http://schemas.microsoft.com/office/drawing/2014/main" id="{4C275FA2-3C29-3294-6691-9A8C33765A23}"/>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076F91C0-CFCB-DF60-715F-36D86B554863}"/>
              </a:ext>
            </a:extLst>
          </p:cNvPr>
          <p:cNvSpPr>
            <a:spLocks noGrp="1" noChangeArrowheads="1"/>
          </p:cNvSpPr>
          <p:nvPr>
            <p:ph type="sldNum" idx="12"/>
          </p:nvPr>
        </p:nvSpPr>
        <p:spPr>
          <a:ln/>
        </p:spPr>
        <p:txBody>
          <a:bodyPr/>
          <a:lstStyle>
            <a:lvl1pPr>
              <a:defRPr/>
            </a:lvl1pPr>
          </a:lstStyle>
          <a:p>
            <a:pPr>
              <a:defRPr/>
            </a:pPr>
            <a:fld id="{766E8737-AB02-48B6-8A04-CEC14AA2C078}" type="slidenum">
              <a:rPr lang="en-GB" altLang="en-US"/>
              <a:pPr>
                <a:defRPr/>
              </a:pPr>
              <a:t>‹#›</a:t>
            </a:fld>
            <a:endParaRPr lang="en-GB" altLang="en-US"/>
          </a:p>
        </p:txBody>
      </p:sp>
    </p:spTree>
    <p:extLst>
      <p:ext uri="{BB962C8B-B14F-4D97-AF65-F5344CB8AC3E}">
        <p14:creationId xmlns:p14="http://schemas.microsoft.com/office/powerpoint/2010/main" val="1729059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7263" y="301625"/>
            <a:ext cx="2266950" cy="645477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503238" y="301625"/>
            <a:ext cx="6651625" cy="6454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3">
            <a:extLst>
              <a:ext uri="{FF2B5EF4-FFF2-40B4-BE49-F238E27FC236}">
                <a16:creationId xmlns:a16="http://schemas.microsoft.com/office/drawing/2014/main" id="{68C7D9C1-7FEF-436C-02CE-C21DECE29660}"/>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5" name="Rectangle 4">
            <a:extLst>
              <a:ext uri="{FF2B5EF4-FFF2-40B4-BE49-F238E27FC236}">
                <a16:creationId xmlns:a16="http://schemas.microsoft.com/office/drawing/2014/main" id="{44321010-EF98-1582-FDB7-69C5CD156CE0}"/>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4BDC2B05-45F0-5979-EF38-9E94EB03E6A5}"/>
              </a:ext>
            </a:extLst>
          </p:cNvPr>
          <p:cNvSpPr>
            <a:spLocks noGrp="1" noChangeArrowheads="1"/>
          </p:cNvSpPr>
          <p:nvPr>
            <p:ph type="sldNum" idx="12"/>
          </p:nvPr>
        </p:nvSpPr>
        <p:spPr>
          <a:ln/>
        </p:spPr>
        <p:txBody>
          <a:bodyPr/>
          <a:lstStyle>
            <a:lvl1pPr>
              <a:defRPr/>
            </a:lvl1pPr>
          </a:lstStyle>
          <a:p>
            <a:pPr>
              <a:defRPr/>
            </a:pPr>
            <a:fld id="{F565EB8D-9C19-4FB6-9C1E-7B787AA7F6F6}" type="slidenum">
              <a:rPr lang="en-GB" altLang="en-US"/>
              <a:pPr>
                <a:defRPr/>
              </a:pPr>
              <a:t>‹#›</a:t>
            </a:fld>
            <a:endParaRPr lang="en-GB" altLang="en-US"/>
          </a:p>
        </p:txBody>
      </p:sp>
    </p:spTree>
    <p:extLst>
      <p:ext uri="{BB962C8B-B14F-4D97-AF65-F5344CB8AC3E}">
        <p14:creationId xmlns:p14="http://schemas.microsoft.com/office/powerpoint/2010/main" val="241959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3">
            <a:extLst>
              <a:ext uri="{FF2B5EF4-FFF2-40B4-BE49-F238E27FC236}">
                <a16:creationId xmlns:a16="http://schemas.microsoft.com/office/drawing/2014/main" id="{FD75E453-95A2-9610-DC23-3A0B5FA25174}"/>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5" name="Rectangle 4">
            <a:extLst>
              <a:ext uri="{FF2B5EF4-FFF2-40B4-BE49-F238E27FC236}">
                <a16:creationId xmlns:a16="http://schemas.microsoft.com/office/drawing/2014/main" id="{2E937667-1376-EFB9-9C2E-B597A078DB0F}"/>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F7D110F3-6782-580F-AF30-AE459F52EB7C}"/>
              </a:ext>
            </a:extLst>
          </p:cNvPr>
          <p:cNvSpPr>
            <a:spLocks noGrp="1" noChangeArrowheads="1"/>
          </p:cNvSpPr>
          <p:nvPr>
            <p:ph type="sldNum" idx="12"/>
          </p:nvPr>
        </p:nvSpPr>
        <p:spPr>
          <a:ln/>
        </p:spPr>
        <p:txBody>
          <a:bodyPr/>
          <a:lstStyle>
            <a:lvl1pPr>
              <a:defRPr/>
            </a:lvl1pPr>
          </a:lstStyle>
          <a:p>
            <a:pPr>
              <a:defRPr/>
            </a:pPr>
            <a:fld id="{2934B71C-1D6B-4EAA-8303-E836D04B2326}" type="slidenum">
              <a:rPr lang="en-GB" altLang="en-US"/>
              <a:pPr>
                <a:defRPr/>
              </a:pPr>
              <a:t>‹#›</a:t>
            </a:fld>
            <a:endParaRPr lang="en-GB" altLang="en-US"/>
          </a:p>
        </p:txBody>
      </p:sp>
    </p:spTree>
    <p:extLst>
      <p:ext uri="{BB962C8B-B14F-4D97-AF65-F5344CB8AC3E}">
        <p14:creationId xmlns:p14="http://schemas.microsoft.com/office/powerpoint/2010/main" val="101661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a:extLst>
              <a:ext uri="{FF2B5EF4-FFF2-40B4-BE49-F238E27FC236}">
                <a16:creationId xmlns:a16="http://schemas.microsoft.com/office/drawing/2014/main" id="{FDF43C3A-1BFB-87CB-1754-13D86493D750}"/>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5" name="Rectangle 4">
            <a:extLst>
              <a:ext uri="{FF2B5EF4-FFF2-40B4-BE49-F238E27FC236}">
                <a16:creationId xmlns:a16="http://schemas.microsoft.com/office/drawing/2014/main" id="{557EEFBA-A1CF-B156-5496-4E7881FF7E8B}"/>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455AC321-5207-4D68-4C5F-C6BB1947A0F9}"/>
              </a:ext>
            </a:extLst>
          </p:cNvPr>
          <p:cNvSpPr>
            <a:spLocks noGrp="1" noChangeArrowheads="1"/>
          </p:cNvSpPr>
          <p:nvPr>
            <p:ph type="sldNum" idx="12"/>
          </p:nvPr>
        </p:nvSpPr>
        <p:spPr>
          <a:ln/>
        </p:spPr>
        <p:txBody>
          <a:bodyPr/>
          <a:lstStyle>
            <a:lvl1pPr>
              <a:defRPr/>
            </a:lvl1pPr>
          </a:lstStyle>
          <a:p>
            <a:pPr>
              <a:defRPr/>
            </a:pPr>
            <a:fld id="{6CF0AEB1-A0F4-4572-8E3B-FE9D0C28C16C}" type="slidenum">
              <a:rPr lang="en-GB" altLang="en-US"/>
              <a:pPr>
                <a:defRPr/>
              </a:pPr>
              <a:t>‹#›</a:t>
            </a:fld>
            <a:endParaRPr lang="en-GB" altLang="en-US"/>
          </a:p>
        </p:txBody>
      </p:sp>
    </p:spTree>
    <p:extLst>
      <p:ext uri="{BB962C8B-B14F-4D97-AF65-F5344CB8AC3E}">
        <p14:creationId xmlns:p14="http://schemas.microsoft.com/office/powerpoint/2010/main" val="25213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5032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5114925" y="1768475"/>
            <a:ext cx="4459288"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Rectangle 3">
            <a:extLst>
              <a:ext uri="{FF2B5EF4-FFF2-40B4-BE49-F238E27FC236}">
                <a16:creationId xmlns:a16="http://schemas.microsoft.com/office/drawing/2014/main" id="{3A47CB33-A016-C7D9-5143-A6BBE80FCEA2}"/>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6" name="Rectangle 4">
            <a:extLst>
              <a:ext uri="{FF2B5EF4-FFF2-40B4-BE49-F238E27FC236}">
                <a16:creationId xmlns:a16="http://schemas.microsoft.com/office/drawing/2014/main" id="{E6C07730-028F-F32C-EC98-44E2EA07B54D}"/>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7" name="Rectangle 5">
            <a:extLst>
              <a:ext uri="{FF2B5EF4-FFF2-40B4-BE49-F238E27FC236}">
                <a16:creationId xmlns:a16="http://schemas.microsoft.com/office/drawing/2014/main" id="{F7C32089-6F7A-0827-5D5E-74C98AB0D1A6}"/>
              </a:ext>
            </a:extLst>
          </p:cNvPr>
          <p:cNvSpPr>
            <a:spLocks noGrp="1" noChangeArrowheads="1"/>
          </p:cNvSpPr>
          <p:nvPr>
            <p:ph type="sldNum" idx="12"/>
          </p:nvPr>
        </p:nvSpPr>
        <p:spPr>
          <a:ln/>
        </p:spPr>
        <p:txBody>
          <a:bodyPr/>
          <a:lstStyle>
            <a:lvl1pPr>
              <a:defRPr/>
            </a:lvl1pPr>
          </a:lstStyle>
          <a:p>
            <a:pPr>
              <a:defRPr/>
            </a:pPr>
            <a:fld id="{E48B9E70-4AC0-43F0-B4AF-78786307AFB9}" type="slidenum">
              <a:rPr lang="en-GB" altLang="en-US"/>
              <a:pPr>
                <a:defRPr/>
              </a:pPr>
              <a:t>‹#›</a:t>
            </a:fld>
            <a:endParaRPr lang="en-GB" altLang="en-US"/>
          </a:p>
        </p:txBody>
      </p:sp>
    </p:spTree>
    <p:extLst>
      <p:ext uri="{BB962C8B-B14F-4D97-AF65-F5344CB8AC3E}">
        <p14:creationId xmlns:p14="http://schemas.microsoft.com/office/powerpoint/2010/main" val="3835182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Rectangle 3">
            <a:extLst>
              <a:ext uri="{FF2B5EF4-FFF2-40B4-BE49-F238E27FC236}">
                <a16:creationId xmlns:a16="http://schemas.microsoft.com/office/drawing/2014/main" id="{8CA2592D-D4E5-BE9A-437F-ACD5EC46A117}"/>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8" name="Rectangle 4">
            <a:extLst>
              <a:ext uri="{FF2B5EF4-FFF2-40B4-BE49-F238E27FC236}">
                <a16:creationId xmlns:a16="http://schemas.microsoft.com/office/drawing/2014/main" id="{20EDE05A-67CB-6BD0-83B1-FCE547586478}"/>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9" name="Rectangle 5">
            <a:extLst>
              <a:ext uri="{FF2B5EF4-FFF2-40B4-BE49-F238E27FC236}">
                <a16:creationId xmlns:a16="http://schemas.microsoft.com/office/drawing/2014/main" id="{9BF849F6-D95E-1C20-B1EE-3E95A62EA14B}"/>
              </a:ext>
            </a:extLst>
          </p:cNvPr>
          <p:cNvSpPr>
            <a:spLocks noGrp="1" noChangeArrowheads="1"/>
          </p:cNvSpPr>
          <p:nvPr>
            <p:ph type="sldNum" idx="12"/>
          </p:nvPr>
        </p:nvSpPr>
        <p:spPr>
          <a:ln/>
        </p:spPr>
        <p:txBody>
          <a:bodyPr/>
          <a:lstStyle>
            <a:lvl1pPr>
              <a:defRPr/>
            </a:lvl1pPr>
          </a:lstStyle>
          <a:p>
            <a:pPr>
              <a:defRPr/>
            </a:pPr>
            <a:fld id="{794C143E-3327-4A5B-8864-57A5A332925E}" type="slidenum">
              <a:rPr lang="en-GB" altLang="en-US"/>
              <a:pPr>
                <a:defRPr/>
              </a:pPr>
              <a:t>‹#›</a:t>
            </a:fld>
            <a:endParaRPr lang="en-GB" altLang="en-US"/>
          </a:p>
        </p:txBody>
      </p:sp>
    </p:spTree>
    <p:extLst>
      <p:ext uri="{BB962C8B-B14F-4D97-AF65-F5344CB8AC3E}">
        <p14:creationId xmlns:p14="http://schemas.microsoft.com/office/powerpoint/2010/main" val="2870107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Rectangle 3">
            <a:extLst>
              <a:ext uri="{FF2B5EF4-FFF2-40B4-BE49-F238E27FC236}">
                <a16:creationId xmlns:a16="http://schemas.microsoft.com/office/drawing/2014/main" id="{C3DEED76-9018-B807-B0F2-9A329EAFE1B3}"/>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4" name="Rectangle 4">
            <a:extLst>
              <a:ext uri="{FF2B5EF4-FFF2-40B4-BE49-F238E27FC236}">
                <a16:creationId xmlns:a16="http://schemas.microsoft.com/office/drawing/2014/main" id="{5EC62C7C-DA54-7849-7C45-BDE5B987DD7A}"/>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F6086688-A960-14A7-4D0E-EC60CDFE6D92}"/>
              </a:ext>
            </a:extLst>
          </p:cNvPr>
          <p:cNvSpPr>
            <a:spLocks noGrp="1" noChangeArrowheads="1"/>
          </p:cNvSpPr>
          <p:nvPr>
            <p:ph type="sldNum" idx="12"/>
          </p:nvPr>
        </p:nvSpPr>
        <p:spPr>
          <a:ln/>
        </p:spPr>
        <p:txBody>
          <a:bodyPr/>
          <a:lstStyle>
            <a:lvl1pPr>
              <a:defRPr/>
            </a:lvl1pPr>
          </a:lstStyle>
          <a:p>
            <a:pPr>
              <a:defRPr/>
            </a:pPr>
            <a:fld id="{67DC404E-E680-4D05-B259-D8E9F0B18CEC}" type="slidenum">
              <a:rPr lang="en-GB" altLang="en-US"/>
              <a:pPr>
                <a:defRPr/>
              </a:pPr>
              <a:t>‹#›</a:t>
            </a:fld>
            <a:endParaRPr lang="en-GB" altLang="en-US"/>
          </a:p>
        </p:txBody>
      </p:sp>
    </p:spTree>
    <p:extLst>
      <p:ext uri="{BB962C8B-B14F-4D97-AF65-F5344CB8AC3E}">
        <p14:creationId xmlns:p14="http://schemas.microsoft.com/office/powerpoint/2010/main" val="265764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7ABA58E9-DC4B-5762-B99A-4E11B04DEDB8}"/>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3" name="Rectangle 4">
            <a:extLst>
              <a:ext uri="{FF2B5EF4-FFF2-40B4-BE49-F238E27FC236}">
                <a16:creationId xmlns:a16="http://schemas.microsoft.com/office/drawing/2014/main" id="{2FF9ABD5-1575-4235-F446-78CBA954D524}"/>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4" name="Rectangle 5">
            <a:extLst>
              <a:ext uri="{FF2B5EF4-FFF2-40B4-BE49-F238E27FC236}">
                <a16:creationId xmlns:a16="http://schemas.microsoft.com/office/drawing/2014/main" id="{8351C047-F34A-8F13-2B45-89C524E3498B}"/>
              </a:ext>
            </a:extLst>
          </p:cNvPr>
          <p:cNvSpPr>
            <a:spLocks noGrp="1" noChangeArrowheads="1"/>
          </p:cNvSpPr>
          <p:nvPr>
            <p:ph type="sldNum" idx="12"/>
          </p:nvPr>
        </p:nvSpPr>
        <p:spPr>
          <a:ln/>
        </p:spPr>
        <p:txBody>
          <a:bodyPr/>
          <a:lstStyle>
            <a:lvl1pPr>
              <a:defRPr/>
            </a:lvl1pPr>
          </a:lstStyle>
          <a:p>
            <a:pPr>
              <a:defRPr/>
            </a:pPr>
            <a:fld id="{1493734D-03D6-4A74-81EA-004996094AB6}" type="slidenum">
              <a:rPr lang="en-GB" altLang="en-US"/>
              <a:pPr>
                <a:defRPr/>
              </a:pPr>
              <a:t>‹#›</a:t>
            </a:fld>
            <a:endParaRPr lang="en-GB" altLang="en-US"/>
          </a:p>
        </p:txBody>
      </p:sp>
    </p:spTree>
    <p:extLst>
      <p:ext uri="{BB962C8B-B14F-4D97-AF65-F5344CB8AC3E}">
        <p14:creationId xmlns:p14="http://schemas.microsoft.com/office/powerpoint/2010/main" val="3147241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376683E8-FFF2-DF52-231C-9D9E75CCEDF9}"/>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6" name="Rectangle 4">
            <a:extLst>
              <a:ext uri="{FF2B5EF4-FFF2-40B4-BE49-F238E27FC236}">
                <a16:creationId xmlns:a16="http://schemas.microsoft.com/office/drawing/2014/main" id="{70ED309D-1118-4169-24C6-43FBEFB332BD}"/>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7" name="Rectangle 5">
            <a:extLst>
              <a:ext uri="{FF2B5EF4-FFF2-40B4-BE49-F238E27FC236}">
                <a16:creationId xmlns:a16="http://schemas.microsoft.com/office/drawing/2014/main" id="{88C31399-AB37-FEB8-7463-B9A6FE6DCD42}"/>
              </a:ext>
            </a:extLst>
          </p:cNvPr>
          <p:cNvSpPr>
            <a:spLocks noGrp="1" noChangeArrowheads="1"/>
          </p:cNvSpPr>
          <p:nvPr>
            <p:ph type="sldNum" idx="12"/>
          </p:nvPr>
        </p:nvSpPr>
        <p:spPr>
          <a:ln/>
        </p:spPr>
        <p:txBody>
          <a:bodyPr/>
          <a:lstStyle>
            <a:lvl1pPr>
              <a:defRPr/>
            </a:lvl1pPr>
          </a:lstStyle>
          <a:p>
            <a:pPr>
              <a:defRPr/>
            </a:pPr>
            <a:fld id="{8E16FE5D-DD55-4823-BD18-BFB5B89B5B9F}" type="slidenum">
              <a:rPr lang="en-GB" altLang="en-US"/>
              <a:pPr>
                <a:defRPr/>
              </a:pPr>
              <a:t>‹#›</a:t>
            </a:fld>
            <a:endParaRPr lang="en-GB" altLang="en-US"/>
          </a:p>
        </p:txBody>
      </p:sp>
    </p:spTree>
    <p:extLst>
      <p:ext uri="{BB962C8B-B14F-4D97-AF65-F5344CB8AC3E}">
        <p14:creationId xmlns:p14="http://schemas.microsoft.com/office/powerpoint/2010/main" val="4172846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403070CC-865C-7DD9-25C9-3AE10C34A0D3}"/>
              </a:ext>
            </a:extLst>
          </p:cNvPr>
          <p:cNvSpPr>
            <a:spLocks noGrp="1" noChangeArrowheads="1"/>
          </p:cNvSpPr>
          <p:nvPr>
            <p:ph type="dt" idx="10"/>
          </p:nvPr>
        </p:nvSpPr>
        <p:spPr>
          <a:ln/>
        </p:spPr>
        <p:txBody>
          <a:bodyPr/>
          <a:lstStyle>
            <a:lvl1pPr>
              <a:defRPr/>
            </a:lvl1pPr>
          </a:lstStyle>
          <a:p>
            <a:pPr>
              <a:defRPr/>
            </a:pPr>
            <a:endParaRPr lang="en-GB" altLang="en-US"/>
          </a:p>
        </p:txBody>
      </p:sp>
      <p:sp>
        <p:nvSpPr>
          <p:cNvPr id="6" name="Rectangle 4">
            <a:extLst>
              <a:ext uri="{FF2B5EF4-FFF2-40B4-BE49-F238E27FC236}">
                <a16:creationId xmlns:a16="http://schemas.microsoft.com/office/drawing/2014/main" id="{DA74A263-CF65-C333-B31C-4F789ABF0B6A}"/>
              </a:ext>
            </a:extLst>
          </p:cNvPr>
          <p:cNvSpPr>
            <a:spLocks noGrp="1" noChangeArrowheads="1"/>
          </p:cNvSpPr>
          <p:nvPr>
            <p:ph type="ftr" idx="11"/>
          </p:nvPr>
        </p:nvSpPr>
        <p:spPr>
          <a:ln/>
        </p:spPr>
        <p:txBody>
          <a:bodyPr/>
          <a:lstStyle>
            <a:lvl1pPr>
              <a:defRPr/>
            </a:lvl1pPr>
          </a:lstStyle>
          <a:p>
            <a:pPr>
              <a:defRPr/>
            </a:pPr>
            <a:endParaRPr lang="en-GB" altLang="en-US"/>
          </a:p>
        </p:txBody>
      </p:sp>
      <p:sp>
        <p:nvSpPr>
          <p:cNvPr id="7" name="Rectangle 5">
            <a:extLst>
              <a:ext uri="{FF2B5EF4-FFF2-40B4-BE49-F238E27FC236}">
                <a16:creationId xmlns:a16="http://schemas.microsoft.com/office/drawing/2014/main" id="{5B14906E-0697-7E38-127F-256EA67BF748}"/>
              </a:ext>
            </a:extLst>
          </p:cNvPr>
          <p:cNvSpPr>
            <a:spLocks noGrp="1" noChangeArrowheads="1"/>
          </p:cNvSpPr>
          <p:nvPr>
            <p:ph type="sldNum" idx="12"/>
          </p:nvPr>
        </p:nvSpPr>
        <p:spPr>
          <a:ln/>
        </p:spPr>
        <p:txBody>
          <a:bodyPr/>
          <a:lstStyle>
            <a:lvl1pPr>
              <a:defRPr/>
            </a:lvl1pPr>
          </a:lstStyle>
          <a:p>
            <a:pPr>
              <a:defRPr/>
            </a:pPr>
            <a:fld id="{DC3E9751-F688-4136-B9F8-33B0FE5F3AD4}" type="slidenum">
              <a:rPr lang="en-GB" altLang="en-US"/>
              <a:pPr>
                <a:defRPr/>
              </a:pPr>
              <a:t>‹#›</a:t>
            </a:fld>
            <a:endParaRPr lang="en-GB" altLang="en-US"/>
          </a:p>
        </p:txBody>
      </p:sp>
    </p:spTree>
    <p:extLst>
      <p:ext uri="{BB962C8B-B14F-4D97-AF65-F5344CB8AC3E}">
        <p14:creationId xmlns:p14="http://schemas.microsoft.com/office/powerpoint/2010/main" val="2852057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tileRect/>
        </a:gra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E1FD5BDD-667F-FFF6-557D-5E32643FA665}"/>
              </a:ext>
            </a:extLst>
          </p:cNvPr>
          <p:cNvSpPr>
            <a:spLocks noGrp="1" noChangeArrowheads="1"/>
          </p:cNvSpPr>
          <p:nvPr>
            <p:ph type="title"/>
          </p:nvPr>
        </p:nvSpPr>
        <p:spPr bwMode="auto">
          <a:xfrm>
            <a:off x="503238" y="301625"/>
            <a:ext cx="9070975"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7" name="Rectangle 2">
            <a:extLst>
              <a:ext uri="{FF2B5EF4-FFF2-40B4-BE49-F238E27FC236}">
                <a16:creationId xmlns:a16="http://schemas.microsoft.com/office/drawing/2014/main" id="{AD65918F-8548-4DC2-E696-F33449FCC006}"/>
              </a:ext>
            </a:extLst>
          </p:cNvPr>
          <p:cNvSpPr>
            <a:spLocks noGrp="1" noChangeArrowheads="1"/>
          </p:cNvSpPr>
          <p:nvPr>
            <p:ph type="body" idx="1"/>
          </p:nvPr>
        </p:nvSpPr>
        <p:spPr bwMode="auto">
          <a:xfrm>
            <a:off x="503238" y="1768475"/>
            <a:ext cx="9070975" cy="498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a:extLst>
              <a:ext uri="{FF2B5EF4-FFF2-40B4-BE49-F238E27FC236}">
                <a16:creationId xmlns:a16="http://schemas.microsoft.com/office/drawing/2014/main" id="{1FA60327-4365-DE5E-2C60-6B0228D6C144}"/>
              </a:ext>
            </a:extLst>
          </p:cNvPr>
          <p:cNvSpPr>
            <a:spLocks noGrp="1" noChangeArrowheads="1"/>
          </p:cNvSpPr>
          <p:nvPr>
            <p:ph type="dt"/>
          </p:nvPr>
        </p:nvSpPr>
        <p:spPr bwMode="auto">
          <a:xfrm>
            <a:off x="503238" y="6886575"/>
            <a:ext cx="2346325" cy="52070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5000"/>
              </a:lnSpc>
              <a:buClr>
                <a:srgbClr val="000000"/>
              </a:buClr>
              <a:buSzPct val="45000"/>
              <a:buFont typeface="StarSymbol" charset="0"/>
              <a:buNone/>
              <a:tabLst>
                <a:tab pos="723900" algn="l"/>
                <a:tab pos="1447800" algn="l"/>
                <a:tab pos="2171700" algn="l"/>
              </a:tabLst>
              <a:defRPr sz="1400">
                <a:solidFill>
                  <a:srgbClr val="000000"/>
                </a:solidFill>
                <a:latin typeface="Times New Roman" pitchFamily="18" charset="0"/>
              </a:defRPr>
            </a:lvl1pPr>
          </a:lstStyle>
          <a:p>
            <a:pPr>
              <a:defRPr/>
            </a:pPr>
            <a:endParaRPr lang="en-GB" altLang="en-US"/>
          </a:p>
        </p:txBody>
      </p:sp>
      <p:sp>
        <p:nvSpPr>
          <p:cNvPr id="1028" name="Rectangle 4">
            <a:extLst>
              <a:ext uri="{FF2B5EF4-FFF2-40B4-BE49-F238E27FC236}">
                <a16:creationId xmlns:a16="http://schemas.microsoft.com/office/drawing/2014/main" id="{E6409EDA-F25C-9600-DD24-C0AEAE4A5D2C}"/>
              </a:ext>
            </a:extLst>
          </p:cNvPr>
          <p:cNvSpPr>
            <a:spLocks noGrp="1" noChangeArrowheads="1"/>
          </p:cNvSpPr>
          <p:nvPr>
            <p:ph type="ftr"/>
          </p:nvPr>
        </p:nvSpPr>
        <p:spPr bwMode="auto">
          <a:xfrm>
            <a:off x="3448050" y="6886575"/>
            <a:ext cx="3194050" cy="520700"/>
          </a:xfrm>
          <a:prstGeom prst="rect">
            <a:avLst/>
          </a:prstGeom>
          <a:noFill/>
          <a:ln>
            <a:noFill/>
          </a:ln>
          <a:effectLst/>
        </p:spPr>
        <p:txBody>
          <a:bodyPr vert="horz" wrap="square" lIns="0" tIns="0" rIns="0" bIns="0" numCol="1" anchor="t" anchorCtr="0" compatLnSpc="1">
            <a:prstTxWarp prst="textNoShape">
              <a:avLst/>
            </a:prstTxWarp>
          </a:bodyPr>
          <a:lstStyle>
            <a:lvl1pPr algn="ctr" eaLnBrk="1">
              <a:lnSpc>
                <a:spcPct val="95000"/>
              </a:lnSpc>
              <a:buClr>
                <a:srgbClr val="000000"/>
              </a:buClr>
              <a:buSzPct val="45000"/>
              <a:buFont typeface="StarSymbol" charset="0"/>
              <a:buNone/>
              <a:tabLst>
                <a:tab pos="723900" algn="l"/>
                <a:tab pos="1447800" algn="l"/>
                <a:tab pos="2171700" algn="l"/>
                <a:tab pos="2895600" algn="l"/>
              </a:tabLst>
              <a:defRPr sz="1400">
                <a:solidFill>
                  <a:srgbClr val="000000"/>
                </a:solidFill>
                <a:latin typeface="Times New Roman" pitchFamily="18" charset="0"/>
              </a:defRPr>
            </a:lvl1pPr>
          </a:lstStyle>
          <a:p>
            <a:pPr>
              <a:defRPr/>
            </a:pPr>
            <a:endParaRPr lang="en-GB" altLang="en-US"/>
          </a:p>
        </p:txBody>
      </p:sp>
      <p:sp>
        <p:nvSpPr>
          <p:cNvPr id="1029" name="Rectangle 5">
            <a:extLst>
              <a:ext uri="{FF2B5EF4-FFF2-40B4-BE49-F238E27FC236}">
                <a16:creationId xmlns:a16="http://schemas.microsoft.com/office/drawing/2014/main" id="{FAC2A237-4F81-17D9-AE30-D61D0FD151E8}"/>
              </a:ext>
            </a:extLst>
          </p:cNvPr>
          <p:cNvSpPr>
            <a:spLocks noGrp="1" noChangeArrowheads="1"/>
          </p:cNvSpPr>
          <p:nvPr>
            <p:ph type="sldNum"/>
          </p:nvPr>
        </p:nvSpPr>
        <p:spPr bwMode="auto">
          <a:xfrm>
            <a:off x="7227888" y="6886575"/>
            <a:ext cx="2346325" cy="520700"/>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5000"/>
              </a:lnSpc>
              <a:buClr>
                <a:srgbClr val="000000"/>
              </a:buClr>
              <a:buSzPct val="45000"/>
              <a:buFont typeface="StarSymbol" charset="0"/>
              <a:buNone/>
              <a:tabLst>
                <a:tab pos="723900" algn="l"/>
                <a:tab pos="1447800" algn="l"/>
                <a:tab pos="2171700" algn="l"/>
              </a:tabLst>
              <a:defRPr sz="1400" smtClean="0">
                <a:solidFill>
                  <a:srgbClr val="000000"/>
                </a:solidFill>
                <a:latin typeface="Times New Roman" panose="02020603050405020304" pitchFamily="18" charset="0"/>
              </a:defRPr>
            </a:lvl1pPr>
          </a:lstStyle>
          <a:p>
            <a:pPr>
              <a:defRPr/>
            </a:pPr>
            <a:fld id="{8DE34A1F-A7FD-4FC0-9279-0EC9F745FE28}" type="slidenum">
              <a:rPr lang="en-GB" altLang="en-US"/>
              <a:pPr>
                <a:defRPr/>
              </a:pPr>
              <a:t>‹#›</a:t>
            </a:fld>
            <a:endParaRPr lang="en-GB" altLang="en-US"/>
          </a:p>
        </p:txBody>
      </p:sp>
      <p:pic>
        <p:nvPicPr>
          <p:cNvPr id="1031" name="Picture 6">
            <a:extLst>
              <a:ext uri="{FF2B5EF4-FFF2-40B4-BE49-F238E27FC236}">
                <a16:creationId xmlns:a16="http://schemas.microsoft.com/office/drawing/2014/main" id="{2ECF9BC8-20E5-8589-22CE-68E22F45B05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32" name="Picture 7">
            <a:extLst>
              <a:ext uri="{FF2B5EF4-FFF2-40B4-BE49-F238E27FC236}">
                <a16:creationId xmlns:a16="http://schemas.microsoft.com/office/drawing/2014/main" id="{489FF573-6B9B-3AE5-F9AB-615DCD7C065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56413" y="6778625"/>
            <a:ext cx="3187700" cy="889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2pPr>
      <a:lvl3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3pPr>
      <a:lvl4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4pPr>
      <a:lvl5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5pPr>
      <a:lvl6pPr marL="15367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6pPr>
      <a:lvl7pPr marL="19939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7pPr>
      <a:lvl8pPr marL="24511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8pPr>
      <a:lvl9pPr marL="29083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9pPr>
    </p:titleStyle>
    <p:bodyStyle>
      <a:lvl1pPr marL="431800" indent="-323850" algn="l" defTabSz="449263" rtl="0" eaLnBrk="0" fontAlgn="base" hangingPunct="0">
        <a:lnSpc>
          <a:spcPct val="93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49263" rtl="0" eaLnBrk="0" fontAlgn="base" hangingPunct="0">
        <a:lnSpc>
          <a:spcPct val="93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5400" indent="-215900" algn="l" defTabSz="449263" rtl="0" eaLnBrk="0" fontAlgn="base" hangingPunct="0">
        <a:lnSpc>
          <a:spcPct val="93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7200" indent="-215900" algn="l" defTabSz="449263" rtl="0" eaLnBrk="0" fontAlgn="base" hangingPunct="0">
        <a:lnSpc>
          <a:spcPct val="93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9000" indent="-215900" algn="l" defTabSz="449263" rtl="0" eaLnBrk="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62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34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7pPr>
      <a:lvl8pPr marL="35306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78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rolf@ellipsis.co.z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eur02.safelinks.protection.outlook.com/?url=https%3A%2F%2Fdocs.google.com%2Fdocument%2Fd%2F1el_Arx0_GtsT1AHCQ5ezboWyrJth1T9e-B-fT6sQnB8%2Fedit%23bookmark%3Did.4fx6409cakym&amp;data=05%7C02%7Crolf%40ellipsis.co.za%7C6c57f09d71ef4e33e2a108dc3f559c8f%7C3bb493df14a84d95b383123201293c7c%7C0%7C0%7C638454884134715159%7CUnknown%7CTWFpbGZsb3d8eyJWIjoiMC4wLjAwMDAiLCJQIjoiV2luMzIiLCJBTiI6Ik1haWwiLCJXVCI6Mn0%3D%7C0%7C%7C%7C&amp;sdata=q823waj0RVAntTdB74zDJJ6TrdVeNEpb%2FuK%2BMm0aSww%3D&amp;reserved=0" TargetMode="External"/><Relationship Id="rId7" Type="http://schemas.openxmlformats.org/officeDocument/2006/relationships/hyperlink" Target="https://eur02.safelinks.protection.outlook.com/?url=https%3A%2F%2Fdocs.google.com%2Fdocument%2Fd%2F1el_Arx0_GtsT1AHCQ5ezboWyrJth1T9e-B-fT6sQnB8%2Fedit%23bookmark%3Did.qes1ezcbsnvv&amp;data=05%7C02%7Crolf%40ellipsis.co.za%7C6c57f09d71ef4e33e2a108dc3f559c8f%7C3bb493df14a84d95b383123201293c7c%7C0%7C0%7C638454884134748690%7CUnknown%7CTWFpbGZsb3d8eyJWIjoiMC4wLjAwMDAiLCJQIjoiV2luMzIiLCJBTiI6Ik1haWwiLCJXVCI6Mn0%3D%7C0%7C%7C%7C&amp;sdata=33HdfhGiHIgnmAQ0fbjIQpQgf2q7ObJ9EtHpl30iZZ4%3D&amp;reserved=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eur02.safelinks.protection.outlook.com/?url=https%3A%2F%2Fdocs.google.com%2Fdocument%2Fd%2F1el_Arx0_GtsT1AHCQ5ezboWyrJth1T9e-B-fT6sQnB8%2Fedit%23bookmark%3Did.5spoq460s5hz&amp;data=05%7C02%7Crolf%40ellipsis.co.za%7C6c57f09d71ef4e33e2a108dc3f559c8f%7C3bb493df14a84d95b383123201293c7c%7C0%7C0%7C638454884134740604%7CUnknown%7CTWFpbGZsb3d8eyJWIjoiMC4wLjAwMDAiLCJQIjoiV2luMzIiLCJBTiI6Ik1haWwiLCJXVCI6Mn0%3D%7C0%7C%7C%7C&amp;sdata=3rjqZnYOxYT5ODW4oQ8g7iLeddZa0FVVSM1EMnFYxy8%3D&amp;reserved=0" TargetMode="External"/><Relationship Id="rId5" Type="http://schemas.openxmlformats.org/officeDocument/2006/relationships/hyperlink" Target="https://eur02.safelinks.protection.outlook.com/?url=https%3A%2F%2Fdocs.google.com%2Fdocument%2Fd%2F1el_Arx0_GtsT1AHCQ5ezboWyrJth1T9e-B-fT6sQnB8%2Fedit%23bookmark%3Did.mjksnokmm6t9&amp;data=05%7C02%7Crolf%40ellipsis.co.za%7C6c57f09d71ef4e33e2a108dc3f559c8f%7C3bb493df14a84d95b383123201293c7c%7C0%7C0%7C638454884134731947%7CUnknown%7CTWFpbGZsb3d8eyJWIjoiMC4wLjAwMDAiLCJQIjoiV2luMzIiLCJBTiI6Ik1haWwiLCJXVCI6Mn0%3D%7C0%7C%7C%7C&amp;sdata=YD5Ob6x5euIjoQYEMddLcjTgv2KxUSZZopB3l%2FjvFLk%3D&amp;reserved=0" TargetMode="External"/><Relationship Id="rId4" Type="http://schemas.openxmlformats.org/officeDocument/2006/relationships/hyperlink" Target="https://eur02.safelinks.protection.outlook.com/?url=https%3A%2F%2Fdocs.google.com%2Fdocument%2Fd%2F1el_Arx0_GtsT1AHCQ5ezboWyrJth1T9e-B-fT6sQnB8%2Fedit%23bookmark%3Did.mjksnokmm6t9&amp;data=05%7C02%7Crolf%40ellipsis.co.za%7C6c57f09d71ef4e33e2a108dc3f559c8f%7C3bb493df14a84d95b383123201293c7c%7C0%7C0%7C638454884134724423%7CUnknown%7CTWFpbGZsb3d8eyJWIjoiMC4wLjAwMDAiLCJQIjoiV2luMzIiLCJBTiI6Ik1haWwiLCJXVCI6Mn0%3D%7C0%7C%7C%7C&amp;sdata=6meVa2y%2ByEjRHA9yjsf8%2FNztZY86sHk2kHWLpwjKOVo%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5D235-E620-CABD-45B1-8982A4E63B19}"/>
              </a:ext>
            </a:extLst>
          </p:cNvPr>
          <p:cNvSpPr>
            <a:spLocks noGrp="1"/>
          </p:cNvSpPr>
          <p:nvPr>
            <p:ph type="title"/>
          </p:nvPr>
        </p:nvSpPr>
        <p:spPr>
          <a:xfrm>
            <a:off x="431800" y="1475581"/>
            <a:ext cx="9070975" cy="1260475"/>
          </a:xfrm>
        </p:spPr>
        <p:txBody>
          <a:bodyPr/>
          <a:lstStyle/>
          <a:p>
            <a:r>
              <a:rPr lang="en-ZA" dirty="0">
                <a:latin typeface="Lucida Sans" panose="020B0602030504020204" pitchFamily="34" charset="0"/>
              </a:rPr>
              <a:t>ICASA control and ownership requirements</a:t>
            </a:r>
          </a:p>
        </p:txBody>
      </p:sp>
      <p:sp>
        <p:nvSpPr>
          <p:cNvPr id="4" name="Title 1">
            <a:extLst>
              <a:ext uri="{FF2B5EF4-FFF2-40B4-BE49-F238E27FC236}">
                <a16:creationId xmlns:a16="http://schemas.microsoft.com/office/drawing/2014/main" id="{776B4F28-D03A-F74D-9672-70CEE2BF9EC3}"/>
              </a:ext>
            </a:extLst>
          </p:cNvPr>
          <p:cNvSpPr txBox="1">
            <a:spLocks/>
          </p:cNvSpPr>
          <p:nvPr/>
        </p:nvSpPr>
        <p:spPr bwMode="auto">
          <a:xfrm>
            <a:off x="287784" y="3429000"/>
            <a:ext cx="9070975"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2pPr>
            <a:lvl3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3pPr>
            <a:lvl4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4pPr>
            <a:lvl5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5pPr>
            <a:lvl6pPr marL="15367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6pPr>
            <a:lvl7pPr marL="19939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7pPr>
            <a:lvl8pPr marL="24511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8pPr>
            <a:lvl9pPr marL="29083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000000"/>
                </a:solidFill>
                <a:latin typeface="Arial" charset="0"/>
              </a:defRPr>
            </a:lvl9pPr>
          </a:lstStyle>
          <a:p>
            <a:r>
              <a:rPr lang="en-ZA" sz="2000" kern="0" dirty="0">
                <a:latin typeface="Calibri" panose="020F0502020204030204" pitchFamily="34" charset="0"/>
                <a:ea typeface="Calibri" panose="020F0502020204030204" pitchFamily="34" charset="0"/>
                <a:cs typeface="Calibri" panose="020F0502020204030204" pitchFamily="34" charset="0"/>
              </a:rPr>
              <a:t>Rolf Blom – Ellipsis Regulatory Solutions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395461"/>
            <a:ext cx="9070975" cy="1260475"/>
          </a:xfrm>
        </p:spPr>
        <p:txBody>
          <a:bodyPr/>
          <a:lstStyle/>
          <a:p>
            <a:pPr algn="just" eaLnBrk="1"/>
            <a:r>
              <a:rPr lang="en-GB" altLang="en-US" sz="4000" b="1" dirty="0">
                <a:latin typeface="Lucida Sans" panose="020B0602030504020204" pitchFamily="34" charset="0"/>
              </a:rPr>
              <a:t>Transitional arrangements</a:t>
            </a:r>
          </a:p>
        </p:txBody>
      </p:sp>
      <p:sp>
        <p:nvSpPr>
          <p:cNvPr id="4" name="Rectangle 3">
            <a:extLst>
              <a:ext uri="{FF2B5EF4-FFF2-40B4-BE49-F238E27FC236}">
                <a16:creationId xmlns:a16="http://schemas.microsoft.com/office/drawing/2014/main" id="{384BFABD-93D9-BAF9-D4C5-95F5F0BB3652}"/>
              </a:ext>
            </a:extLst>
          </p:cNvPr>
          <p:cNvSpPr txBox="1">
            <a:spLocks noChangeArrowheads="1"/>
          </p:cNvSpPr>
          <p:nvPr/>
        </p:nvSpPr>
        <p:spPr bwMode="auto">
          <a:xfrm>
            <a:off x="431800" y="1763613"/>
            <a:ext cx="8712968" cy="48916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marL="431800" indent="-323850" algn="l" defTabSz="449263" rtl="0" eaLnBrk="0" fontAlgn="base" hangingPunct="0">
              <a:lnSpc>
                <a:spcPct val="93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49263" rtl="0" eaLnBrk="0" fontAlgn="base" hangingPunct="0">
              <a:lnSpc>
                <a:spcPct val="93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5400" indent="-215900" algn="l" defTabSz="449263" rtl="0" eaLnBrk="0" fontAlgn="base" hangingPunct="0">
              <a:lnSpc>
                <a:spcPct val="93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7200" indent="-215900" algn="l" defTabSz="449263" rtl="0" eaLnBrk="0" fontAlgn="base" hangingPunct="0">
              <a:lnSpc>
                <a:spcPct val="93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9000" indent="-215900" algn="l" defTabSz="449263" rtl="0" eaLnBrk="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62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34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7pPr>
            <a:lvl8pPr marL="35306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78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9pPr>
          </a:lstStyle>
          <a:p>
            <a:r>
              <a:rPr lang="en-ZA" sz="2400" dirty="0"/>
              <a:t>Differentiation between class, SMME individual and Large individual licensees (Appendix 2);</a:t>
            </a:r>
          </a:p>
          <a:p>
            <a:r>
              <a:rPr lang="en-ZA" sz="2400" dirty="0"/>
              <a:t>Regulations provide a glideslope for achieving compliance with B-BBEE contributor status, Black and HDG equity ownership targets; </a:t>
            </a:r>
          </a:p>
          <a:p>
            <a:r>
              <a:rPr lang="en-ZA" sz="2400" dirty="0"/>
              <a:t>Operation of the 30% “Black” equity ownership obligation is suspended until future notice by ICASA in the Government Gazette; and,</a:t>
            </a:r>
          </a:p>
          <a:p>
            <a:r>
              <a:rPr lang="en-ZA" sz="2400" dirty="0"/>
              <a:t>Licensees are obliged to report on compliance with targets (and maintenance of obligation once achieved) in terms of their broader obligations under the Compliance Procedure Manual Regulations (Form 1).</a:t>
            </a:r>
          </a:p>
        </p:txBody>
      </p:sp>
    </p:spTree>
    <p:extLst>
      <p:ext uri="{BB962C8B-B14F-4D97-AF65-F5344CB8AC3E}">
        <p14:creationId xmlns:p14="http://schemas.microsoft.com/office/powerpoint/2010/main" val="1503292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E7F830B9-93D5-A5AE-5D22-EAA0EC8F383A}"/>
              </a:ext>
            </a:extLst>
          </p:cNvPr>
          <p:cNvGraphicFramePr>
            <a:graphicFrameLocks noGrp="1"/>
          </p:cNvGraphicFramePr>
          <p:nvPr>
            <p:extLst>
              <p:ext uri="{D42A27DB-BD31-4B8C-83A1-F6EECF244321}">
                <p14:modId xmlns:p14="http://schemas.microsoft.com/office/powerpoint/2010/main" val="157911819"/>
              </p:ext>
            </p:extLst>
          </p:nvPr>
        </p:nvGraphicFramePr>
        <p:xfrm>
          <a:off x="287784" y="1475581"/>
          <a:ext cx="9577063" cy="1701800"/>
        </p:xfrm>
        <a:graphic>
          <a:graphicData uri="http://schemas.openxmlformats.org/drawingml/2006/table">
            <a:tbl>
              <a:tblPr firstRow="1" bandRow="1">
                <a:tableStyleId>{5940675A-B579-460E-94D1-54222C63F5DA}</a:tableStyleId>
              </a:tblPr>
              <a:tblGrid>
                <a:gridCol w="1507500">
                  <a:extLst>
                    <a:ext uri="{9D8B030D-6E8A-4147-A177-3AD203B41FA5}">
                      <a16:colId xmlns:a16="http://schemas.microsoft.com/office/drawing/2014/main" val="476386835"/>
                    </a:ext>
                  </a:extLst>
                </a:gridCol>
                <a:gridCol w="1516836">
                  <a:extLst>
                    <a:ext uri="{9D8B030D-6E8A-4147-A177-3AD203B41FA5}">
                      <a16:colId xmlns:a16="http://schemas.microsoft.com/office/drawing/2014/main" val="987438144"/>
                    </a:ext>
                  </a:extLst>
                </a:gridCol>
                <a:gridCol w="2808312">
                  <a:extLst>
                    <a:ext uri="{9D8B030D-6E8A-4147-A177-3AD203B41FA5}">
                      <a16:colId xmlns:a16="http://schemas.microsoft.com/office/drawing/2014/main" val="2279928247"/>
                    </a:ext>
                  </a:extLst>
                </a:gridCol>
                <a:gridCol w="936104">
                  <a:extLst>
                    <a:ext uri="{9D8B030D-6E8A-4147-A177-3AD203B41FA5}">
                      <a16:colId xmlns:a16="http://schemas.microsoft.com/office/drawing/2014/main" val="3426258337"/>
                    </a:ext>
                  </a:extLst>
                </a:gridCol>
                <a:gridCol w="936104">
                  <a:extLst>
                    <a:ext uri="{9D8B030D-6E8A-4147-A177-3AD203B41FA5}">
                      <a16:colId xmlns:a16="http://schemas.microsoft.com/office/drawing/2014/main" val="986460094"/>
                    </a:ext>
                  </a:extLst>
                </a:gridCol>
                <a:gridCol w="936104">
                  <a:extLst>
                    <a:ext uri="{9D8B030D-6E8A-4147-A177-3AD203B41FA5}">
                      <a16:colId xmlns:a16="http://schemas.microsoft.com/office/drawing/2014/main" val="2975893491"/>
                    </a:ext>
                  </a:extLst>
                </a:gridCol>
                <a:gridCol w="936103">
                  <a:extLst>
                    <a:ext uri="{9D8B030D-6E8A-4147-A177-3AD203B41FA5}">
                      <a16:colId xmlns:a16="http://schemas.microsoft.com/office/drawing/2014/main" val="972906888"/>
                    </a:ext>
                  </a:extLst>
                </a:gridCol>
              </a:tblGrid>
              <a:tr h="362949">
                <a:tc gridSpan="7">
                  <a:txBody>
                    <a:bodyPr/>
                    <a:lstStyle/>
                    <a:p>
                      <a:pPr algn="ctr"/>
                      <a:r>
                        <a:rPr lang="en-ZA" sz="1800" b="1" kern="1200" dirty="0">
                          <a:solidFill>
                            <a:schemeClr val="lt1"/>
                          </a:solidFill>
                          <a:effectLst/>
                        </a:rPr>
                        <a:t>Class Licensees</a:t>
                      </a:r>
                      <a:endParaRPr lang="en-ZA" sz="1800" b="1"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endParaRPr>
                    </a:p>
                  </a:txBody>
                  <a:tcPr anchor="ctr">
                    <a:solidFill>
                      <a:schemeClr val="tx1">
                        <a:lumMod val="85000"/>
                        <a:lumOff val="15000"/>
                      </a:schemeClr>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628665817"/>
                  </a:ext>
                </a:extLst>
              </a:tr>
              <a:tr h="370840">
                <a:tc rowSpan="2">
                  <a:txBody>
                    <a:bodyPr/>
                    <a:lstStyle/>
                    <a:p>
                      <a:pPr algn="ctr"/>
                      <a:r>
                        <a:rPr lang="en-ZA" sz="1100" b="1">
                          <a:solidFill>
                            <a:schemeClr val="bg1"/>
                          </a:solidFill>
                        </a:rPr>
                        <a:t>Compliance Requirement</a:t>
                      </a:r>
                      <a:endParaRPr lang="en-ZA" sz="1100" b="1" dirty="0">
                        <a:solidFill>
                          <a:schemeClr val="bg1"/>
                        </a:solidFill>
                      </a:endParaRPr>
                    </a:p>
                  </a:txBody>
                  <a:tcPr anchor="ctr">
                    <a:solidFill>
                      <a:schemeClr val="tx1">
                        <a:lumMod val="50000"/>
                        <a:lumOff val="50000"/>
                      </a:schemeClr>
                    </a:solidFill>
                  </a:tcPr>
                </a:tc>
                <a:tc rowSpan="2">
                  <a:txBody>
                    <a:bodyPr/>
                    <a:lstStyle/>
                    <a:p>
                      <a:pPr algn="ctr"/>
                      <a:r>
                        <a:rPr lang="en-ZA" sz="1100" b="1">
                          <a:solidFill>
                            <a:schemeClr val="bg1"/>
                          </a:solidFill>
                        </a:rPr>
                        <a:t>Description</a:t>
                      </a:r>
                      <a:endParaRPr lang="en-ZA" sz="1100" b="1" dirty="0">
                        <a:solidFill>
                          <a:schemeClr val="bg1"/>
                        </a:solidFill>
                      </a:endParaRPr>
                    </a:p>
                  </a:txBody>
                  <a:tcPr anchor="ctr">
                    <a:solidFill>
                      <a:schemeClr val="tx1">
                        <a:lumMod val="50000"/>
                        <a:lumOff val="50000"/>
                      </a:schemeClr>
                    </a:solidFill>
                  </a:tcPr>
                </a:tc>
                <a:tc rowSpan="2">
                  <a:txBody>
                    <a:bodyPr/>
                    <a:lstStyle/>
                    <a:p>
                      <a:pPr algn="ctr"/>
                      <a:r>
                        <a:rPr lang="en-ZA" sz="1100" b="1">
                          <a:solidFill>
                            <a:schemeClr val="bg1"/>
                          </a:solidFill>
                        </a:rPr>
                        <a:t>Measure</a:t>
                      </a:r>
                      <a:endParaRPr lang="en-ZA" sz="1100" b="1" dirty="0">
                        <a:solidFill>
                          <a:schemeClr val="bg1"/>
                        </a:solidFill>
                      </a:endParaRPr>
                    </a:p>
                  </a:txBody>
                  <a:tcPr anchor="ctr">
                    <a:solidFill>
                      <a:schemeClr val="tx1">
                        <a:lumMod val="50000"/>
                        <a:lumOff val="50000"/>
                      </a:schemeClr>
                    </a:solidFill>
                  </a:tcPr>
                </a:tc>
                <a:tc gridSpan="4">
                  <a:txBody>
                    <a:bodyPr/>
                    <a:lstStyle/>
                    <a:p>
                      <a:pPr algn="ctr"/>
                      <a:r>
                        <a:rPr lang="en-ZA" sz="1100" b="1">
                          <a:solidFill>
                            <a:schemeClr val="bg1"/>
                          </a:solidFill>
                        </a:rPr>
                        <a:t>Progress achieved by:</a:t>
                      </a:r>
                      <a:endParaRPr lang="en-ZA" sz="1100" b="1" dirty="0">
                        <a:solidFill>
                          <a:schemeClr val="bg1"/>
                        </a:solidFill>
                      </a:endParaRPr>
                    </a:p>
                  </a:txBody>
                  <a:tcPr anchor="ctr">
                    <a:solidFill>
                      <a:schemeClr val="tx1">
                        <a:lumMod val="50000"/>
                        <a:lumOff val="50000"/>
                      </a:schemeClr>
                    </a:solidFill>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404360377"/>
                  </a:ext>
                </a:extLst>
              </a:tr>
              <a:tr h="370840">
                <a:tc vMerge="1">
                  <a:txBody>
                    <a:bodyPr/>
                    <a:lstStyle/>
                    <a:p>
                      <a:pPr algn="ctr"/>
                      <a:endParaRPr lang="en-ZA" sz="1400" b="1" dirty="0">
                        <a:solidFill>
                          <a:schemeClr val="bg1"/>
                        </a:solidFill>
                      </a:endParaRPr>
                    </a:p>
                  </a:txBody>
                  <a:tcPr anchor="ctr">
                    <a:solidFill>
                      <a:schemeClr val="bg1">
                        <a:lumMod val="65000"/>
                      </a:schemeClr>
                    </a:solidFill>
                  </a:tcPr>
                </a:tc>
                <a:tc vMerge="1">
                  <a:txBody>
                    <a:bodyPr/>
                    <a:lstStyle/>
                    <a:p>
                      <a:pPr algn="ctr"/>
                      <a:endParaRPr lang="en-ZA" sz="1400" b="1" dirty="0">
                        <a:solidFill>
                          <a:schemeClr val="bg1"/>
                        </a:solidFill>
                      </a:endParaRPr>
                    </a:p>
                  </a:txBody>
                  <a:tcPr anchor="ctr">
                    <a:solidFill>
                      <a:schemeClr val="bg1">
                        <a:lumMod val="65000"/>
                      </a:schemeClr>
                    </a:solidFill>
                  </a:tcPr>
                </a:tc>
                <a:tc vMerge="1">
                  <a:txBody>
                    <a:bodyPr/>
                    <a:lstStyle/>
                    <a:p>
                      <a:pPr algn="ctr"/>
                      <a:endParaRPr lang="en-ZA" sz="1400" b="1" dirty="0">
                        <a:solidFill>
                          <a:schemeClr val="bg1"/>
                        </a:solidFill>
                      </a:endParaRPr>
                    </a:p>
                  </a:txBody>
                  <a:tcPr anchor="ctr">
                    <a:solidFill>
                      <a:schemeClr val="bg1">
                        <a:lumMod val="65000"/>
                      </a:schemeClr>
                    </a:solidFill>
                  </a:tcPr>
                </a:tc>
                <a:tc>
                  <a:txBody>
                    <a:bodyPr/>
                    <a:lstStyle/>
                    <a:p>
                      <a:pPr algn="ctr"/>
                      <a:r>
                        <a:rPr lang="en-ZA" sz="1050" b="1">
                          <a:solidFill>
                            <a:schemeClr val="bg1"/>
                          </a:solidFill>
                        </a:rPr>
                        <a:t>12 months</a:t>
                      </a:r>
                      <a:endParaRPr lang="en-ZA" sz="1050" b="1" dirty="0">
                        <a:solidFill>
                          <a:schemeClr val="bg1"/>
                        </a:solidFill>
                      </a:endParaRPr>
                    </a:p>
                  </a:txBody>
                  <a:tcPr anchor="ctr">
                    <a:solidFill>
                      <a:schemeClr val="tx1">
                        <a:lumMod val="50000"/>
                        <a:lumOff val="50000"/>
                      </a:schemeClr>
                    </a:solidFill>
                  </a:tcPr>
                </a:tc>
                <a:tc>
                  <a:txBody>
                    <a:bodyPr/>
                    <a:lstStyle/>
                    <a:p>
                      <a:pPr algn="ctr"/>
                      <a:r>
                        <a:rPr lang="en-ZA" sz="1050" b="1">
                          <a:solidFill>
                            <a:schemeClr val="bg1"/>
                          </a:solidFill>
                        </a:rPr>
                        <a:t>24 months</a:t>
                      </a:r>
                      <a:endParaRPr lang="en-ZA" sz="1050" b="1" dirty="0">
                        <a:solidFill>
                          <a:schemeClr val="bg1"/>
                        </a:solidFill>
                      </a:endParaRPr>
                    </a:p>
                  </a:txBody>
                  <a:tcPr anchor="ctr">
                    <a:solidFill>
                      <a:schemeClr val="tx1">
                        <a:lumMod val="50000"/>
                        <a:lumOff val="50000"/>
                      </a:schemeClr>
                    </a:solidFill>
                  </a:tcPr>
                </a:tc>
                <a:tc>
                  <a:txBody>
                    <a:bodyPr/>
                    <a:lstStyle/>
                    <a:p>
                      <a:pPr algn="ctr"/>
                      <a:r>
                        <a:rPr lang="en-ZA" sz="1050" b="1">
                          <a:solidFill>
                            <a:schemeClr val="bg1"/>
                          </a:solidFill>
                        </a:rPr>
                        <a:t>36 months</a:t>
                      </a:r>
                      <a:endParaRPr lang="en-ZA" sz="1050" b="1" dirty="0">
                        <a:solidFill>
                          <a:schemeClr val="bg1"/>
                        </a:solidFill>
                      </a:endParaRPr>
                    </a:p>
                  </a:txBody>
                  <a:tcPr anchor="ctr">
                    <a:solidFill>
                      <a:schemeClr val="tx1">
                        <a:lumMod val="50000"/>
                        <a:lumOff val="50000"/>
                      </a:schemeClr>
                    </a:solidFill>
                  </a:tcPr>
                </a:tc>
                <a:tc>
                  <a:txBody>
                    <a:bodyPr/>
                    <a:lstStyle/>
                    <a:p>
                      <a:pPr algn="ctr"/>
                      <a:r>
                        <a:rPr lang="en-ZA" sz="1050" b="1">
                          <a:solidFill>
                            <a:schemeClr val="bg1"/>
                          </a:solidFill>
                        </a:rPr>
                        <a:t>48 months</a:t>
                      </a:r>
                      <a:endParaRPr lang="en-ZA" sz="1050" b="1" dirty="0">
                        <a:solidFill>
                          <a:schemeClr val="bg1"/>
                        </a:solidFill>
                      </a:endParaRPr>
                    </a:p>
                  </a:txBody>
                  <a:tcPr anchor="ctr">
                    <a:solidFill>
                      <a:schemeClr val="tx1">
                        <a:lumMod val="50000"/>
                        <a:lumOff val="50000"/>
                      </a:schemeClr>
                    </a:solidFill>
                  </a:tcPr>
                </a:tc>
                <a:extLst>
                  <a:ext uri="{0D108BD9-81ED-4DB2-BD59-A6C34878D82A}">
                    <a16:rowId xmlns:a16="http://schemas.microsoft.com/office/drawing/2014/main" val="4055376889"/>
                  </a:ext>
                </a:extLst>
              </a:tr>
              <a:tr h="370840">
                <a:tc>
                  <a:txBody>
                    <a:bodyPr/>
                    <a:lstStyle/>
                    <a:p>
                      <a:pPr algn="ctr"/>
                      <a:r>
                        <a:rPr lang="en-ZA" sz="1100" b="1">
                          <a:solidFill>
                            <a:schemeClr val="tx1"/>
                          </a:solidFill>
                        </a:rPr>
                        <a:t>B-BBEE Contributor Status</a:t>
                      </a:r>
                      <a:endParaRPr lang="en-ZA" sz="1100" b="1" dirty="0">
                        <a:solidFill>
                          <a:schemeClr val="tx1"/>
                        </a:solidFill>
                      </a:endParaRPr>
                    </a:p>
                  </a:txBody>
                  <a:tcPr anchor="ctr">
                    <a:solidFill>
                      <a:schemeClr val="bg1">
                        <a:lumMod val="95000"/>
                      </a:schemeClr>
                    </a:solidFill>
                  </a:tcPr>
                </a:tc>
                <a:tc>
                  <a:txBody>
                    <a:bodyPr/>
                    <a:lstStyle/>
                    <a:p>
                      <a:pPr algn="ctr"/>
                      <a:r>
                        <a:rPr lang="en-ZA" sz="1100" b="0" dirty="0">
                          <a:solidFill>
                            <a:schemeClr val="tx1"/>
                          </a:solidFill>
                        </a:rPr>
                        <a:t>Minimum B-BBEE Contributor Status Level</a:t>
                      </a:r>
                    </a:p>
                  </a:txBody>
                  <a:tcPr anchor="ctr">
                    <a:solidFill>
                      <a:schemeClr val="bg1">
                        <a:lumMod val="95000"/>
                      </a:schemeClr>
                    </a:solidFill>
                  </a:tcPr>
                </a:tc>
                <a:tc>
                  <a:txBody>
                    <a:bodyPr/>
                    <a:lstStyle/>
                    <a:p>
                      <a:pPr algn="ctr"/>
                      <a:r>
                        <a:rPr lang="en-ZA" sz="1100" b="0" dirty="0">
                          <a:solidFill>
                            <a:schemeClr val="tx1"/>
                          </a:solidFill>
                        </a:rPr>
                        <a:t>Amended ICT Sector Code</a:t>
                      </a:r>
                    </a:p>
                  </a:txBody>
                  <a:tcPr anchor="ctr">
                    <a:solidFill>
                      <a:schemeClr val="bg1">
                        <a:lumMod val="95000"/>
                      </a:schemeClr>
                    </a:solidFill>
                  </a:tcPr>
                </a:tc>
                <a:tc>
                  <a:txBody>
                    <a:bodyPr/>
                    <a:lstStyle/>
                    <a:p>
                      <a:pPr algn="ctr"/>
                      <a:r>
                        <a:rPr lang="en-ZA" sz="1100" b="1">
                          <a:solidFill>
                            <a:schemeClr val="tx1"/>
                          </a:solidFill>
                        </a:rPr>
                        <a:t>Level 7</a:t>
                      </a:r>
                      <a:endParaRPr lang="en-ZA" sz="1100" b="1" dirty="0">
                        <a:solidFill>
                          <a:schemeClr val="tx1"/>
                        </a:solidFill>
                      </a:endParaRPr>
                    </a:p>
                  </a:txBody>
                  <a:tcPr anchor="ctr">
                    <a:solidFill>
                      <a:schemeClr val="bg1">
                        <a:lumMod val="95000"/>
                      </a:schemeClr>
                    </a:solidFill>
                  </a:tcPr>
                </a:tc>
                <a:tc>
                  <a:txBody>
                    <a:bodyPr/>
                    <a:lstStyle/>
                    <a:p>
                      <a:pPr algn="ctr"/>
                      <a:r>
                        <a:rPr lang="en-ZA" sz="1100" b="1">
                          <a:solidFill>
                            <a:schemeClr val="tx1"/>
                          </a:solidFill>
                        </a:rPr>
                        <a:t>Level 6</a:t>
                      </a:r>
                      <a:endParaRPr lang="en-ZA" sz="1100" b="1" dirty="0">
                        <a:solidFill>
                          <a:schemeClr val="tx1"/>
                        </a:solidFill>
                      </a:endParaRPr>
                    </a:p>
                  </a:txBody>
                  <a:tcPr anchor="ctr">
                    <a:solidFill>
                      <a:schemeClr val="bg1">
                        <a:lumMod val="95000"/>
                      </a:schemeClr>
                    </a:solidFill>
                  </a:tcPr>
                </a:tc>
                <a:tc>
                  <a:txBody>
                    <a:bodyPr/>
                    <a:lstStyle/>
                    <a:p>
                      <a:pPr algn="ctr"/>
                      <a:r>
                        <a:rPr lang="en-ZA" sz="1100" b="1">
                          <a:solidFill>
                            <a:schemeClr val="tx1"/>
                          </a:solidFill>
                        </a:rPr>
                        <a:t>Level 5</a:t>
                      </a:r>
                      <a:endParaRPr lang="en-ZA" sz="1100" b="1" dirty="0">
                        <a:solidFill>
                          <a:schemeClr val="tx1"/>
                        </a:solidFill>
                      </a:endParaRPr>
                    </a:p>
                  </a:txBody>
                  <a:tcPr anchor="ctr">
                    <a:solidFill>
                      <a:schemeClr val="bg1">
                        <a:lumMod val="95000"/>
                      </a:schemeClr>
                    </a:solidFill>
                  </a:tcPr>
                </a:tc>
                <a:tc>
                  <a:txBody>
                    <a:bodyPr/>
                    <a:lstStyle/>
                    <a:p>
                      <a:pPr algn="ctr"/>
                      <a:r>
                        <a:rPr lang="en-ZA" sz="1100" b="1" dirty="0">
                          <a:solidFill>
                            <a:schemeClr val="tx1"/>
                          </a:solidFill>
                        </a:rPr>
                        <a:t>Level 4</a:t>
                      </a:r>
                    </a:p>
                  </a:txBody>
                  <a:tcPr anchor="ctr">
                    <a:solidFill>
                      <a:schemeClr val="bg1">
                        <a:lumMod val="95000"/>
                      </a:schemeClr>
                    </a:solidFill>
                  </a:tcPr>
                </a:tc>
                <a:extLst>
                  <a:ext uri="{0D108BD9-81ED-4DB2-BD59-A6C34878D82A}">
                    <a16:rowId xmlns:a16="http://schemas.microsoft.com/office/drawing/2014/main" val="168334555"/>
                  </a:ext>
                </a:extLst>
              </a:tr>
            </a:tbl>
          </a:graphicData>
        </a:graphic>
      </p:graphicFrame>
      <p:sp>
        <p:nvSpPr>
          <p:cNvPr id="10" name="Rectangle 2">
            <a:extLst>
              <a:ext uri="{FF2B5EF4-FFF2-40B4-BE49-F238E27FC236}">
                <a16:creationId xmlns:a16="http://schemas.microsoft.com/office/drawing/2014/main" id="{D439C400-C40D-659C-36B4-3F6D6C78A91D}"/>
              </a:ext>
            </a:extLst>
          </p:cNvPr>
          <p:cNvSpPr>
            <a:spLocks noGrp="1" noChangeArrowheads="1"/>
          </p:cNvSpPr>
          <p:nvPr>
            <p:ph type="title"/>
          </p:nvPr>
        </p:nvSpPr>
        <p:spPr>
          <a:xfrm>
            <a:off x="287784" y="395461"/>
            <a:ext cx="9070975" cy="1260475"/>
          </a:xfrm>
        </p:spPr>
        <p:txBody>
          <a:bodyPr/>
          <a:lstStyle/>
          <a:p>
            <a:pPr algn="just" eaLnBrk="1"/>
            <a:r>
              <a:rPr lang="en-GB" altLang="en-US" sz="3600" b="1" dirty="0">
                <a:latin typeface="Lucida Sans" panose="020B0602030504020204" pitchFamily="34" charset="0"/>
              </a:rPr>
              <a:t>Progressive implementation targets</a:t>
            </a:r>
            <a:r>
              <a:rPr lang="en-GB" altLang="en-US" sz="4000" b="1" dirty="0">
                <a:latin typeface="Lucida Sans" panose="020B0602030504020204" pitchFamily="34" charset="0"/>
              </a:rPr>
              <a:t>	</a:t>
            </a:r>
          </a:p>
        </p:txBody>
      </p:sp>
      <p:graphicFrame>
        <p:nvGraphicFramePr>
          <p:cNvPr id="12" name="Table 11">
            <a:extLst>
              <a:ext uri="{FF2B5EF4-FFF2-40B4-BE49-F238E27FC236}">
                <a16:creationId xmlns:a16="http://schemas.microsoft.com/office/drawing/2014/main" id="{3D4DC207-71DB-CDA0-EB65-4FFA4A45E2B2}"/>
              </a:ext>
            </a:extLst>
          </p:cNvPr>
          <p:cNvGraphicFramePr>
            <a:graphicFrameLocks noGrp="1"/>
          </p:cNvGraphicFramePr>
          <p:nvPr>
            <p:extLst>
              <p:ext uri="{D42A27DB-BD31-4B8C-83A1-F6EECF244321}">
                <p14:modId xmlns:p14="http://schemas.microsoft.com/office/powerpoint/2010/main" val="1114267055"/>
              </p:ext>
            </p:extLst>
          </p:nvPr>
        </p:nvGraphicFramePr>
        <p:xfrm>
          <a:off x="287784" y="3419797"/>
          <a:ext cx="9577067" cy="3456384"/>
        </p:xfrm>
        <a:graphic>
          <a:graphicData uri="http://schemas.openxmlformats.org/drawingml/2006/table">
            <a:tbl>
              <a:tblPr firstRow="1" bandRow="1">
                <a:tableStyleId>{5940675A-B579-460E-94D1-54222C63F5DA}</a:tableStyleId>
              </a:tblPr>
              <a:tblGrid>
                <a:gridCol w="1507501">
                  <a:extLst>
                    <a:ext uri="{9D8B030D-6E8A-4147-A177-3AD203B41FA5}">
                      <a16:colId xmlns:a16="http://schemas.microsoft.com/office/drawing/2014/main" val="476386835"/>
                    </a:ext>
                  </a:extLst>
                </a:gridCol>
                <a:gridCol w="1516835">
                  <a:extLst>
                    <a:ext uri="{9D8B030D-6E8A-4147-A177-3AD203B41FA5}">
                      <a16:colId xmlns:a16="http://schemas.microsoft.com/office/drawing/2014/main" val="987438144"/>
                    </a:ext>
                  </a:extLst>
                </a:gridCol>
                <a:gridCol w="2808312">
                  <a:extLst>
                    <a:ext uri="{9D8B030D-6E8A-4147-A177-3AD203B41FA5}">
                      <a16:colId xmlns:a16="http://schemas.microsoft.com/office/drawing/2014/main" val="2279928247"/>
                    </a:ext>
                  </a:extLst>
                </a:gridCol>
                <a:gridCol w="914830">
                  <a:extLst>
                    <a:ext uri="{9D8B030D-6E8A-4147-A177-3AD203B41FA5}">
                      <a16:colId xmlns:a16="http://schemas.microsoft.com/office/drawing/2014/main" val="3426258337"/>
                    </a:ext>
                  </a:extLst>
                </a:gridCol>
                <a:gridCol w="943196">
                  <a:extLst>
                    <a:ext uri="{9D8B030D-6E8A-4147-A177-3AD203B41FA5}">
                      <a16:colId xmlns:a16="http://schemas.microsoft.com/office/drawing/2014/main" val="986460094"/>
                    </a:ext>
                  </a:extLst>
                </a:gridCol>
                <a:gridCol w="943196">
                  <a:extLst>
                    <a:ext uri="{9D8B030D-6E8A-4147-A177-3AD203B41FA5}">
                      <a16:colId xmlns:a16="http://schemas.microsoft.com/office/drawing/2014/main" val="2975893491"/>
                    </a:ext>
                  </a:extLst>
                </a:gridCol>
                <a:gridCol w="943197">
                  <a:extLst>
                    <a:ext uri="{9D8B030D-6E8A-4147-A177-3AD203B41FA5}">
                      <a16:colId xmlns:a16="http://schemas.microsoft.com/office/drawing/2014/main" val="972906888"/>
                    </a:ext>
                  </a:extLst>
                </a:gridCol>
              </a:tblGrid>
              <a:tr h="379006">
                <a:tc gridSpan="7">
                  <a:txBody>
                    <a:bodyPr/>
                    <a:lstStyle/>
                    <a:p>
                      <a:pPr algn="ctr"/>
                      <a:r>
                        <a:rPr lang="en-ZA" sz="1800" b="1" kern="1200" dirty="0">
                          <a:solidFill>
                            <a:schemeClr val="lt1"/>
                          </a:solidFill>
                          <a:effectLst/>
                        </a:rPr>
                        <a:t>SMME Individual Licensees (annual total revenue &lt;R50 million, EMEs &amp; QSEs)</a:t>
                      </a:r>
                      <a:endParaRPr lang="en-ZA" sz="1800" b="1"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endParaRPr>
                    </a:p>
                  </a:txBody>
                  <a:tcPr anchor="ctr">
                    <a:solidFill>
                      <a:schemeClr val="tx1">
                        <a:lumMod val="85000"/>
                        <a:lumOff val="15000"/>
                      </a:schemeClr>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628665817"/>
                  </a:ext>
                </a:extLst>
              </a:tr>
              <a:tr h="384269">
                <a:tc rowSpan="2">
                  <a:txBody>
                    <a:bodyPr/>
                    <a:lstStyle/>
                    <a:p>
                      <a:pPr algn="ctr"/>
                      <a:r>
                        <a:rPr lang="en-ZA" sz="1100" b="1" dirty="0">
                          <a:solidFill>
                            <a:schemeClr val="bg1"/>
                          </a:solidFill>
                        </a:rPr>
                        <a:t>Compliance Requirement</a:t>
                      </a:r>
                    </a:p>
                  </a:txBody>
                  <a:tcPr anchor="ctr">
                    <a:solidFill>
                      <a:schemeClr val="tx1">
                        <a:lumMod val="50000"/>
                        <a:lumOff val="50000"/>
                      </a:schemeClr>
                    </a:solidFill>
                  </a:tcPr>
                </a:tc>
                <a:tc rowSpan="2">
                  <a:txBody>
                    <a:bodyPr/>
                    <a:lstStyle/>
                    <a:p>
                      <a:pPr algn="ctr"/>
                      <a:r>
                        <a:rPr lang="en-ZA" sz="1100" b="1" dirty="0">
                          <a:solidFill>
                            <a:schemeClr val="bg1"/>
                          </a:solidFill>
                        </a:rPr>
                        <a:t>Description</a:t>
                      </a:r>
                    </a:p>
                  </a:txBody>
                  <a:tcPr anchor="ctr">
                    <a:solidFill>
                      <a:schemeClr val="tx1">
                        <a:lumMod val="50000"/>
                        <a:lumOff val="50000"/>
                      </a:schemeClr>
                    </a:solidFill>
                  </a:tcPr>
                </a:tc>
                <a:tc rowSpan="2">
                  <a:txBody>
                    <a:bodyPr/>
                    <a:lstStyle/>
                    <a:p>
                      <a:pPr algn="ctr"/>
                      <a:r>
                        <a:rPr lang="en-ZA" sz="1100" b="1" dirty="0">
                          <a:solidFill>
                            <a:schemeClr val="bg1"/>
                          </a:solidFill>
                        </a:rPr>
                        <a:t>Measure</a:t>
                      </a:r>
                    </a:p>
                  </a:txBody>
                  <a:tcPr anchor="ctr">
                    <a:solidFill>
                      <a:schemeClr val="tx1">
                        <a:lumMod val="50000"/>
                        <a:lumOff val="50000"/>
                      </a:schemeClr>
                    </a:solidFill>
                  </a:tcPr>
                </a:tc>
                <a:tc gridSpan="4">
                  <a:txBody>
                    <a:bodyPr/>
                    <a:lstStyle/>
                    <a:p>
                      <a:pPr algn="ctr"/>
                      <a:r>
                        <a:rPr lang="en-ZA" sz="1100" b="1" dirty="0">
                          <a:solidFill>
                            <a:schemeClr val="bg1"/>
                          </a:solidFill>
                        </a:rPr>
                        <a:t>Progress achieved by:</a:t>
                      </a:r>
                    </a:p>
                  </a:txBody>
                  <a:tcPr anchor="ctr">
                    <a:solidFill>
                      <a:schemeClr val="tx1">
                        <a:lumMod val="50000"/>
                        <a:lumOff val="50000"/>
                      </a:schemeClr>
                    </a:solidFill>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404360377"/>
                  </a:ext>
                </a:extLst>
              </a:tr>
              <a:tr h="384269">
                <a:tc vMerge="1">
                  <a:txBody>
                    <a:bodyPr/>
                    <a:lstStyle/>
                    <a:p>
                      <a:pPr algn="ctr"/>
                      <a:endParaRPr lang="en-ZA" sz="1400" b="1" dirty="0">
                        <a:solidFill>
                          <a:schemeClr val="bg1"/>
                        </a:solidFill>
                      </a:endParaRPr>
                    </a:p>
                  </a:txBody>
                  <a:tcPr anchor="ctr">
                    <a:solidFill>
                      <a:schemeClr val="bg1">
                        <a:lumMod val="65000"/>
                      </a:schemeClr>
                    </a:solidFill>
                  </a:tcPr>
                </a:tc>
                <a:tc vMerge="1">
                  <a:txBody>
                    <a:bodyPr/>
                    <a:lstStyle/>
                    <a:p>
                      <a:pPr algn="ctr"/>
                      <a:endParaRPr lang="en-ZA" sz="1400" b="1" dirty="0">
                        <a:solidFill>
                          <a:schemeClr val="bg1"/>
                        </a:solidFill>
                      </a:endParaRPr>
                    </a:p>
                  </a:txBody>
                  <a:tcPr anchor="ctr">
                    <a:solidFill>
                      <a:schemeClr val="bg1">
                        <a:lumMod val="65000"/>
                      </a:schemeClr>
                    </a:solidFill>
                  </a:tcPr>
                </a:tc>
                <a:tc vMerge="1">
                  <a:txBody>
                    <a:bodyPr/>
                    <a:lstStyle/>
                    <a:p>
                      <a:pPr algn="ctr"/>
                      <a:endParaRPr lang="en-ZA" sz="1400" b="1" dirty="0">
                        <a:solidFill>
                          <a:schemeClr val="bg1"/>
                        </a:solidFill>
                      </a:endParaRPr>
                    </a:p>
                  </a:txBody>
                  <a:tcPr anchor="ctr">
                    <a:solidFill>
                      <a:schemeClr val="bg1">
                        <a:lumMod val="65000"/>
                      </a:schemeClr>
                    </a:solidFill>
                  </a:tcPr>
                </a:tc>
                <a:tc>
                  <a:txBody>
                    <a:bodyPr/>
                    <a:lstStyle/>
                    <a:p>
                      <a:pPr algn="ctr"/>
                      <a:r>
                        <a:rPr lang="en-ZA" sz="1050" b="1" dirty="0">
                          <a:solidFill>
                            <a:schemeClr val="bg1"/>
                          </a:solidFill>
                        </a:rPr>
                        <a:t>12 months</a:t>
                      </a:r>
                    </a:p>
                  </a:txBody>
                  <a:tcPr anchor="ctr">
                    <a:solidFill>
                      <a:schemeClr val="tx1">
                        <a:lumMod val="50000"/>
                        <a:lumOff val="50000"/>
                      </a:schemeClr>
                    </a:solidFill>
                  </a:tcPr>
                </a:tc>
                <a:tc>
                  <a:txBody>
                    <a:bodyPr/>
                    <a:lstStyle/>
                    <a:p>
                      <a:pPr algn="ctr"/>
                      <a:r>
                        <a:rPr lang="en-ZA" sz="1050" b="1" dirty="0">
                          <a:solidFill>
                            <a:schemeClr val="bg1"/>
                          </a:solidFill>
                        </a:rPr>
                        <a:t>24 months</a:t>
                      </a:r>
                    </a:p>
                  </a:txBody>
                  <a:tcPr anchor="ctr">
                    <a:solidFill>
                      <a:schemeClr val="tx1">
                        <a:lumMod val="50000"/>
                        <a:lumOff val="50000"/>
                      </a:schemeClr>
                    </a:solidFill>
                  </a:tcPr>
                </a:tc>
                <a:tc>
                  <a:txBody>
                    <a:bodyPr/>
                    <a:lstStyle/>
                    <a:p>
                      <a:pPr algn="ctr"/>
                      <a:r>
                        <a:rPr lang="en-ZA" sz="1050" b="1" dirty="0">
                          <a:solidFill>
                            <a:schemeClr val="bg1"/>
                          </a:solidFill>
                        </a:rPr>
                        <a:t>36 months</a:t>
                      </a:r>
                    </a:p>
                  </a:txBody>
                  <a:tcPr anchor="ctr">
                    <a:solidFill>
                      <a:schemeClr val="tx1">
                        <a:lumMod val="50000"/>
                        <a:lumOff val="50000"/>
                      </a:schemeClr>
                    </a:solidFill>
                  </a:tcPr>
                </a:tc>
                <a:tc>
                  <a:txBody>
                    <a:bodyPr/>
                    <a:lstStyle/>
                    <a:p>
                      <a:pPr algn="ctr"/>
                      <a:r>
                        <a:rPr lang="en-ZA" sz="1050" b="1" dirty="0">
                          <a:solidFill>
                            <a:schemeClr val="bg1"/>
                          </a:solidFill>
                        </a:rPr>
                        <a:t>48 months</a:t>
                      </a:r>
                    </a:p>
                  </a:txBody>
                  <a:tcPr anchor="ctr">
                    <a:solidFill>
                      <a:schemeClr val="tx1">
                        <a:lumMod val="50000"/>
                        <a:lumOff val="50000"/>
                      </a:schemeClr>
                    </a:solidFill>
                  </a:tcPr>
                </a:tc>
                <a:extLst>
                  <a:ext uri="{0D108BD9-81ED-4DB2-BD59-A6C34878D82A}">
                    <a16:rowId xmlns:a16="http://schemas.microsoft.com/office/drawing/2014/main" val="4055376889"/>
                  </a:ext>
                </a:extLst>
              </a:tr>
              <a:tr h="615884">
                <a:tc>
                  <a:txBody>
                    <a:bodyPr/>
                    <a:lstStyle/>
                    <a:p>
                      <a:pPr algn="ctr"/>
                      <a:r>
                        <a:rPr lang="en-ZA" sz="1100" b="1" dirty="0">
                          <a:solidFill>
                            <a:schemeClr val="tx1"/>
                          </a:solidFill>
                        </a:rPr>
                        <a:t>B-BBEE Contributor Status</a:t>
                      </a:r>
                    </a:p>
                  </a:txBody>
                  <a:tcPr anchor="ctr">
                    <a:solidFill>
                      <a:schemeClr val="bg1">
                        <a:lumMod val="95000"/>
                      </a:schemeClr>
                    </a:solidFill>
                  </a:tcPr>
                </a:tc>
                <a:tc>
                  <a:txBody>
                    <a:bodyPr/>
                    <a:lstStyle/>
                    <a:p>
                      <a:pPr algn="ctr"/>
                      <a:r>
                        <a:rPr lang="en-ZA" sz="1100" b="0" dirty="0">
                          <a:solidFill>
                            <a:schemeClr val="tx1"/>
                          </a:solidFill>
                        </a:rPr>
                        <a:t>Minimum B-BBEE Contributor Status Level</a:t>
                      </a:r>
                    </a:p>
                  </a:txBody>
                  <a:tcPr anchor="ctr">
                    <a:solidFill>
                      <a:schemeClr val="bg1">
                        <a:lumMod val="95000"/>
                      </a:schemeClr>
                    </a:solidFill>
                  </a:tcPr>
                </a:tc>
                <a:tc>
                  <a:txBody>
                    <a:bodyPr/>
                    <a:lstStyle/>
                    <a:p>
                      <a:pPr algn="ctr"/>
                      <a:r>
                        <a:rPr lang="en-ZA" sz="1100" b="0" dirty="0">
                          <a:solidFill>
                            <a:schemeClr val="tx1"/>
                          </a:solidFill>
                        </a:rPr>
                        <a:t>Amended ICT Sector Code</a:t>
                      </a:r>
                    </a:p>
                  </a:txBody>
                  <a:tcPr anchor="ctr">
                    <a:solidFill>
                      <a:schemeClr val="bg1">
                        <a:lumMod val="95000"/>
                      </a:schemeClr>
                    </a:solidFill>
                  </a:tcPr>
                </a:tc>
                <a:tc>
                  <a:txBody>
                    <a:bodyPr/>
                    <a:lstStyle/>
                    <a:p>
                      <a:pPr algn="ctr"/>
                      <a:r>
                        <a:rPr lang="en-ZA" sz="1100" b="1" dirty="0">
                          <a:solidFill>
                            <a:schemeClr val="tx1"/>
                          </a:solidFill>
                        </a:rPr>
                        <a:t>Level 7</a:t>
                      </a:r>
                    </a:p>
                  </a:txBody>
                  <a:tcPr anchor="ctr">
                    <a:solidFill>
                      <a:schemeClr val="bg1">
                        <a:lumMod val="95000"/>
                      </a:schemeClr>
                    </a:solidFill>
                  </a:tcPr>
                </a:tc>
                <a:tc>
                  <a:txBody>
                    <a:bodyPr/>
                    <a:lstStyle/>
                    <a:p>
                      <a:pPr algn="ctr"/>
                      <a:r>
                        <a:rPr lang="en-ZA" sz="1100" b="1" dirty="0">
                          <a:solidFill>
                            <a:schemeClr val="tx1"/>
                          </a:solidFill>
                        </a:rPr>
                        <a:t>Level 6</a:t>
                      </a:r>
                    </a:p>
                  </a:txBody>
                  <a:tcPr anchor="ctr">
                    <a:solidFill>
                      <a:schemeClr val="bg1">
                        <a:lumMod val="95000"/>
                      </a:schemeClr>
                    </a:solidFill>
                  </a:tcPr>
                </a:tc>
                <a:tc>
                  <a:txBody>
                    <a:bodyPr/>
                    <a:lstStyle/>
                    <a:p>
                      <a:pPr algn="ctr"/>
                      <a:r>
                        <a:rPr lang="en-ZA" sz="1100" b="1" dirty="0">
                          <a:solidFill>
                            <a:schemeClr val="tx1"/>
                          </a:solidFill>
                        </a:rPr>
                        <a:t>Level 5</a:t>
                      </a:r>
                    </a:p>
                  </a:txBody>
                  <a:tcPr anchor="ctr">
                    <a:solidFill>
                      <a:schemeClr val="bg1">
                        <a:lumMod val="95000"/>
                      </a:schemeClr>
                    </a:solidFill>
                  </a:tcPr>
                </a:tc>
                <a:tc>
                  <a:txBody>
                    <a:bodyPr/>
                    <a:lstStyle/>
                    <a:p>
                      <a:pPr algn="ctr"/>
                      <a:r>
                        <a:rPr lang="en-ZA" sz="1100" b="1" dirty="0">
                          <a:solidFill>
                            <a:schemeClr val="tx1"/>
                          </a:solidFill>
                        </a:rPr>
                        <a:t>Level 4</a:t>
                      </a:r>
                    </a:p>
                  </a:txBody>
                  <a:tcPr anchor="ctr">
                    <a:solidFill>
                      <a:schemeClr val="bg1">
                        <a:lumMod val="95000"/>
                      </a:schemeClr>
                    </a:solidFill>
                  </a:tcPr>
                </a:tc>
                <a:extLst>
                  <a:ext uri="{0D108BD9-81ED-4DB2-BD59-A6C34878D82A}">
                    <a16:rowId xmlns:a16="http://schemas.microsoft.com/office/drawing/2014/main" val="168334555"/>
                  </a:ext>
                </a:extLst>
              </a:tr>
              <a:tr h="555939">
                <a:tc>
                  <a:txBody>
                    <a:bodyPr/>
                    <a:lstStyle/>
                    <a:p>
                      <a:pPr algn="ctr"/>
                      <a:r>
                        <a:rPr lang="en-ZA" sz="1100" b="1" dirty="0">
                          <a:solidFill>
                            <a:schemeClr val="tx1"/>
                          </a:solidFill>
                        </a:rPr>
                        <a:t>HDG Equity </a:t>
                      </a:r>
                    </a:p>
                  </a:txBody>
                  <a:tcPr anchor="ctr">
                    <a:solidFill>
                      <a:schemeClr val="bg1">
                        <a:lumMod val="95000"/>
                      </a:schemeClr>
                    </a:solidFill>
                  </a:tcPr>
                </a:tc>
                <a:tc>
                  <a:txBody>
                    <a:bodyPr/>
                    <a:lstStyle/>
                    <a:p>
                      <a:pPr algn="ctr"/>
                      <a:r>
                        <a:rPr lang="en-ZA" sz="1100" b="0" dirty="0">
                          <a:solidFill>
                            <a:schemeClr val="tx1"/>
                          </a:solidFill>
                        </a:rPr>
                        <a:t>Minimum 30% equity held by HDGs</a:t>
                      </a:r>
                    </a:p>
                  </a:txBody>
                  <a:tcPr anchor="ctr">
                    <a:solidFill>
                      <a:schemeClr val="bg1">
                        <a:lumMod val="95000"/>
                      </a:schemeClr>
                    </a:solidFill>
                  </a:tcPr>
                </a:tc>
                <a:tc>
                  <a:txBody>
                    <a:bodyPr/>
                    <a:lstStyle/>
                    <a:p>
                      <a:pPr algn="just"/>
                      <a:r>
                        <a:rPr lang="en-ZA" sz="1100" b="0" dirty="0">
                          <a:solidFill>
                            <a:schemeClr val="tx1"/>
                          </a:solidFill>
                        </a:rPr>
                        <a:t>Economic interest &amp; full shareholder voting rights</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30%</a:t>
                      </a:r>
                    </a:p>
                  </a:txBody>
                  <a:tcPr anchor="ctr">
                    <a:solidFill>
                      <a:schemeClr val="bg1">
                        <a:lumMod val="95000"/>
                      </a:schemeClr>
                    </a:solidFill>
                  </a:tcPr>
                </a:tc>
                <a:extLst>
                  <a:ext uri="{0D108BD9-81ED-4DB2-BD59-A6C34878D82A}">
                    <a16:rowId xmlns:a16="http://schemas.microsoft.com/office/drawing/2014/main" val="316704288"/>
                  </a:ext>
                </a:extLst>
              </a:tr>
              <a:tr h="1137017">
                <a:tc>
                  <a:txBody>
                    <a:bodyPr/>
                    <a:lstStyle/>
                    <a:p>
                      <a:pPr algn="ctr"/>
                      <a:r>
                        <a:rPr lang="en-ZA" sz="1100" b="1" dirty="0">
                          <a:solidFill>
                            <a:schemeClr val="tx1"/>
                          </a:solidFill>
                        </a:rPr>
                        <a:t>Black Equity</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ZA" sz="1100" b="0" dirty="0">
                          <a:solidFill>
                            <a:schemeClr val="tx1"/>
                          </a:solidFill>
                        </a:rPr>
                        <a:t>Minimum 30% equity held by Black people</a:t>
                      </a:r>
                    </a:p>
                  </a:txBody>
                  <a:tcPr anchor="ctr">
                    <a:solidFill>
                      <a:schemeClr val="bg1">
                        <a:lumMod val="95000"/>
                      </a:schemeClr>
                    </a:solidFill>
                  </a:tcPr>
                </a:tc>
                <a:tc>
                  <a:txBody>
                    <a:bodyPr/>
                    <a:lstStyle/>
                    <a:p>
                      <a:pPr algn="just"/>
                      <a:r>
                        <a:rPr lang="en-ZA" sz="1100" b="0" dirty="0">
                          <a:solidFill>
                            <a:schemeClr val="tx1"/>
                          </a:solidFill>
                        </a:rPr>
                        <a:t>Voting rights attaching to an equity instrument &amp; economic interest representing a return on ownership of the entity similar in nature to a dividend right, both measured using the flow through principle</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30%</a:t>
                      </a:r>
                    </a:p>
                  </a:txBody>
                  <a:tcPr anchor="ctr">
                    <a:solidFill>
                      <a:schemeClr val="bg1">
                        <a:lumMod val="95000"/>
                      </a:schemeClr>
                    </a:solidFill>
                  </a:tcPr>
                </a:tc>
                <a:extLst>
                  <a:ext uri="{0D108BD9-81ED-4DB2-BD59-A6C34878D82A}">
                    <a16:rowId xmlns:a16="http://schemas.microsoft.com/office/drawing/2014/main" val="3096977559"/>
                  </a:ext>
                </a:extLst>
              </a:tr>
            </a:tbl>
          </a:graphicData>
        </a:graphic>
      </p:graphicFrame>
    </p:spTree>
    <p:extLst>
      <p:ext uri="{BB962C8B-B14F-4D97-AF65-F5344CB8AC3E}">
        <p14:creationId xmlns:p14="http://schemas.microsoft.com/office/powerpoint/2010/main" val="2963472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3D4DC207-71DB-CDA0-EB65-4FFA4A45E2B2}"/>
              </a:ext>
            </a:extLst>
          </p:cNvPr>
          <p:cNvGraphicFramePr>
            <a:graphicFrameLocks noGrp="1"/>
          </p:cNvGraphicFramePr>
          <p:nvPr>
            <p:extLst>
              <p:ext uri="{D42A27DB-BD31-4B8C-83A1-F6EECF244321}">
                <p14:modId xmlns:p14="http://schemas.microsoft.com/office/powerpoint/2010/main" val="1463582089"/>
              </p:ext>
            </p:extLst>
          </p:nvPr>
        </p:nvGraphicFramePr>
        <p:xfrm>
          <a:off x="431800" y="1619846"/>
          <a:ext cx="9361040" cy="3456384"/>
        </p:xfrm>
        <a:graphic>
          <a:graphicData uri="http://schemas.openxmlformats.org/drawingml/2006/table">
            <a:tbl>
              <a:tblPr firstRow="1" bandRow="1">
                <a:tableStyleId>{5940675A-B579-460E-94D1-54222C63F5DA}</a:tableStyleId>
              </a:tblPr>
              <a:tblGrid>
                <a:gridCol w="1507501">
                  <a:extLst>
                    <a:ext uri="{9D8B030D-6E8A-4147-A177-3AD203B41FA5}">
                      <a16:colId xmlns:a16="http://schemas.microsoft.com/office/drawing/2014/main" val="476386835"/>
                    </a:ext>
                  </a:extLst>
                </a:gridCol>
                <a:gridCol w="1516835">
                  <a:extLst>
                    <a:ext uri="{9D8B030D-6E8A-4147-A177-3AD203B41FA5}">
                      <a16:colId xmlns:a16="http://schemas.microsoft.com/office/drawing/2014/main" val="987438144"/>
                    </a:ext>
                  </a:extLst>
                </a:gridCol>
                <a:gridCol w="2880320">
                  <a:extLst>
                    <a:ext uri="{9D8B030D-6E8A-4147-A177-3AD203B41FA5}">
                      <a16:colId xmlns:a16="http://schemas.microsoft.com/office/drawing/2014/main" val="2279928247"/>
                    </a:ext>
                  </a:extLst>
                </a:gridCol>
                <a:gridCol w="1080120">
                  <a:extLst>
                    <a:ext uri="{9D8B030D-6E8A-4147-A177-3AD203B41FA5}">
                      <a16:colId xmlns:a16="http://schemas.microsoft.com/office/drawing/2014/main" val="3426258337"/>
                    </a:ext>
                  </a:extLst>
                </a:gridCol>
                <a:gridCol w="1152128">
                  <a:extLst>
                    <a:ext uri="{9D8B030D-6E8A-4147-A177-3AD203B41FA5}">
                      <a16:colId xmlns:a16="http://schemas.microsoft.com/office/drawing/2014/main" val="986460094"/>
                    </a:ext>
                  </a:extLst>
                </a:gridCol>
                <a:gridCol w="1224136">
                  <a:extLst>
                    <a:ext uri="{9D8B030D-6E8A-4147-A177-3AD203B41FA5}">
                      <a16:colId xmlns:a16="http://schemas.microsoft.com/office/drawing/2014/main" val="2975893491"/>
                    </a:ext>
                  </a:extLst>
                </a:gridCol>
              </a:tblGrid>
              <a:tr h="379006">
                <a:tc gridSpan="6">
                  <a:txBody>
                    <a:bodyPr/>
                    <a:lstStyle/>
                    <a:p>
                      <a:pPr algn="ctr"/>
                      <a:r>
                        <a:rPr lang="en-ZA" sz="1800" b="1" kern="1200" dirty="0">
                          <a:solidFill>
                            <a:schemeClr val="lt1"/>
                          </a:solidFill>
                          <a:effectLst/>
                        </a:rPr>
                        <a:t>Large Individual Licensees (annual total revenue &gt;R50 million)</a:t>
                      </a:r>
                      <a:endParaRPr lang="en-ZA" sz="1800" b="1"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endParaRPr>
                    </a:p>
                  </a:txBody>
                  <a:tcPr anchor="ctr">
                    <a:solidFill>
                      <a:schemeClr val="tx1">
                        <a:lumMod val="85000"/>
                        <a:lumOff val="15000"/>
                      </a:schemeClr>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628665817"/>
                  </a:ext>
                </a:extLst>
              </a:tr>
              <a:tr h="384269">
                <a:tc rowSpan="2">
                  <a:txBody>
                    <a:bodyPr/>
                    <a:lstStyle/>
                    <a:p>
                      <a:pPr algn="ctr"/>
                      <a:r>
                        <a:rPr lang="en-ZA" sz="1100" b="1" dirty="0">
                          <a:solidFill>
                            <a:schemeClr val="bg1"/>
                          </a:solidFill>
                        </a:rPr>
                        <a:t>Compliance Requirement</a:t>
                      </a:r>
                    </a:p>
                  </a:txBody>
                  <a:tcPr anchor="ctr">
                    <a:solidFill>
                      <a:schemeClr val="tx1">
                        <a:lumMod val="50000"/>
                        <a:lumOff val="50000"/>
                      </a:schemeClr>
                    </a:solidFill>
                  </a:tcPr>
                </a:tc>
                <a:tc rowSpan="2">
                  <a:txBody>
                    <a:bodyPr/>
                    <a:lstStyle/>
                    <a:p>
                      <a:pPr algn="ctr"/>
                      <a:r>
                        <a:rPr lang="en-ZA" sz="1100" b="1" dirty="0">
                          <a:solidFill>
                            <a:schemeClr val="bg1"/>
                          </a:solidFill>
                        </a:rPr>
                        <a:t>Description</a:t>
                      </a:r>
                    </a:p>
                  </a:txBody>
                  <a:tcPr anchor="ctr">
                    <a:solidFill>
                      <a:schemeClr val="tx1">
                        <a:lumMod val="50000"/>
                        <a:lumOff val="50000"/>
                      </a:schemeClr>
                    </a:solidFill>
                  </a:tcPr>
                </a:tc>
                <a:tc rowSpan="2">
                  <a:txBody>
                    <a:bodyPr/>
                    <a:lstStyle/>
                    <a:p>
                      <a:pPr algn="ctr"/>
                      <a:r>
                        <a:rPr lang="en-ZA" sz="1100" b="1" dirty="0">
                          <a:solidFill>
                            <a:schemeClr val="bg1"/>
                          </a:solidFill>
                        </a:rPr>
                        <a:t>Measure</a:t>
                      </a:r>
                    </a:p>
                  </a:txBody>
                  <a:tcPr anchor="ctr">
                    <a:solidFill>
                      <a:schemeClr val="tx1">
                        <a:lumMod val="50000"/>
                        <a:lumOff val="50000"/>
                      </a:schemeClr>
                    </a:solidFill>
                  </a:tcPr>
                </a:tc>
                <a:tc gridSpan="3">
                  <a:txBody>
                    <a:bodyPr/>
                    <a:lstStyle/>
                    <a:p>
                      <a:pPr algn="ctr"/>
                      <a:r>
                        <a:rPr lang="en-ZA" sz="1100" b="1" dirty="0">
                          <a:solidFill>
                            <a:schemeClr val="bg1"/>
                          </a:solidFill>
                        </a:rPr>
                        <a:t>Progress achieved by:</a:t>
                      </a:r>
                    </a:p>
                  </a:txBody>
                  <a:tcPr anchor="ctr">
                    <a:solidFill>
                      <a:schemeClr val="tx1">
                        <a:lumMod val="50000"/>
                        <a:lumOff val="50000"/>
                      </a:schemeClr>
                    </a:solidFill>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404360377"/>
                  </a:ext>
                </a:extLst>
              </a:tr>
              <a:tr h="384269">
                <a:tc vMerge="1">
                  <a:txBody>
                    <a:bodyPr/>
                    <a:lstStyle/>
                    <a:p>
                      <a:pPr algn="ctr"/>
                      <a:endParaRPr lang="en-ZA" sz="1400" b="1" dirty="0">
                        <a:solidFill>
                          <a:schemeClr val="bg1"/>
                        </a:solidFill>
                      </a:endParaRPr>
                    </a:p>
                  </a:txBody>
                  <a:tcPr anchor="ctr">
                    <a:solidFill>
                      <a:schemeClr val="bg1">
                        <a:lumMod val="65000"/>
                      </a:schemeClr>
                    </a:solidFill>
                  </a:tcPr>
                </a:tc>
                <a:tc vMerge="1">
                  <a:txBody>
                    <a:bodyPr/>
                    <a:lstStyle/>
                    <a:p>
                      <a:pPr algn="ctr"/>
                      <a:endParaRPr lang="en-ZA" sz="1400" b="1" dirty="0">
                        <a:solidFill>
                          <a:schemeClr val="bg1"/>
                        </a:solidFill>
                      </a:endParaRPr>
                    </a:p>
                  </a:txBody>
                  <a:tcPr anchor="ctr">
                    <a:solidFill>
                      <a:schemeClr val="bg1">
                        <a:lumMod val="65000"/>
                      </a:schemeClr>
                    </a:solidFill>
                  </a:tcPr>
                </a:tc>
                <a:tc vMerge="1">
                  <a:txBody>
                    <a:bodyPr/>
                    <a:lstStyle/>
                    <a:p>
                      <a:pPr algn="ctr"/>
                      <a:endParaRPr lang="en-ZA" sz="1400" b="1" dirty="0">
                        <a:solidFill>
                          <a:schemeClr val="bg1"/>
                        </a:solidFill>
                      </a:endParaRPr>
                    </a:p>
                  </a:txBody>
                  <a:tcPr anchor="ctr">
                    <a:solidFill>
                      <a:schemeClr val="bg1">
                        <a:lumMod val="65000"/>
                      </a:schemeClr>
                    </a:solidFill>
                  </a:tcPr>
                </a:tc>
                <a:tc>
                  <a:txBody>
                    <a:bodyPr/>
                    <a:lstStyle/>
                    <a:p>
                      <a:pPr algn="ctr"/>
                      <a:r>
                        <a:rPr lang="en-ZA" sz="1050" b="1" dirty="0">
                          <a:solidFill>
                            <a:schemeClr val="bg1"/>
                          </a:solidFill>
                        </a:rPr>
                        <a:t>12 months</a:t>
                      </a:r>
                    </a:p>
                  </a:txBody>
                  <a:tcPr anchor="ctr">
                    <a:solidFill>
                      <a:schemeClr val="tx1">
                        <a:lumMod val="50000"/>
                        <a:lumOff val="50000"/>
                      </a:schemeClr>
                    </a:solidFill>
                  </a:tcPr>
                </a:tc>
                <a:tc>
                  <a:txBody>
                    <a:bodyPr/>
                    <a:lstStyle/>
                    <a:p>
                      <a:pPr algn="ctr"/>
                      <a:r>
                        <a:rPr lang="en-ZA" sz="1050" b="1" dirty="0">
                          <a:solidFill>
                            <a:schemeClr val="bg1"/>
                          </a:solidFill>
                        </a:rPr>
                        <a:t>24 months</a:t>
                      </a:r>
                    </a:p>
                  </a:txBody>
                  <a:tcPr anchor="ctr">
                    <a:solidFill>
                      <a:schemeClr val="tx1">
                        <a:lumMod val="50000"/>
                        <a:lumOff val="50000"/>
                      </a:schemeClr>
                    </a:solidFill>
                  </a:tcPr>
                </a:tc>
                <a:tc>
                  <a:txBody>
                    <a:bodyPr/>
                    <a:lstStyle/>
                    <a:p>
                      <a:pPr algn="ctr"/>
                      <a:r>
                        <a:rPr lang="en-ZA" sz="1050" b="1" dirty="0">
                          <a:solidFill>
                            <a:schemeClr val="bg1"/>
                          </a:solidFill>
                        </a:rPr>
                        <a:t>36 months</a:t>
                      </a:r>
                    </a:p>
                  </a:txBody>
                  <a:tcPr anchor="ctr">
                    <a:solidFill>
                      <a:schemeClr val="tx1">
                        <a:lumMod val="50000"/>
                        <a:lumOff val="50000"/>
                      </a:schemeClr>
                    </a:solidFill>
                  </a:tcPr>
                </a:tc>
                <a:extLst>
                  <a:ext uri="{0D108BD9-81ED-4DB2-BD59-A6C34878D82A}">
                    <a16:rowId xmlns:a16="http://schemas.microsoft.com/office/drawing/2014/main" val="4055376889"/>
                  </a:ext>
                </a:extLst>
              </a:tr>
              <a:tr h="615884">
                <a:tc>
                  <a:txBody>
                    <a:bodyPr/>
                    <a:lstStyle/>
                    <a:p>
                      <a:pPr algn="ctr"/>
                      <a:r>
                        <a:rPr lang="en-ZA" sz="1100" b="1" dirty="0">
                          <a:solidFill>
                            <a:schemeClr val="tx1"/>
                          </a:solidFill>
                        </a:rPr>
                        <a:t>B-BBEE Contributor Status</a:t>
                      </a:r>
                    </a:p>
                  </a:txBody>
                  <a:tcPr anchor="ctr">
                    <a:solidFill>
                      <a:schemeClr val="bg1">
                        <a:lumMod val="95000"/>
                      </a:schemeClr>
                    </a:solidFill>
                  </a:tcPr>
                </a:tc>
                <a:tc>
                  <a:txBody>
                    <a:bodyPr/>
                    <a:lstStyle/>
                    <a:p>
                      <a:pPr algn="ctr"/>
                      <a:r>
                        <a:rPr lang="en-ZA" sz="1100" b="0" dirty="0">
                          <a:solidFill>
                            <a:schemeClr val="tx1"/>
                          </a:solidFill>
                        </a:rPr>
                        <a:t>Minimum B-BBEE Contributor Status Level</a:t>
                      </a:r>
                    </a:p>
                  </a:txBody>
                  <a:tcPr anchor="ctr">
                    <a:solidFill>
                      <a:schemeClr val="bg1">
                        <a:lumMod val="95000"/>
                      </a:schemeClr>
                    </a:solidFill>
                  </a:tcPr>
                </a:tc>
                <a:tc>
                  <a:txBody>
                    <a:bodyPr/>
                    <a:lstStyle/>
                    <a:p>
                      <a:pPr algn="ctr"/>
                      <a:r>
                        <a:rPr lang="en-ZA" sz="1100" b="0" dirty="0">
                          <a:solidFill>
                            <a:schemeClr val="tx1"/>
                          </a:solidFill>
                        </a:rPr>
                        <a:t>Amended ICT Sector Code</a:t>
                      </a:r>
                    </a:p>
                  </a:txBody>
                  <a:tcPr anchor="ctr">
                    <a:solidFill>
                      <a:schemeClr val="bg1">
                        <a:lumMod val="95000"/>
                      </a:schemeClr>
                    </a:solidFill>
                  </a:tcPr>
                </a:tc>
                <a:tc>
                  <a:txBody>
                    <a:bodyPr/>
                    <a:lstStyle/>
                    <a:p>
                      <a:pPr algn="ctr"/>
                      <a:r>
                        <a:rPr lang="en-ZA" sz="1100" b="1" dirty="0">
                          <a:solidFill>
                            <a:schemeClr val="tx1"/>
                          </a:solidFill>
                        </a:rPr>
                        <a:t>Level 6</a:t>
                      </a:r>
                    </a:p>
                  </a:txBody>
                  <a:tcPr anchor="ctr">
                    <a:solidFill>
                      <a:schemeClr val="bg1">
                        <a:lumMod val="95000"/>
                      </a:schemeClr>
                    </a:solidFill>
                  </a:tcPr>
                </a:tc>
                <a:tc>
                  <a:txBody>
                    <a:bodyPr/>
                    <a:lstStyle/>
                    <a:p>
                      <a:pPr algn="ctr"/>
                      <a:r>
                        <a:rPr lang="en-ZA" sz="1100" b="1" dirty="0">
                          <a:solidFill>
                            <a:schemeClr val="tx1"/>
                          </a:solidFill>
                        </a:rPr>
                        <a:t>Level 5</a:t>
                      </a:r>
                    </a:p>
                  </a:txBody>
                  <a:tcPr anchor="ctr">
                    <a:solidFill>
                      <a:schemeClr val="bg1">
                        <a:lumMod val="95000"/>
                      </a:schemeClr>
                    </a:solidFill>
                  </a:tcPr>
                </a:tc>
                <a:tc>
                  <a:txBody>
                    <a:bodyPr/>
                    <a:lstStyle/>
                    <a:p>
                      <a:pPr algn="ctr"/>
                      <a:r>
                        <a:rPr lang="en-ZA" sz="1100" b="1" dirty="0">
                          <a:solidFill>
                            <a:schemeClr val="tx1"/>
                          </a:solidFill>
                        </a:rPr>
                        <a:t>Level 4</a:t>
                      </a:r>
                    </a:p>
                  </a:txBody>
                  <a:tcPr anchor="ctr">
                    <a:solidFill>
                      <a:schemeClr val="bg1">
                        <a:lumMod val="95000"/>
                      </a:schemeClr>
                    </a:solidFill>
                  </a:tcPr>
                </a:tc>
                <a:extLst>
                  <a:ext uri="{0D108BD9-81ED-4DB2-BD59-A6C34878D82A}">
                    <a16:rowId xmlns:a16="http://schemas.microsoft.com/office/drawing/2014/main" val="168334555"/>
                  </a:ext>
                </a:extLst>
              </a:tr>
              <a:tr h="555939">
                <a:tc>
                  <a:txBody>
                    <a:bodyPr/>
                    <a:lstStyle/>
                    <a:p>
                      <a:pPr algn="ctr"/>
                      <a:r>
                        <a:rPr lang="en-ZA" sz="1100" b="1" dirty="0">
                          <a:solidFill>
                            <a:schemeClr val="tx1"/>
                          </a:solidFill>
                        </a:rPr>
                        <a:t>HDG Equity </a:t>
                      </a:r>
                    </a:p>
                  </a:txBody>
                  <a:tcPr anchor="ctr">
                    <a:solidFill>
                      <a:schemeClr val="bg1">
                        <a:lumMod val="95000"/>
                      </a:schemeClr>
                    </a:solidFill>
                  </a:tcPr>
                </a:tc>
                <a:tc>
                  <a:txBody>
                    <a:bodyPr/>
                    <a:lstStyle/>
                    <a:p>
                      <a:pPr algn="ctr"/>
                      <a:r>
                        <a:rPr lang="en-ZA" sz="1100" b="0" dirty="0">
                          <a:solidFill>
                            <a:schemeClr val="tx1"/>
                          </a:solidFill>
                        </a:rPr>
                        <a:t>Minimum 30% equity held by HDGs</a:t>
                      </a:r>
                    </a:p>
                  </a:txBody>
                  <a:tcPr anchor="ctr">
                    <a:solidFill>
                      <a:schemeClr val="bg1">
                        <a:lumMod val="95000"/>
                      </a:schemeClr>
                    </a:solidFill>
                  </a:tcPr>
                </a:tc>
                <a:tc>
                  <a:txBody>
                    <a:bodyPr/>
                    <a:lstStyle/>
                    <a:p>
                      <a:pPr algn="just"/>
                      <a:r>
                        <a:rPr lang="en-ZA" sz="1100" b="0" dirty="0">
                          <a:solidFill>
                            <a:schemeClr val="tx1"/>
                          </a:solidFill>
                        </a:rPr>
                        <a:t>Economic interest &amp; full shareholder voting rights</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30%</a:t>
                      </a:r>
                    </a:p>
                  </a:txBody>
                  <a:tcPr anchor="ctr">
                    <a:solidFill>
                      <a:schemeClr val="bg1">
                        <a:lumMod val="95000"/>
                      </a:schemeClr>
                    </a:solidFill>
                  </a:tcPr>
                </a:tc>
                <a:extLst>
                  <a:ext uri="{0D108BD9-81ED-4DB2-BD59-A6C34878D82A}">
                    <a16:rowId xmlns:a16="http://schemas.microsoft.com/office/drawing/2014/main" val="316704288"/>
                  </a:ext>
                </a:extLst>
              </a:tr>
              <a:tr h="1137017">
                <a:tc>
                  <a:txBody>
                    <a:bodyPr/>
                    <a:lstStyle/>
                    <a:p>
                      <a:pPr algn="ctr"/>
                      <a:r>
                        <a:rPr lang="en-ZA" sz="1100" b="1" dirty="0">
                          <a:solidFill>
                            <a:schemeClr val="tx1"/>
                          </a:solidFill>
                        </a:rPr>
                        <a:t>Black Equity</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ZA" sz="1100" b="0" dirty="0">
                          <a:solidFill>
                            <a:schemeClr val="tx1"/>
                          </a:solidFill>
                        </a:rPr>
                        <a:t>Minimum 30% equity held by Black people</a:t>
                      </a:r>
                    </a:p>
                  </a:txBody>
                  <a:tcPr anchor="ctr">
                    <a:solidFill>
                      <a:schemeClr val="bg1">
                        <a:lumMod val="95000"/>
                      </a:schemeClr>
                    </a:solidFill>
                  </a:tcPr>
                </a:tc>
                <a:tc>
                  <a:txBody>
                    <a:bodyPr/>
                    <a:lstStyle/>
                    <a:p>
                      <a:pPr algn="just"/>
                      <a:r>
                        <a:rPr lang="en-ZA" sz="1100" b="0" dirty="0">
                          <a:solidFill>
                            <a:schemeClr val="tx1"/>
                          </a:solidFill>
                        </a:rPr>
                        <a:t>Voting rights attaching to an equity instrument &amp; economic interest representing a return on ownership of the entity similar in nature to a dividend right, both measured using the flow through principle</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a:t>
                      </a:r>
                    </a:p>
                  </a:txBody>
                  <a:tcPr anchor="ctr">
                    <a:solidFill>
                      <a:schemeClr val="bg1">
                        <a:lumMod val="95000"/>
                      </a:schemeClr>
                    </a:solidFill>
                  </a:tcPr>
                </a:tc>
                <a:tc>
                  <a:txBody>
                    <a:bodyPr/>
                    <a:lstStyle/>
                    <a:p>
                      <a:pPr algn="ctr"/>
                      <a:r>
                        <a:rPr lang="en-ZA" sz="1100" b="1" dirty="0">
                          <a:solidFill>
                            <a:schemeClr val="tx1"/>
                          </a:solidFill>
                        </a:rPr>
                        <a:t>30%</a:t>
                      </a:r>
                    </a:p>
                  </a:txBody>
                  <a:tcPr anchor="ctr">
                    <a:solidFill>
                      <a:schemeClr val="bg1">
                        <a:lumMod val="95000"/>
                      </a:schemeClr>
                    </a:solidFill>
                  </a:tcPr>
                </a:tc>
                <a:extLst>
                  <a:ext uri="{0D108BD9-81ED-4DB2-BD59-A6C34878D82A}">
                    <a16:rowId xmlns:a16="http://schemas.microsoft.com/office/drawing/2014/main" val="3096977559"/>
                  </a:ext>
                </a:extLst>
              </a:tr>
            </a:tbl>
          </a:graphicData>
        </a:graphic>
      </p:graphicFrame>
      <p:sp>
        <p:nvSpPr>
          <p:cNvPr id="4" name="Rectangle 2">
            <a:extLst>
              <a:ext uri="{FF2B5EF4-FFF2-40B4-BE49-F238E27FC236}">
                <a16:creationId xmlns:a16="http://schemas.microsoft.com/office/drawing/2014/main" id="{AB62EB40-6F85-FB8D-C581-050A6CDE71B9}"/>
              </a:ext>
            </a:extLst>
          </p:cNvPr>
          <p:cNvSpPr>
            <a:spLocks noGrp="1" noChangeArrowheads="1"/>
          </p:cNvSpPr>
          <p:nvPr>
            <p:ph type="title"/>
          </p:nvPr>
        </p:nvSpPr>
        <p:spPr>
          <a:xfrm>
            <a:off x="431800" y="251445"/>
            <a:ext cx="9070975" cy="1260475"/>
          </a:xfrm>
        </p:spPr>
        <p:txBody>
          <a:bodyPr/>
          <a:lstStyle/>
          <a:p>
            <a:pPr algn="just" eaLnBrk="1"/>
            <a:r>
              <a:rPr lang="en-GB" altLang="en-US" sz="3600" b="1" dirty="0">
                <a:latin typeface="Lucida Sans" panose="020B0602030504020204" pitchFamily="34" charset="0"/>
              </a:rPr>
              <a:t>Progressive implementation targets</a:t>
            </a:r>
            <a:r>
              <a:rPr lang="en-GB" altLang="en-US" sz="4000" b="1" dirty="0">
                <a:latin typeface="Lucida Sans" panose="020B0602030504020204" pitchFamily="34" charset="0"/>
              </a:rPr>
              <a:t>	</a:t>
            </a:r>
          </a:p>
        </p:txBody>
      </p:sp>
    </p:spTree>
    <p:extLst>
      <p:ext uri="{BB962C8B-B14F-4D97-AF65-F5344CB8AC3E}">
        <p14:creationId xmlns:p14="http://schemas.microsoft.com/office/powerpoint/2010/main" val="1938243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539477"/>
            <a:ext cx="9070975" cy="1260475"/>
          </a:xfrm>
        </p:spPr>
        <p:txBody>
          <a:bodyPr/>
          <a:lstStyle/>
          <a:p>
            <a:pPr algn="just" eaLnBrk="1"/>
            <a:r>
              <a:rPr lang="en-GB" altLang="en-US" sz="4000" b="1" dirty="0">
                <a:latin typeface="Lucida Sans" panose="020B0602030504020204" pitchFamily="34" charset="0"/>
              </a:rPr>
              <a:t>Dilutions of HDG &amp; B-BBEE, penalties for non-compliance</a:t>
            </a:r>
          </a:p>
        </p:txBody>
      </p:sp>
      <p:sp>
        <p:nvSpPr>
          <p:cNvPr id="4" name="Rectangle 3">
            <a:extLst>
              <a:ext uri="{FF2B5EF4-FFF2-40B4-BE49-F238E27FC236}">
                <a16:creationId xmlns:a16="http://schemas.microsoft.com/office/drawing/2014/main" id="{384BFABD-93D9-BAF9-D4C5-95F5F0BB3652}"/>
              </a:ext>
            </a:extLst>
          </p:cNvPr>
          <p:cNvSpPr txBox="1">
            <a:spLocks noChangeArrowheads="1"/>
          </p:cNvSpPr>
          <p:nvPr/>
        </p:nvSpPr>
        <p:spPr bwMode="auto">
          <a:xfrm>
            <a:off x="647824" y="1907629"/>
            <a:ext cx="8712968" cy="48916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marL="431800" indent="-323850" algn="l" defTabSz="449263" rtl="0" eaLnBrk="0" fontAlgn="base" hangingPunct="0">
              <a:lnSpc>
                <a:spcPct val="93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49263" rtl="0" eaLnBrk="0" fontAlgn="base" hangingPunct="0">
              <a:lnSpc>
                <a:spcPct val="93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5400" indent="-215900" algn="l" defTabSz="449263" rtl="0" eaLnBrk="0" fontAlgn="base" hangingPunct="0">
              <a:lnSpc>
                <a:spcPct val="93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7200" indent="-215900" algn="l" defTabSz="449263" rtl="0" eaLnBrk="0" fontAlgn="base" hangingPunct="0">
              <a:lnSpc>
                <a:spcPct val="93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9000" indent="-215900" algn="l" defTabSz="449263" rtl="0" eaLnBrk="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62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34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7pPr>
            <a:lvl8pPr marL="35306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78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9pPr>
          </a:lstStyle>
          <a:p>
            <a:pPr marL="0" indent="0">
              <a:buNone/>
            </a:pPr>
            <a:r>
              <a:rPr lang="en-ZA" sz="1800" kern="0" dirty="0">
                <a:latin typeface="Calibri" panose="020F0502020204030204" pitchFamily="34" charset="0"/>
                <a:ea typeface="Calibri" panose="020F0502020204030204" pitchFamily="34" charset="0"/>
                <a:cs typeface="Calibri" panose="020F0502020204030204" pitchFamily="34" charset="0"/>
              </a:rPr>
              <a:t>Individual licensees are obliged to notify ICSA in writing where “a</a:t>
            </a:r>
            <a:r>
              <a:rPr lang="en-ZA" sz="1800" b="1" i="1" kern="0" dirty="0">
                <a:latin typeface="Calibri" panose="020F0502020204030204" pitchFamily="34" charset="0"/>
                <a:ea typeface="Calibri" panose="020F0502020204030204" pitchFamily="34" charset="0"/>
                <a:cs typeface="Calibri" panose="020F0502020204030204" pitchFamily="34" charset="0"/>
              </a:rPr>
              <a:t> transfer or multiple transfers</a:t>
            </a:r>
            <a:r>
              <a:rPr lang="en-ZA" sz="1800" kern="0" dirty="0">
                <a:latin typeface="Calibri" panose="020F0502020204030204" pitchFamily="34" charset="0"/>
                <a:ea typeface="Calibri" panose="020F0502020204030204" pitchFamily="34" charset="0"/>
                <a:cs typeface="Calibri" panose="020F0502020204030204" pitchFamily="34" charset="0"/>
              </a:rPr>
              <a:t>” over a period of 24 months results directly or indirectly in:</a:t>
            </a:r>
          </a:p>
          <a:p>
            <a:pPr marL="285750" indent="-285750">
              <a:buFont typeface="Wingdings" panose="05000000000000000000" pitchFamily="2" charset="2"/>
              <a:buChar char="v"/>
            </a:pPr>
            <a:r>
              <a:rPr lang="en-ZA" sz="1800" dirty="0">
                <a:effectLst/>
                <a:latin typeface="Calibri" panose="020F0502020204030204" pitchFamily="34" charset="0"/>
                <a:ea typeface="Times New Roman" panose="02020603050405020304" pitchFamily="18" charset="0"/>
              </a:rPr>
              <a:t>A decrease of more than 5% in the number of shares held by HDGs or Black people; and/or</a:t>
            </a:r>
            <a:endParaRPr lang="en-ZA" sz="1800" dirty="0">
              <a:latin typeface="Calibri" panose="020F0502020204030204" pitchFamily="34" charset="0"/>
              <a:ea typeface="Times New Roman" panose="02020603050405020304" pitchFamily="18" charset="0"/>
            </a:endParaRPr>
          </a:p>
          <a:p>
            <a:pPr marL="285750" indent="-285750">
              <a:buFont typeface="Wingdings" panose="05000000000000000000" pitchFamily="2" charset="2"/>
              <a:buChar char="v"/>
            </a:pPr>
            <a:r>
              <a:rPr lang="en-ZA" sz="1800" dirty="0">
                <a:effectLst/>
                <a:latin typeface="Calibri" panose="020F0502020204030204" pitchFamily="34" charset="0"/>
                <a:ea typeface="Times New Roman" panose="02020603050405020304" pitchFamily="18" charset="0"/>
              </a:rPr>
              <a:t>Dilution of the rights, including voting and veto rights, of the shares held by HDGs or Black people.</a:t>
            </a:r>
            <a:endParaRPr lang="en-ZA" sz="1800" dirty="0">
              <a:effectLst/>
              <a:latin typeface="Calibri" panose="020F0502020204030204" pitchFamily="34" charset="0"/>
              <a:ea typeface="Aptos" panose="020B0004020202020204" pitchFamily="34" charset="0"/>
            </a:endParaRPr>
          </a:p>
          <a:p>
            <a:pPr marL="0" indent="0">
              <a:buNone/>
            </a:pPr>
            <a:r>
              <a:rPr lang="en-ZA" sz="1800" kern="0" dirty="0">
                <a:latin typeface="Calibri" panose="020F0502020204030204" pitchFamily="34" charset="0"/>
                <a:ea typeface="Calibri" panose="020F0502020204030204" pitchFamily="34" charset="0"/>
                <a:cs typeface="Calibri" panose="020F0502020204030204" pitchFamily="34" charset="0"/>
              </a:rPr>
              <a:t>ICASA is empowered to request proof of ongoing compliance with the B-BBEE and HDG equity ownership obligations within 10 business days of being notified.</a:t>
            </a:r>
          </a:p>
          <a:p>
            <a:pPr marL="0" indent="0">
              <a:buNone/>
            </a:pPr>
            <a:r>
              <a:rPr lang="en-ZA" sz="1800" kern="0" dirty="0">
                <a:latin typeface="Calibri" panose="020F0502020204030204" pitchFamily="34" charset="0"/>
                <a:ea typeface="Calibri" panose="020F0502020204030204" pitchFamily="34" charset="0"/>
                <a:cs typeface="Calibri" panose="020F0502020204030204" pitchFamily="34" charset="0"/>
              </a:rPr>
              <a:t>Penalties for:</a:t>
            </a:r>
          </a:p>
          <a:p>
            <a:pPr marL="285750" indent="-285750">
              <a:buFont typeface="Wingdings" panose="05000000000000000000" pitchFamily="2" charset="2"/>
              <a:buChar char="v"/>
            </a:pPr>
            <a:r>
              <a:rPr lang="en-ZA" sz="1800" dirty="0">
                <a:effectLst/>
                <a:latin typeface="Calibri" panose="020F0502020204030204" pitchFamily="34" charset="0"/>
                <a:ea typeface="Times New Roman" panose="02020603050405020304" pitchFamily="18" charset="0"/>
              </a:rPr>
              <a:t>False, misleading or inaccurate information – fine upon conviction not less than R50 000 but not exceeding R5 million</a:t>
            </a:r>
            <a:endParaRPr lang="en-ZA" sz="1800" dirty="0">
              <a:latin typeface="Calibri" panose="020F0502020204030204" pitchFamily="34" charset="0"/>
              <a:ea typeface="Times New Roman" panose="02020603050405020304" pitchFamily="18" charset="0"/>
            </a:endParaRPr>
          </a:p>
          <a:p>
            <a:pPr marL="285750" indent="-285750">
              <a:buFont typeface="Wingdings" panose="05000000000000000000" pitchFamily="2" charset="2"/>
              <a:buChar char="v"/>
            </a:pPr>
            <a:r>
              <a:rPr lang="en-ZA" sz="1800" dirty="0">
                <a:effectLst/>
                <a:latin typeface="Calibri" panose="020F0502020204030204" pitchFamily="34" charset="0"/>
                <a:ea typeface="Times New Roman" panose="02020603050405020304" pitchFamily="18" charset="0"/>
              </a:rPr>
              <a:t>Contravention of the 30% HDG &amp; Black equity ownership requirements – liable to a fine upon conviction not exceeding R5 million or 10% of the licensee’s annual turnover of licensed services (whichever is greatest).</a:t>
            </a:r>
            <a:endParaRPr lang="en-ZA" sz="1800"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211441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84BFABD-93D9-BAF9-D4C5-95F5F0BB3652}"/>
              </a:ext>
            </a:extLst>
          </p:cNvPr>
          <p:cNvSpPr txBox="1">
            <a:spLocks noChangeArrowheads="1"/>
          </p:cNvSpPr>
          <p:nvPr/>
        </p:nvSpPr>
        <p:spPr bwMode="auto">
          <a:xfrm>
            <a:off x="287784" y="1115541"/>
            <a:ext cx="8712968" cy="48916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marL="431800" indent="-323850" algn="l" defTabSz="449263" rtl="0" eaLnBrk="0" fontAlgn="base" hangingPunct="0">
              <a:lnSpc>
                <a:spcPct val="93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49263" rtl="0" eaLnBrk="0" fontAlgn="base" hangingPunct="0">
              <a:lnSpc>
                <a:spcPct val="93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5400" indent="-215900" algn="l" defTabSz="449263" rtl="0" eaLnBrk="0" fontAlgn="base" hangingPunct="0">
              <a:lnSpc>
                <a:spcPct val="93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7200" indent="-215900" algn="l" defTabSz="449263" rtl="0" eaLnBrk="0" fontAlgn="base" hangingPunct="0">
              <a:lnSpc>
                <a:spcPct val="93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9000" indent="-215900" algn="l" defTabSz="449263" rtl="0" eaLnBrk="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62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34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7pPr>
            <a:lvl8pPr marL="35306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78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9pPr>
          </a:lstStyle>
          <a:p>
            <a:pPr marL="0" indent="0" algn="ctr">
              <a:buNone/>
            </a:pPr>
            <a:r>
              <a:rPr lang="en-ZA" sz="1800" b="1" dirty="0">
                <a:latin typeface="Lucida Sans" panose="020B0602030504020204" pitchFamily="34" charset="0"/>
                <a:ea typeface="Aptos" panose="020B0004020202020204" pitchFamily="34" charset="0"/>
              </a:rPr>
              <a:t>Rolf Blom</a:t>
            </a:r>
          </a:p>
          <a:p>
            <a:pPr marL="0" indent="0" algn="ctr">
              <a:buNone/>
            </a:pPr>
            <a:r>
              <a:rPr lang="en-ZA" sz="1800" dirty="0">
                <a:effectLst/>
                <a:latin typeface="Lucida Sans" panose="020B0602030504020204" pitchFamily="34" charset="0"/>
                <a:ea typeface="Aptos" panose="020B0004020202020204" pitchFamily="34" charset="0"/>
              </a:rPr>
              <a:t>Ellipsis Regulatory Solutions</a:t>
            </a:r>
          </a:p>
          <a:p>
            <a:pPr marL="0" indent="0" algn="ctr">
              <a:buNone/>
            </a:pPr>
            <a:r>
              <a:rPr lang="en-ZA" sz="1800" dirty="0">
                <a:solidFill>
                  <a:schemeClr val="tx1"/>
                </a:solidFill>
                <a:latin typeface="Lucida Sans" panose="020B0602030504020204" pitchFamily="34" charset="0"/>
                <a:ea typeface="Aptos" panose="020B0004020202020204" pitchFamily="34" charset="0"/>
                <a:hlinkClick r:id="rId3">
                  <a:extLst>
                    <a:ext uri="{A12FA001-AC4F-418D-AE19-62706E023703}">
                      <ahyp:hlinkClr xmlns:ahyp="http://schemas.microsoft.com/office/drawing/2018/hyperlinkcolor" val="tx"/>
                    </a:ext>
                  </a:extLst>
                </a:hlinkClick>
              </a:rPr>
              <a:t>rolf@ellipsis.co.za</a:t>
            </a:r>
            <a:endParaRPr lang="en-ZA" sz="1800" dirty="0">
              <a:solidFill>
                <a:schemeClr val="tx1"/>
              </a:solidFill>
              <a:latin typeface="Lucida Sans" panose="020B0602030504020204" pitchFamily="34" charset="0"/>
              <a:ea typeface="Aptos" panose="020B0004020202020204" pitchFamily="34" charset="0"/>
            </a:endParaRPr>
          </a:p>
          <a:p>
            <a:pPr marL="0" indent="0" algn="ctr">
              <a:buNone/>
            </a:pPr>
            <a:r>
              <a:rPr lang="en-ZA" sz="1800" dirty="0">
                <a:effectLst/>
                <a:latin typeface="Lucida Sans" panose="020B0602030504020204" pitchFamily="34" charset="0"/>
                <a:ea typeface="Aptos" panose="020B0004020202020204" pitchFamily="34" charset="0"/>
              </a:rPr>
              <a:t>Cell: 072 476 9844</a:t>
            </a:r>
          </a:p>
          <a:p>
            <a:pPr marL="0" indent="0" algn="ctr">
              <a:buNone/>
            </a:pPr>
            <a:r>
              <a:rPr lang="en-ZA" sz="1800" dirty="0">
                <a:latin typeface="Lucida Sans" panose="020B0602030504020204" pitchFamily="34" charset="0"/>
                <a:ea typeface="Aptos" panose="020B0004020202020204" pitchFamily="34" charset="0"/>
              </a:rPr>
              <a:t>Tel: 021 701 2512</a:t>
            </a:r>
            <a:endParaRPr lang="en-ZA" sz="1800" dirty="0">
              <a:effectLst/>
              <a:latin typeface="Lucida Sans" panose="020B0602030504020204" pitchFamily="34" charset="0"/>
              <a:ea typeface="Aptos" panose="020B0004020202020204" pitchFamily="34" charset="0"/>
            </a:endParaRPr>
          </a:p>
        </p:txBody>
      </p:sp>
    </p:spTree>
    <p:extLst>
      <p:ext uri="{BB962C8B-B14F-4D97-AF65-F5344CB8AC3E}">
        <p14:creationId xmlns:p14="http://schemas.microsoft.com/office/powerpoint/2010/main" val="2634116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395461"/>
            <a:ext cx="9070975" cy="1260475"/>
          </a:xfrm>
        </p:spPr>
        <p:txBody>
          <a:bodyPr/>
          <a:lstStyle/>
          <a:p>
            <a:pPr algn="just" eaLnBrk="1"/>
            <a:r>
              <a:rPr lang="en-GB" altLang="en-US" sz="4000" b="1" dirty="0">
                <a:latin typeface="Lucida Sans" panose="020B0602030504020204" pitchFamily="34" charset="0"/>
              </a:rPr>
              <a:t>Why do we find ourselves here?</a:t>
            </a:r>
          </a:p>
        </p:txBody>
      </p:sp>
      <p:sp>
        <p:nvSpPr>
          <p:cNvPr id="5123" name="Rectangle 3">
            <a:extLst>
              <a:ext uri="{FF2B5EF4-FFF2-40B4-BE49-F238E27FC236}">
                <a16:creationId xmlns:a16="http://schemas.microsoft.com/office/drawing/2014/main" id="{E2AA42D9-D369-0A15-27DA-E12DC2E10075}"/>
              </a:ext>
            </a:extLst>
          </p:cNvPr>
          <p:cNvSpPr>
            <a:spLocks noGrp="1" noChangeArrowheads="1"/>
          </p:cNvSpPr>
          <p:nvPr>
            <p:ph type="body" idx="1"/>
          </p:nvPr>
        </p:nvSpPr>
        <p:spPr>
          <a:xfrm>
            <a:off x="431800" y="2051645"/>
            <a:ext cx="8712968" cy="4891682"/>
          </a:xfrm>
        </p:spPr>
        <p:txBody>
          <a:bodyPr anchor="ctr"/>
          <a:lstStyle/>
          <a:p>
            <a:pPr algn="just" eaLnBrk="1">
              <a:lnSpc>
                <a:spcPct val="83000"/>
              </a:lnSpc>
            </a:pPr>
            <a:r>
              <a:rPr lang="en-ZA" altLang="en-US" sz="2400" dirty="0">
                <a:latin typeface="Calibri" panose="020F0502020204030204" pitchFamily="34" charset="0"/>
                <a:ea typeface="Calibri" panose="020F0502020204030204" pitchFamily="34" charset="0"/>
                <a:cs typeface="Calibri" panose="020F0502020204030204" pitchFamily="34" charset="0"/>
              </a:rPr>
              <a:t>ICASA and the ICASA Act, No.13 of 2000</a:t>
            </a:r>
          </a:p>
          <a:p>
            <a:pPr algn="just" eaLnBrk="1">
              <a:lnSpc>
                <a:spcPct val="83000"/>
              </a:lnSpc>
            </a:pPr>
            <a:r>
              <a:rPr lang="en-ZA" altLang="en-US" sz="2400" dirty="0">
                <a:latin typeface="Calibri" panose="020F0502020204030204" pitchFamily="34" charset="0"/>
                <a:ea typeface="Calibri" panose="020F0502020204030204" pitchFamily="34" charset="0"/>
                <a:cs typeface="Calibri" panose="020F0502020204030204" pitchFamily="34" charset="0"/>
              </a:rPr>
              <a:t>Electronic Communications Act, No. 36 of 2005</a:t>
            </a:r>
          </a:p>
          <a:p>
            <a:pPr marL="720725" lvl="1" indent="-269875" algn="just" eaLnBrk="1">
              <a:lnSpc>
                <a:spcPct val="83000"/>
              </a:lnSpc>
              <a:buFont typeface="Wingdings" panose="05000000000000000000" pitchFamily="2" charset="2"/>
              <a:buChar char="v"/>
            </a:pPr>
            <a:r>
              <a:rPr lang="en-ZA" altLang="en-US" sz="2400" dirty="0">
                <a:latin typeface="Calibri" panose="020F0502020204030204" pitchFamily="34" charset="0"/>
                <a:ea typeface="Calibri" panose="020F0502020204030204" pitchFamily="34" charset="0"/>
                <a:cs typeface="Calibri" panose="020F0502020204030204" pitchFamily="34" charset="0"/>
              </a:rPr>
              <a:t>ICASA’s mandate</a:t>
            </a:r>
          </a:p>
          <a:p>
            <a:pPr marL="720725" lvl="1" indent="-269875" algn="just" eaLnBrk="1">
              <a:lnSpc>
                <a:spcPct val="83000"/>
              </a:lnSpc>
              <a:buFont typeface="Wingdings" panose="05000000000000000000" pitchFamily="2" charset="2"/>
              <a:buChar char="v"/>
            </a:pPr>
            <a:r>
              <a:rPr lang="en-ZA" altLang="en-US" sz="2400" dirty="0">
                <a:latin typeface="Calibri" panose="020F0502020204030204" pitchFamily="34" charset="0"/>
                <a:ea typeface="Calibri" panose="020F0502020204030204" pitchFamily="34" charset="0"/>
                <a:cs typeface="Calibri" panose="020F0502020204030204" pitchFamily="34" charset="0"/>
              </a:rPr>
              <a:t>Establishes the licensing framework</a:t>
            </a:r>
          </a:p>
          <a:p>
            <a:pPr marL="720725" lvl="1" indent="-269875" algn="just" eaLnBrk="1">
              <a:lnSpc>
                <a:spcPct val="83000"/>
              </a:lnSpc>
              <a:buFont typeface="Wingdings" panose="05000000000000000000" pitchFamily="2" charset="2"/>
              <a:buChar char="v"/>
              <a:tabLst>
                <a:tab pos="720725" algn="l"/>
              </a:tabLst>
            </a:pPr>
            <a:r>
              <a:rPr lang="en-ZA" altLang="en-US" sz="2400" dirty="0">
                <a:latin typeface="Calibri" panose="020F0502020204030204" pitchFamily="34" charset="0"/>
                <a:ea typeface="Calibri" panose="020F0502020204030204" pitchFamily="34" charset="0"/>
                <a:cs typeface="Calibri" panose="020F0502020204030204" pitchFamily="34" charset="0"/>
              </a:rPr>
              <a:t>Electronic Communications Service (ECS) &amp; Electronic Communications Network Service (ECNS) licences (also Broadcasting Services…)</a:t>
            </a:r>
          </a:p>
          <a:p>
            <a:pPr marL="720725" lvl="1" indent="-269875" algn="just" eaLnBrk="1">
              <a:lnSpc>
                <a:spcPct val="83000"/>
              </a:lnSpc>
              <a:buFont typeface="Wingdings" panose="05000000000000000000" pitchFamily="2" charset="2"/>
              <a:buChar char="v"/>
              <a:tabLst>
                <a:tab pos="720725" algn="l"/>
              </a:tabLst>
            </a:pPr>
            <a:r>
              <a:rPr lang="en-ZA" altLang="en-US" sz="2400" dirty="0">
                <a:latin typeface="Calibri" panose="020F0502020204030204" pitchFamily="34" charset="0"/>
                <a:ea typeface="Calibri" panose="020F0502020204030204" pitchFamily="34" charset="0"/>
                <a:cs typeface="Calibri" panose="020F0502020204030204" pitchFamily="34" charset="0"/>
              </a:rPr>
              <a:t>Class and Individual licences</a:t>
            </a:r>
          </a:p>
          <a:p>
            <a:pPr marL="174625" indent="0" algn="just" defTabSz="427038" eaLnBrk="1">
              <a:lnSpc>
                <a:spcPct val="83000"/>
              </a:lnSpc>
              <a:buNone/>
              <a:tabLst>
                <a:tab pos="803275" algn="l"/>
                <a:tab pos="7265988" algn="l"/>
              </a:tabLst>
            </a:pPr>
            <a:r>
              <a:rPr lang="en-ZA" altLang="en-US" sz="2800" dirty="0">
                <a:latin typeface="Calibri" panose="020F0502020204030204" pitchFamily="34" charset="0"/>
                <a:ea typeface="Calibri" panose="020F0502020204030204" pitchFamily="34" charset="0"/>
                <a:cs typeface="Calibri" panose="020F0502020204030204" pitchFamily="34" charset="0"/>
              </a:rPr>
              <a:t>“</a:t>
            </a:r>
            <a:r>
              <a:rPr lang="en-ZA" altLang="en-US" sz="2400" b="1" i="1" dirty="0">
                <a:latin typeface="Calibri" panose="020F0502020204030204" pitchFamily="34" charset="0"/>
                <a:ea typeface="Calibri" panose="020F0502020204030204" pitchFamily="34" charset="0"/>
                <a:cs typeface="Calibri" panose="020F0502020204030204" pitchFamily="34" charset="0"/>
              </a:rPr>
              <a:t>Every organ of state and public entity must apply any relevant code of good practice issued in terms of this Act (a) in determining qualification criteria for the </a:t>
            </a:r>
            <a:r>
              <a:rPr lang="en-ZA" altLang="en-US" sz="2400" b="1" dirty="0">
                <a:latin typeface="Calibri" panose="020F0502020204030204" pitchFamily="34" charset="0"/>
                <a:ea typeface="Calibri" panose="020F0502020204030204" pitchFamily="34" charset="0"/>
                <a:cs typeface="Calibri" panose="020F0502020204030204" pitchFamily="34" charset="0"/>
              </a:rPr>
              <a:t>issuing</a:t>
            </a:r>
            <a:r>
              <a:rPr lang="en-ZA" altLang="en-US" sz="2400" b="1" i="1" dirty="0">
                <a:latin typeface="Calibri" panose="020F0502020204030204" pitchFamily="34" charset="0"/>
                <a:ea typeface="Calibri" panose="020F0502020204030204" pitchFamily="34" charset="0"/>
                <a:cs typeface="Calibri" panose="020F0502020204030204" pitchFamily="34" charset="0"/>
              </a:rPr>
              <a:t> of licences, concession or other authorisations in respect of economic activity in terms of any law</a:t>
            </a:r>
            <a:r>
              <a:rPr lang="en-ZA" altLang="en-US" sz="2800" dirty="0">
                <a:latin typeface="Calibri" panose="020F0502020204030204" pitchFamily="34" charset="0"/>
                <a:ea typeface="Calibri" panose="020F0502020204030204" pitchFamily="34" charset="0"/>
                <a:cs typeface="Calibri" panose="020F0502020204030204" pitchFamily="34" charset="0"/>
              </a:rPr>
              <a:t>” </a:t>
            </a:r>
          </a:p>
          <a:p>
            <a:pPr marL="174625" indent="0" algn="just" eaLnBrk="1">
              <a:lnSpc>
                <a:spcPct val="83000"/>
              </a:lnSpc>
              <a:buNone/>
            </a:pPr>
            <a:r>
              <a:rPr lang="en-ZA" altLang="en-US" sz="2000" dirty="0">
                <a:latin typeface="Calibri" panose="020F0502020204030204" pitchFamily="34" charset="0"/>
                <a:ea typeface="Calibri" panose="020F0502020204030204" pitchFamily="34" charset="0"/>
                <a:cs typeface="Calibri" panose="020F0502020204030204" pitchFamily="34" charset="0"/>
              </a:rPr>
              <a:t>Section 10(1)(a) of the Broad-Based Black Economic Empowerment Act, No 53 of 2003</a:t>
            </a:r>
            <a:endParaRPr lang="en-ZA" altLang="en-US" sz="2800" dirty="0">
              <a:latin typeface="Calibri" panose="020F0502020204030204" pitchFamily="34" charset="0"/>
              <a:ea typeface="Calibri" panose="020F0502020204030204" pitchFamily="34" charset="0"/>
              <a:cs typeface="Calibri" panose="020F0502020204030204" pitchFamily="34" charset="0"/>
            </a:endParaRPr>
          </a:p>
          <a:p>
            <a:pPr marL="450850" lvl="1" indent="0" algn="just" eaLnBrk="1">
              <a:lnSpc>
                <a:spcPct val="83000"/>
              </a:lnSpc>
              <a:buNone/>
              <a:tabLst>
                <a:tab pos="720725" algn="l"/>
              </a:tabLst>
            </a:pPr>
            <a:endParaRPr lang="en-ZA" altLang="en-US" sz="24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395461"/>
            <a:ext cx="9070975" cy="1260475"/>
          </a:xfrm>
        </p:spPr>
        <p:txBody>
          <a:bodyPr/>
          <a:lstStyle/>
          <a:p>
            <a:pPr algn="just" eaLnBrk="1"/>
            <a:r>
              <a:rPr lang="en-GB" altLang="en-US" sz="2800" b="1" dirty="0">
                <a:latin typeface="Lucida Sans" panose="020B0602030504020204" pitchFamily="34" charset="0"/>
              </a:rPr>
              <a:t>Regulators</a:t>
            </a:r>
            <a:r>
              <a:rPr lang="en-GB" altLang="en-US" sz="3200" b="1" dirty="0">
                <a:latin typeface="Lucida Sans" panose="020B0602030504020204" pitchFamily="34" charset="0"/>
              </a:rPr>
              <a:t> must be able to regulate</a:t>
            </a:r>
          </a:p>
        </p:txBody>
      </p:sp>
      <p:graphicFrame>
        <p:nvGraphicFramePr>
          <p:cNvPr id="3" name="Diagram 2">
            <a:extLst>
              <a:ext uri="{FF2B5EF4-FFF2-40B4-BE49-F238E27FC236}">
                <a16:creationId xmlns:a16="http://schemas.microsoft.com/office/drawing/2014/main" id="{8583F97C-7262-B22E-8252-8DDF6089D309}"/>
              </a:ext>
            </a:extLst>
          </p:cNvPr>
          <p:cNvGraphicFramePr/>
          <p:nvPr>
            <p:extLst>
              <p:ext uri="{D42A27DB-BD31-4B8C-83A1-F6EECF244321}">
                <p14:modId xmlns:p14="http://schemas.microsoft.com/office/powerpoint/2010/main" val="1568099252"/>
              </p:ext>
            </p:extLst>
          </p:nvPr>
        </p:nvGraphicFramePr>
        <p:xfrm>
          <a:off x="503808" y="1475581"/>
          <a:ext cx="8712968"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19143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395461"/>
            <a:ext cx="9070975" cy="1260475"/>
          </a:xfrm>
        </p:spPr>
        <p:txBody>
          <a:bodyPr/>
          <a:lstStyle/>
          <a:p>
            <a:pPr algn="just" eaLnBrk="1"/>
            <a:r>
              <a:rPr lang="en-GB" altLang="en-US" sz="2800" b="1" dirty="0">
                <a:latin typeface="Lucida Sans" panose="020B0602030504020204" pitchFamily="34" charset="0"/>
              </a:rPr>
              <a:t>ICASA’s B-BBEE mandate &amp; Individual licensees</a:t>
            </a:r>
          </a:p>
        </p:txBody>
      </p:sp>
      <p:graphicFrame>
        <p:nvGraphicFramePr>
          <p:cNvPr id="3" name="Diagram 2">
            <a:extLst>
              <a:ext uri="{FF2B5EF4-FFF2-40B4-BE49-F238E27FC236}">
                <a16:creationId xmlns:a16="http://schemas.microsoft.com/office/drawing/2014/main" id="{8583F97C-7262-B22E-8252-8DDF6089D309}"/>
              </a:ext>
            </a:extLst>
          </p:cNvPr>
          <p:cNvGraphicFramePr/>
          <p:nvPr>
            <p:extLst>
              <p:ext uri="{D42A27DB-BD31-4B8C-83A1-F6EECF244321}">
                <p14:modId xmlns:p14="http://schemas.microsoft.com/office/powerpoint/2010/main" val="2697144838"/>
              </p:ext>
            </p:extLst>
          </p:nvPr>
        </p:nvGraphicFramePr>
        <p:xfrm>
          <a:off x="503808" y="1475581"/>
          <a:ext cx="8712968"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4785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395461"/>
            <a:ext cx="9070975" cy="1260475"/>
          </a:xfrm>
        </p:spPr>
        <p:txBody>
          <a:bodyPr/>
          <a:lstStyle/>
          <a:p>
            <a:pPr algn="just" eaLnBrk="1"/>
            <a:r>
              <a:rPr lang="en-GB" altLang="en-US" sz="4000" b="1" dirty="0">
                <a:latin typeface="Lucida Sans" panose="020B0602030504020204" pitchFamily="34" charset="0"/>
              </a:rPr>
              <a:t>Where does this leave us?</a:t>
            </a:r>
          </a:p>
        </p:txBody>
      </p:sp>
      <p:sp>
        <p:nvSpPr>
          <p:cNvPr id="4" name="Rectangle 3">
            <a:extLst>
              <a:ext uri="{FF2B5EF4-FFF2-40B4-BE49-F238E27FC236}">
                <a16:creationId xmlns:a16="http://schemas.microsoft.com/office/drawing/2014/main" id="{384BFABD-93D9-BAF9-D4C5-95F5F0BB3652}"/>
              </a:ext>
            </a:extLst>
          </p:cNvPr>
          <p:cNvSpPr txBox="1">
            <a:spLocks noChangeArrowheads="1"/>
          </p:cNvSpPr>
          <p:nvPr/>
        </p:nvSpPr>
        <p:spPr bwMode="auto">
          <a:xfrm>
            <a:off x="431800" y="1475581"/>
            <a:ext cx="8712968" cy="5539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marL="431800" indent="-323850" algn="l" defTabSz="449263" rtl="0" eaLnBrk="0" fontAlgn="base" hangingPunct="0">
              <a:lnSpc>
                <a:spcPct val="93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49263" rtl="0" eaLnBrk="0" fontAlgn="base" hangingPunct="0">
              <a:lnSpc>
                <a:spcPct val="93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5400" indent="-215900" algn="l" defTabSz="449263" rtl="0" eaLnBrk="0" fontAlgn="base" hangingPunct="0">
              <a:lnSpc>
                <a:spcPct val="93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7200" indent="-215900" algn="l" defTabSz="449263" rtl="0" eaLnBrk="0" fontAlgn="base" hangingPunct="0">
              <a:lnSpc>
                <a:spcPct val="93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9000" indent="-215900" algn="l" defTabSz="449263" rtl="0" eaLnBrk="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62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34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7pPr>
            <a:lvl8pPr marL="35306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78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9pPr>
          </a:lstStyle>
          <a:p>
            <a:pPr algn="just" eaLnBrk="1">
              <a:lnSpc>
                <a:spcPct val="83000"/>
              </a:lnSpc>
            </a:pPr>
            <a:r>
              <a:rPr lang="en-ZA" altLang="en-US" sz="2400" kern="0" dirty="0">
                <a:latin typeface="Calibri" panose="020F0502020204030204" pitchFamily="34" charset="0"/>
                <a:ea typeface="Calibri" panose="020F0502020204030204" pitchFamily="34" charset="0"/>
                <a:cs typeface="Calibri" panose="020F0502020204030204" pitchFamily="34" charset="0"/>
              </a:rPr>
              <a:t>ICASA is bound and mandated by statute with the ability to make regulations, required to promote and impose obligations related to B-BBEE and ownership of individual licensees by HDGs.</a:t>
            </a:r>
          </a:p>
          <a:p>
            <a:pPr algn="just" eaLnBrk="1">
              <a:lnSpc>
                <a:spcPct val="83000"/>
              </a:lnSpc>
            </a:pPr>
            <a:r>
              <a:rPr lang="en-ZA" altLang="en-US" sz="2400" kern="0" dirty="0">
                <a:latin typeface="Calibri" panose="020F0502020204030204" pitchFamily="34" charset="0"/>
                <a:ea typeface="Calibri" panose="020F0502020204030204" pitchFamily="34" charset="0"/>
                <a:cs typeface="Calibri" panose="020F0502020204030204" pitchFamily="34" charset="0"/>
              </a:rPr>
              <a:t>A minimum of 30% equity ownership by HDGs for individual licensees:</a:t>
            </a:r>
          </a:p>
          <a:p>
            <a:pPr lvl="1" indent="-412750" algn="just" eaLnBrk="1">
              <a:lnSpc>
                <a:spcPct val="83000"/>
              </a:lnSpc>
              <a:buFont typeface="Wingdings" panose="05000000000000000000" pitchFamily="2" charset="2"/>
              <a:buChar char="v"/>
            </a:pPr>
            <a:r>
              <a:rPr lang="en-ZA" altLang="en-US" sz="2000" kern="0" dirty="0">
                <a:latin typeface="Calibri" panose="020F0502020204030204" pitchFamily="34" charset="0"/>
                <a:ea typeface="Calibri" panose="020F0502020204030204" pitchFamily="34" charset="0"/>
                <a:cs typeface="Calibri" panose="020F0502020204030204" pitchFamily="34" charset="0"/>
              </a:rPr>
              <a:t>Applying for a new individual licence (subject to ministerial directive an/or ITA);</a:t>
            </a:r>
          </a:p>
          <a:p>
            <a:pPr lvl="1" indent="-412750" algn="just" eaLnBrk="1">
              <a:lnSpc>
                <a:spcPct val="83000"/>
              </a:lnSpc>
              <a:buFont typeface="Wingdings" panose="05000000000000000000" pitchFamily="2" charset="2"/>
              <a:buChar char="v"/>
            </a:pPr>
            <a:r>
              <a:rPr lang="en-ZA" altLang="en-US" sz="2000" kern="0" dirty="0">
                <a:latin typeface="Calibri" panose="020F0502020204030204" pitchFamily="34" charset="0"/>
                <a:ea typeface="Calibri" panose="020F0502020204030204" pitchFamily="34" charset="0"/>
                <a:cs typeface="Calibri" panose="020F0502020204030204" pitchFamily="34" charset="0"/>
              </a:rPr>
              <a:t>Transferring or transferring control of an individual licence;</a:t>
            </a:r>
          </a:p>
          <a:p>
            <a:pPr lvl="1" indent="-412750" algn="just" eaLnBrk="1">
              <a:lnSpc>
                <a:spcPct val="83000"/>
              </a:lnSpc>
              <a:buFont typeface="Wingdings" panose="05000000000000000000" pitchFamily="2" charset="2"/>
              <a:buChar char="v"/>
            </a:pPr>
            <a:r>
              <a:rPr lang="en-ZA" altLang="en-US" sz="2000" kern="0" dirty="0">
                <a:latin typeface="Calibri" panose="020F0502020204030204" pitchFamily="34" charset="0"/>
                <a:ea typeface="Calibri" panose="020F0502020204030204" pitchFamily="34" charset="0"/>
                <a:cs typeface="Calibri" panose="020F0502020204030204" pitchFamily="34" charset="0"/>
              </a:rPr>
              <a:t>Renewing an individual licence; or</a:t>
            </a:r>
          </a:p>
          <a:p>
            <a:pPr lvl="1" indent="-412750" algn="just" eaLnBrk="1">
              <a:lnSpc>
                <a:spcPct val="83000"/>
              </a:lnSpc>
              <a:buFont typeface="Wingdings" panose="05000000000000000000" pitchFamily="2" charset="2"/>
              <a:buChar char="v"/>
            </a:pPr>
            <a:r>
              <a:rPr lang="en-ZA" altLang="en-US" sz="2000" kern="0" dirty="0">
                <a:latin typeface="Calibri" panose="020F0502020204030204" pitchFamily="34" charset="0"/>
                <a:ea typeface="Calibri" panose="020F0502020204030204" pitchFamily="34" charset="0"/>
                <a:cs typeface="Calibri" panose="020F0502020204030204" pitchFamily="34" charset="0"/>
              </a:rPr>
              <a:t>Amending an individual licence.</a:t>
            </a:r>
          </a:p>
          <a:p>
            <a:pPr marL="433388" lvl="1" indent="-342900" algn="just" eaLnBrk="1">
              <a:lnSpc>
                <a:spcPct val="83000"/>
              </a:lnSpc>
              <a:buFont typeface="Arial" panose="020B0604020202020204" pitchFamily="34" charset="0"/>
              <a:buChar char="•"/>
            </a:pPr>
            <a:r>
              <a:rPr lang="en-ZA" altLang="en-US" sz="2400" kern="0" dirty="0">
                <a:latin typeface="Calibri" panose="020F0502020204030204" pitchFamily="34" charset="0"/>
                <a:ea typeface="Calibri" panose="020F0502020204030204" pitchFamily="34" charset="0"/>
                <a:cs typeface="Calibri" panose="020F0502020204030204" pitchFamily="34" charset="0"/>
              </a:rPr>
              <a:t>No definitions of “</a:t>
            </a:r>
            <a:r>
              <a:rPr lang="en-ZA" altLang="en-US" sz="2400" b="1" i="1" kern="0" dirty="0">
                <a:latin typeface="Calibri" panose="020F0502020204030204" pitchFamily="34" charset="0"/>
                <a:ea typeface="Calibri" panose="020F0502020204030204" pitchFamily="34" charset="0"/>
                <a:cs typeface="Calibri" panose="020F0502020204030204" pitchFamily="34" charset="0"/>
              </a:rPr>
              <a:t>historically disadvantaged group</a:t>
            </a:r>
            <a:r>
              <a:rPr lang="en-ZA" altLang="en-US" sz="2400" kern="0" dirty="0">
                <a:latin typeface="Calibri" panose="020F0502020204030204" pitchFamily="34" charset="0"/>
                <a:ea typeface="Calibri" panose="020F0502020204030204" pitchFamily="34" charset="0"/>
                <a:cs typeface="Calibri" panose="020F0502020204030204" pitchFamily="34" charset="0"/>
              </a:rPr>
              <a:t>”, “</a:t>
            </a:r>
            <a:r>
              <a:rPr lang="en-ZA" altLang="en-US" sz="2400" b="1" i="1" kern="0" dirty="0">
                <a:latin typeface="Calibri" panose="020F0502020204030204" pitchFamily="34" charset="0"/>
                <a:ea typeface="Calibri" panose="020F0502020204030204" pitchFamily="34" charset="0"/>
                <a:cs typeface="Calibri" panose="020F0502020204030204" pitchFamily="34" charset="0"/>
              </a:rPr>
              <a:t>ownership</a:t>
            </a:r>
            <a:r>
              <a:rPr lang="en-ZA" altLang="en-US" sz="2400" kern="0" dirty="0">
                <a:latin typeface="Calibri" panose="020F0502020204030204" pitchFamily="34" charset="0"/>
                <a:ea typeface="Calibri" panose="020F0502020204030204" pitchFamily="34" charset="0"/>
                <a:cs typeface="Calibri" panose="020F0502020204030204" pitchFamily="34" charset="0"/>
              </a:rPr>
              <a:t>” or “</a:t>
            </a:r>
            <a:r>
              <a:rPr lang="en-ZA" altLang="en-US" sz="2400" b="1" i="1" kern="0" dirty="0">
                <a:latin typeface="Calibri" panose="020F0502020204030204" pitchFamily="34" charset="0"/>
                <a:ea typeface="Calibri" panose="020F0502020204030204" pitchFamily="34" charset="0"/>
                <a:cs typeface="Calibri" panose="020F0502020204030204" pitchFamily="34" charset="0"/>
              </a:rPr>
              <a:t>control</a:t>
            </a:r>
            <a:r>
              <a:rPr lang="en-ZA" altLang="en-US" sz="2400" kern="0" dirty="0">
                <a:latin typeface="Calibri" panose="020F0502020204030204" pitchFamily="34" charset="0"/>
                <a:ea typeface="Calibri" panose="020F0502020204030204" pitchFamily="34" charset="0"/>
                <a:cs typeface="Calibri" panose="020F0502020204030204" pitchFamily="34" charset="0"/>
              </a:rPr>
              <a:t>” to be found in either the ICASA Act or ECA.</a:t>
            </a:r>
            <a:endParaRPr lang="en-ZA" altLang="en-US" sz="2000" kern="0" dirty="0">
              <a:latin typeface="Calibri" panose="020F0502020204030204" pitchFamily="34" charset="0"/>
              <a:ea typeface="Calibri" panose="020F0502020204030204" pitchFamily="34" charset="0"/>
              <a:cs typeface="Calibri" panose="020F0502020204030204" pitchFamily="34" charset="0"/>
            </a:endParaRPr>
          </a:p>
          <a:p>
            <a:pPr marL="450850" lvl="1" indent="0" algn="just" eaLnBrk="1">
              <a:lnSpc>
                <a:spcPct val="83000"/>
              </a:lnSpc>
              <a:buFont typeface="StarSymbol" charset="0"/>
              <a:buNone/>
              <a:tabLst>
                <a:tab pos="720725" algn="l"/>
              </a:tabLst>
            </a:pPr>
            <a:endParaRPr lang="en-ZA" altLang="en-US" sz="2400"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41144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251445"/>
            <a:ext cx="9070975" cy="1260475"/>
          </a:xfrm>
        </p:spPr>
        <p:txBody>
          <a:bodyPr/>
          <a:lstStyle/>
          <a:p>
            <a:pPr algn="just" eaLnBrk="1"/>
            <a:r>
              <a:rPr lang="en-GB" altLang="en-US" sz="4000" b="1" dirty="0">
                <a:latin typeface="Lucida Sans" panose="020B0602030504020204" pitchFamily="34" charset="0"/>
              </a:rPr>
              <a:t>A time for regulations…</a:t>
            </a:r>
          </a:p>
        </p:txBody>
      </p:sp>
      <p:sp>
        <p:nvSpPr>
          <p:cNvPr id="4" name="Rectangle 3">
            <a:extLst>
              <a:ext uri="{FF2B5EF4-FFF2-40B4-BE49-F238E27FC236}">
                <a16:creationId xmlns:a16="http://schemas.microsoft.com/office/drawing/2014/main" id="{384BFABD-93D9-BAF9-D4C5-95F5F0BB3652}"/>
              </a:ext>
            </a:extLst>
          </p:cNvPr>
          <p:cNvSpPr txBox="1">
            <a:spLocks noChangeArrowheads="1"/>
          </p:cNvSpPr>
          <p:nvPr/>
        </p:nvSpPr>
        <p:spPr bwMode="auto">
          <a:xfrm>
            <a:off x="431800" y="1475581"/>
            <a:ext cx="8712968" cy="5539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marL="431800" indent="-323850" algn="l" defTabSz="449263" rtl="0" eaLnBrk="0" fontAlgn="base" hangingPunct="0">
              <a:lnSpc>
                <a:spcPct val="93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49263" rtl="0" eaLnBrk="0" fontAlgn="base" hangingPunct="0">
              <a:lnSpc>
                <a:spcPct val="93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5400" indent="-215900" algn="l" defTabSz="449263" rtl="0" eaLnBrk="0" fontAlgn="base" hangingPunct="0">
              <a:lnSpc>
                <a:spcPct val="93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7200" indent="-215900" algn="l" defTabSz="449263" rtl="0" eaLnBrk="0" fontAlgn="base" hangingPunct="0">
              <a:lnSpc>
                <a:spcPct val="93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9000" indent="-215900" algn="l" defTabSz="449263" rtl="0" eaLnBrk="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62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34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7pPr>
            <a:lvl8pPr marL="35306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78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9pPr>
          </a:lstStyle>
          <a:p>
            <a:pPr marL="107950" indent="0" algn="just" eaLnBrk="1">
              <a:lnSpc>
                <a:spcPct val="83000"/>
              </a:lnSpc>
              <a:buNone/>
            </a:pPr>
            <a:r>
              <a:rPr lang="en-ZA" altLang="en-US" sz="2400" kern="0" dirty="0">
                <a:latin typeface="Calibri" panose="020F0502020204030204" pitchFamily="34" charset="0"/>
                <a:ea typeface="Calibri" panose="020F0502020204030204" pitchFamily="34" charset="0"/>
                <a:cs typeface="Calibri" panose="020F0502020204030204" pitchFamily="34" charset="0"/>
              </a:rPr>
              <a:t>2003 Regulations in respect of the Limitation of Ownership and Control of Telecommunication Services</a:t>
            </a:r>
          </a:p>
          <a:p>
            <a:pPr marL="452438" lvl="1" indent="-277813" algn="just" defTabSz="719138" eaLnBrk="1">
              <a:lnSpc>
                <a:spcPct val="83000"/>
              </a:lnSpc>
              <a:buFont typeface="Arial" panose="020B0604020202020204" pitchFamily="34" charset="0"/>
              <a:buChar char="•"/>
            </a:pPr>
            <a:r>
              <a:rPr lang="en-ZA" altLang="en-US" sz="2000" kern="0" dirty="0">
                <a:latin typeface="Calibri" panose="020F0502020204030204" pitchFamily="34" charset="0"/>
                <a:ea typeface="Calibri" panose="020F0502020204030204" pitchFamily="34" charset="0"/>
                <a:cs typeface="Calibri" panose="020F0502020204030204" pitchFamily="34" charset="0"/>
              </a:rPr>
              <a:t>Passed under the now-repealed Telecommunications Act, No 103 of 1996;</a:t>
            </a:r>
          </a:p>
          <a:p>
            <a:pPr marL="452438" lvl="1" indent="-277813" algn="just" defTabSz="719138" eaLnBrk="1">
              <a:lnSpc>
                <a:spcPct val="83000"/>
              </a:lnSpc>
              <a:buFont typeface="Arial" panose="020B0604020202020204" pitchFamily="34" charset="0"/>
              <a:buChar char="•"/>
            </a:pPr>
            <a:r>
              <a:rPr lang="en-ZA" altLang="en-US" sz="2000" kern="0" dirty="0">
                <a:latin typeface="Calibri" panose="020F0502020204030204" pitchFamily="34" charset="0"/>
                <a:ea typeface="Calibri" panose="020F0502020204030204" pitchFamily="34" charset="0"/>
                <a:cs typeface="Calibri" panose="020F0502020204030204" pitchFamily="34" charset="0"/>
              </a:rPr>
              <a:t>Comprehensive definition of HDG aligned with the language of section 9 (Equality Clause) of the Constitution/Bill of Rights;</a:t>
            </a:r>
          </a:p>
          <a:p>
            <a:pPr marL="452438" lvl="1" indent="-277813" algn="just" defTabSz="719138" eaLnBrk="1">
              <a:lnSpc>
                <a:spcPct val="83000"/>
              </a:lnSpc>
              <a:buFont typeface="Arial" panose="020B0604020202020204" pitchFamily="34" charset="0"/>
              <a:buChar char="•"/>
            </a:pPr>
            <a:r>
              <a:rPr lang="en-ZA" altLang="en-US" sz="2000" kern="0" dirty="0">
                <a:latin typeface="Calibri" panose="020F0502020204030204" pitchFamily="34" charset="0"/>
                <a:ea typeface="Calibri" panose="020F0502020204030204" pitchFamily="34" charset="0"/>
                <a:cs typeface="Calibri" panose="020F0502020204030204" pitchFamily="34" charset="0"/>
              </a:rPr>
              <a:t>Defines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control interest</a:t>
            </a:r>
            <a:r>
              <a:rPr lang="en-ZA" altLang="en-US" sz="2000" kern="0" dirty="0">
                <a:latin typeface="Calibri" panose="020F0502020204030204" pitchFamily="34" charset="0"/>
                <a:ea typeface="Calibri" panose="020F0502020204030204" pitchFamily="34" charset="0"/>
                <a:cs typeface="Calibri" panose="020F0502020204030204" pitchFamily="34" charset="0"/>
              </a:rPr>
              <a:t>”</a:t>
            </a:r>
          </a:p>
          <a:p>
            <a:pPr marL="452438" lvl="1" indent="-277813" algn="just" defTabSz="719138" eaLnBrk="1">
              <a:lnSpc>
                <a:spcPct val="83000"/>
              </a:lnSpc>
              <a:buFont typeface="Arial" panose="020B0604020202020204" pitchFamily="34" charset="0"/>
              <a:buChar char="•"/>
            </a:pPr>
            <a:r>
              <a:rPr lang="en-ZA" altLang="en-US" sz="2000" kern="0" dirty="0">
                <a:latin typeface="Calibri" panose="020F0502020204030204" pitchFamily="34" charset="0"/>
                <a:ea typeface="Calibri" panose="020F0502020204030204" pitchFamily="34" charset="0"/>
                <a:cs typeface="Calibri" panose="020F0502020204030204" pitchFamily="34" charset="0"/>
              </a:rPr>
              <a:t>Defined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ownership interest</a:t>
            </a:r>
            <a:r>
              <a:rPr lang="en-ZA" altLang="en-US" sz="2000" kern="0" dirty="0">
                <a:latin typeface="Calibri" panose="020F0502020204030204" pitchFamily="34" charset="0"/>
                <a:ea typeface="Calibri" panose="020F0502020204030204" pitchFamily="34" charset="0"/>
                <a:cs typeface="Calibri" panose="020F0502020204030204" pitchFamily="34" charset="0"/>
              </a:rPr>
              <a:t>”</a:t>
            </a:r>
          </a:p>
          <a:p>
            <a:pPr marL="107950" indent="0" algn="just" eaLnBrk="1">
              <a:lnSpc>
                <a:spcPct val="83000"/>
              </a:lnSpc>
              <a:buNone/>
            </a:pPr>
            <a:r>
              <a:rPr lang="en-ZA" altLang="en-US" sz="2400" kern="0" dirty="0">
                <a:latin typeface="Calibri" panose="020F0502020204030204" pitchFamily="34" charset="0"/>
                <a:ea typeface="Calibri" panose="020F0502020204030204" pitchFamily="34" charset="0"/>
                <a:cs typeface="Calibri" panose="020F0502020204030204" pitchFamily="34" charset="0"/>
              </a:rPr>
              <a:t>2017 discussion document, 2019 findings document and 2020 Draft Regulations in respect of the Limitations of Control and Equity Ownership by Historically Disadvantaged Groups (HDG) and the application of the ICT Sector Code</a:t>
            </a:r>
            <a:endParaRPr lang="en-ZA" altLang="en-US" sz="2000" kern="0" dirty="0">
              <a:latin typeface="Calibri" panose="020F0502020204030204" pitchFamily="34" charset="0"/>
              <a:ea typeface="Calibri" panose="020F0502020204030204" pitchFamily="34" charset="0"/>
              <a:cs typeface="Calibri" panose="020F0502020204030204" pitchFamily="34" charset="0"/>
            </a:endParaRPr>
          </a:p>
          <a:p>
            <a:pPr algn="just" eaLnBrk="1">
              <a:lnSpc>
                <a:spcPct val="83000"/>
              </a:lnSpc>
            </a:pPr>
            <a:r>
              <a:rPr lang="en-ZA" altLang="en-US" sz="2000" kern="0" dirty="0">
                <a:latin typeface="Calibri" panose="020F0502020204030204" pitchFamily="34" charset="0"/>
                <a:ea typeface="Calibri" panose="020F0502020204030204" pitchFamily="34" charset="0"/>
                <a:cs typeface="Calibri" panose="020F0502020204030204" pitchFamily="34" charset="0"/>
              </a:rPr>
              <a:t>Defines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HDG</a:t>
            </a:r>
            <a:r>
              <a:rPr lang="en-ZA" altLang="en-US" sz="2000" kern="0" dirty="0">
                <a:latin typeface="Calibri" panose="020F0502020204030204" pitchFamily="34" charset="0"/>
                <a:ea typeface="Calibri" panose="020F0502020204030204" pitchFamily="34" charset="0"/>
                <a:cs typeface="Calibri" panose="020F0502020204030204" pitchFamily="34" charset="0"/>
              </a:rPr>
              <a:t>”;</a:t>
            </a:r>
          </a:p>
          <a:p>
            <a:pPr algn="just" eaLnBrk="1">
              <a:lnSpc>
                <a:spcPct val="83000"/>
              </a:lnSpc>
            </a:pPr>
            <a:r>
              <a:rPr lang="en-ZA" altLang="en-US" sz="2000" kern="0" dirty="0">
                <a:latin typeface="Calibri" panose="020F0502020204030204" pitchFamily="34" charset="0"/>
                <a:ea typeface="Calibri" panose="020F0502020204030204" pitchFamily="34" charset="0"/>
                <a:cs typeface="Calibri" panose="020F0502020204030204" pitchFamily="34" charset="0"/>
              </a:rPr>
              <a:t>Defines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control</a:t>
            </a:r>
            <a:r>
              <a:rPr lang="en-ZA" altLang="en-US" sz="2000" kern="0" dirty="0">
                <a:latin typeface="Calibri" panose="020F0502020204030204" pitchFamily="34" charset="0"/>
                <a:ea typeface="Calibri" panose="020F0502020204030204" pitchFamily="34" charset="0"/>
                <a:cs typeface="Calibri" panose="020F0502020204030204" pitchFamily="34" charset="0"/>
              </a:rPr>
              <a:t>” as being that defined in the Competition Act;</a:t>
            </a:r>
          </a:p>
          <a:p>
            <a:pPr algn="just" eaLnBrk="1">
              <a:lnSpc>
                <a:spcPct val="83000"/>
              </a:lnSpc>
            </a:pPr>
            <a:r>
              <a:rPr lang="en-ZA" altLang="en-US" sz="2000" kern="0" dirty="0">
                <a:latin typeface="Calibri" panose="020F0502020204030204" pitchFamily="34" charset="0"/>
                <a:ea typeface="Calibri" panose="020F0502020204030204" pitchFamily="34" charset="0"/>
                <a:cs typeface="Calibri" panose="020F0502020204030204" pitchFamily="34" charset="0"/>
              </a:rPr>
              <a:t>Defines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control interest</a:t>
            </a:r>
            <a:r>
              <a:rPr lang="en-ZA" altLang="en-US" sz="2000" kern="0" dirty="0">
                <a:latin typeface="Calibri" panose="020F0502020204030204" pitchFamily="34" charset="0"/>
                <a:ea typeface="Calibri" panose="020F0502020204030204" pitchFamily="34" charset="0"/>
                <a:cs typeface="Calibri" panose="020F0502020204030204" pitchFamily="34" charset="0"/>
              </a:rPr>
              <a:t>”; and, </a:t>
            </a:r>
          </a:p>
          <a:p>
            <a:pPr algn="just" eaLnBrk="1">
              <a:lnSpc>
                <a:spcPct val="83000"/>
              </a:lnSpc>
            </a:pPr>
            <a:r>
              <a:rPr lang="en-ZA" altLang="en-US" sz="2000" kern="0" dirty="0">
                <a:latin typeface="Calibri" panose="020F0502020204030204" pitchFamily="34" charset="0"/>
                <a:ea typeface="Calibri" panose="020F0502020204030204" pitchFamily="34" charset="0"/>
                <a:cs typeface="Calibri" panose="020F0502020204030204" pitchFamily="34" charset="0"/>
              </a:rPr>
              <a:t>Includes definitions for related concepts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transfer</a:t>
            </a:r>
            <a:r>
              <a:rPr lang="en-ZA" altLang="en-US" sz="2000" kern="0" dirty="0">
                <a:latin typeface="Calibri" panose="020F0502020204030204" pitchFamily="34" charset="0"/>
                <a:ea typeface="Calibri" panose="020F0502020204030204" pitchFamily="34" charset="0"/>
                <a:cs typeface="Calibri" panose="020F0502020204030204" pitchFamily="34" charset="0"/>
              </a:rPr>
              <a:t>”,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transfer of control interest</a:t>
            </a:r>
            <a:r>
              <a:rPr lang="en-ZA" altLang="en-US" sz="2000" kern="0" dirty="0">
                <a:latin typeface="Calibri" panose="020F0502020204030204" pitchFamily="34" charset="0"/>
                <a:ea typeface="Calibri" panose="020F0502020204030204" pitchFamily="34" charset="0"/>
                <a:cs typeface="Calibri" panose="020F0502020204030204" pitchFamily="34" charset="0"/>
              </a:rPr>
              <a:t>” and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subsidiary</a:t>
            </a:r>
            <a:r>
              <a:rPr lang="en-ZA" altLang="en-US" sz="2000" kern="0" dirty="0">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594259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395461"/>
            <a:ext cx="9070975" cy="1260475"/>
          </a:xfrm>
        </p:spPr>
        <p:txBody>
          <a:bodyPr/>
          <a:lstStyle/>
          <a:p>
            <a:pPr algn="just" eaLnBrk="1"/>
            <a:r>
              <a:rPr lang="en-GB" altLang="en-US" sz="4000" b="1" dirty="0">
                <a:latin typeface="Lucida Sans" panose="020B0602030504020204" pitchFamily="34" charset="0"/>
              </a:rPr>
              <a:t>A time for missed opportunities…</a:t>
            </a:r>
          </a:p>
        </p:txBody>
      </p:sp>
      <p:sp>
        <p:nvSpPr>
          <p:cNvPr id="4" name="Rectangle 3">
            <a:extLst>
              <a:ext uri="{FF2B5EF4-FFF2-40B4-BE49-F238E27FC236}">
                <a16:creationId xmlns:a16="http://schemas.microsoft.com/office/drawing/2014/main" id="{384BFABD-93D9-BAF9-D4C5-95F5F0BB3652}"/>
              </a:ext>
            </a:extLst>
          </p:cNvPr>
          <p:cNvSpPr txBox="1">
            <a:spLocks noChangeArrowheads="1"/>
          </p:cNvSpPr>
          <p:nvPr/>
        </p:nvSpPr>
        <p:spPr bwMode="auto">
          <a:xfrm>
            <a:off x="431800" y="1475581"/>
            <a:ext cx="8712968" cy="5539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marL="431800" indent="-323850" algn="l" defTabSz="449263" rtl="0" eaLnBrk="0" fontAlgn="base" hangingPunct="0">
              <a:lnSpc>
                <a:spcPct val="93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49263" rtl="0" eaLnBrk="0" fontAlgn="base" hangingPunct="0">
              <a:lnSpc>
                <a:spcPct val="93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5400" indent="-215900" algn="l" defTabSz="449263" rtl="0" eaLnBrk="0" fontAlgn="base" hangingPunct="0">
              <a:lnSpc>
                <a:spcPct val="93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7200" indent="-215900" algn="l" defTabSz="449263" rtl="0" eaLnBrk="0" fontAlgn="base" hangingPunct="0">
              <a:lnSpc>
                <a:spcPct val="93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9000" indent="-215900" algn="l" defTabSz="449263" rtl="0" eaLnBrk="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62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34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7pPr>
            <a:lvl8pPr marL="35306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78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000000"/>
                </a:solidFill>
                <a:latin typeface="+mn-lt"/>
              </a:defRPr>
            </a:lvl9pPr>
          </a:lstStyle>
          <a:p>
            <a:pPr marL="107950" indent="0" eaLnBrk="1">
              <a:lnSpc>
                <a:spcPct val="83000"/>
              </a:lnSpc>
              <a:buNone/>
            </a:pPr>
            <a:r>
              <a:rPr lang="en-ZA" altLang="en-US" sz="2400" kern="0" dirty="0">
                <a:latin typeface="Calibri" panose="020F0502020204030204" pitchFamily="34" charset="0"/>
                <a:ea typeface="Calibri" panose="020F0502020204030204" pitchFamily="34" charset="0"/>
                <a:cs typeface="Calibri" panose="020F0502020204030204" pitchFamily="34" charset="0"/>
              </a:rPr>
              <a:t>Regulations in respect of the Limitations of Control and Equity Ownership by Historically Disadvantaged Groups (HDG) and the Application of the ICT Sector Code</a:t>
            </a:r>
          </a:p>
          <a:p>
            <a:pPr marL="452438" lvl="1" indent="-277813" defTabSz="719138" eaLnBrk="1">
              <a:lnSpc>
                <a:spcPct val="83000"/>
              </a:lnSpc>
              <a:buFont typeface="Arial" panose="020B0604020202020204" pitchFamily="34" charset="0"/>
              <a:buChar char="•"/>
            </a:pPr>
            <a:r>
              <a:rPr lang="en-ZA" altLang="en-US" sz="2000" kern="0" dirty="0">
                <a:latin typeface="Calibri" panose="020F0502020204030204" pitchFamily="34" charset="0"/>
                <a:ea typeface="Calibri" panose="020F0502020204030204" pitchFamily="34" charset="0"/>
                <a:cs typeface="Calibri" panose="020F0502020204030204" pitchFamily="34" charset="0"/>
              </a:rPr>
              <a:t>Commenced upon publication on 31 March 2021</a:t>
            </a:r>
          </a:p>
          <a:p>
            <a:pPr marL="452438" lvl="1" indent="-277813" defTabSz="719138" eaLnBrk="1">
              <a:lnSpc>
                <a:spcPct val="83000"/>
              </a:lnSpc>
              <a:buFont typeface="Arial" panose="020B0604020202020204" pitchFamily="34" charset="0"/>
              <a:buChar char="•"/>
            </a:pPr>
            <a:r>
              <a:rPr lang="en-ZA" altLang="en-US" sz="2000" kern="0" dirty="0">
                <a:latin typeface="Calibri" panose="020F0502020204030204" pitchFamily="34" charset="0"/>
                <a:ea typeface="Calibri" panose="020F0502020204030204" pitchFamily="34" charset="0"/>
                <a:cs typeface="Calibri" panose="020F0502020204030204" pitchFamily="34" charset="0"/>
              </a:rPr>
              <a:t>Provides no explicit definitions for either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control</a:t>
            </a:r>
            <a:r>
              <a:rPr lang="en-ZA" altLang="en-US" sz="2000" kern="0" dirty="0">
                <a:latin typeface="Calibri" panose="020F0502020204030204" pitchFamily="34" charset="0"/>
                <a:ea typeface="Calibri" panose="020F0502020204030204" pitchFamily="34" charset="0"/>
                <a:cs typeface="Calibri" panose="020F0502020204030204" pitchFamily="34" charset="0"/>
              </a:rPr>
              <a:t>” or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ownership</a:t>
            </a:r>
            <a:r>
              <a:rPr lang="en-ZA" altLang="en-US" sz="2000" kern="0" dirty="0">
                <a:latin typeface="Calibri" panose="020F0502020204030204" pitchFamily="34" charset="0"/>
                <a:ea typeface="Calibri" panose="020F0502020204030204" pitchFamily="34" charset="0"/>
                <a:cs typeface="Calibri" panose="020F0502020204030204" pitchFamily="34" charset="0"/>
              </a:rPr>
              <a:t>”</a:t>
            </a:r>
          </a:p>
          <a:p>
            <a:pPr marL="452438" lvl="1" indent="-277813" defTabSz="719138" eaLnBrk="1">
              <a:lnSpc>
                <a:spcPct val="83000"/>
              </a:lnSpc>
              <a:buFont typeface="Arial" panose="020B0604020202020204" pitchFamily="34" charset="0"/>
              <a:buChar char="•"/>
            </a:pPr>
            <a:r>
              <a:rPr lang="en-ZA" altLang="en-US" sz="2000" kern="0" dirty="0">
                <a:latin typeface="Calibri" panose="020F0502020204030204" pitchFamily="34" charset="0"/>
                <a:ea typeface="Calibri" panose="020F0502020204030204" pitchFamily="34" charset="0"/>
                <a:cs typeface="Calibri" panose="020F0502020204030204" pitchFamily="34" charset="0"/>
              </a:rPr>
              <a:t>“</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Equity</a:t>
            </a:r>
            <a:r>
              <a:rPr lang="en-ZA" altLang="en-US" sz="2000" kern="0" dirty="0">
                <a:latin typeface="Calibri" panose="020F0502020204030204" pitchFamily="34" charset="0"/>
                <a:ea typeface="Calibri" panose="020F0502020204030204" pitchFamily="34" charset="0"/>
                <a:cs typeface="Calibri" panose="020F0502020204030204" pitchFamily="34" charset="0"/>
              </a:rPr>
              <a:t>” is defined as “</a:t>
            </a:r>
            <a:r>
              <a:rPr lang="en-ZA" altLang="en-US" sz="2000" b="1" i="1" kern="0" dirty="0">
                <a:latin typeface="Calibri" panose="020F0502020204030204" pitchFamily="34" charset="0"/>
                <a:ea typeface="Calibri" panose="020F0502020204030204" pitchFamily="34" charset="0"/>
                <a:cs typeface="Calibri" panose="020F0502020204030204" pitchFamily="34" charset="0"/>
              </a:rPr>
              <a:t>the instrument by which a person holds right of ownership in an entity</a:t>
            </a:r>
            <a:r>
              <a:rPr lang="en-ZA" altLang="en-US" sz="2000" kern="0" dirty="0">
                <a:latin typeface="Calibri" panose="020F0502020204030204" pitchFamily="34" charset="0"/>
                <a:ea typeface="Calibri" panose="020F0502020204030204" pitchFamily="34" charset="0"/>
                <a:cs typeface="Calibri" panose="020F0502020204030204" pitchFamily="34" charset="0"/>
              </a:rPr>
              <a:t>”</a:t>
            </a:r>
          </a:p>
          <a:p>
            <a:pPr marL="174625" lvl="1" indent="0" defTabSz="719138" eaLnBrk="1">
              <a:lnSpc>
                <a:spcPct val="83000"/>
              </a:lnSpc>
              <a:buNone/>
            </a:pPr>
            <a:r>
              <a:rPr lang="en-ZA" altLang="en-US" sz="2000" kern="0" dirty="0">
                <a:latin typeface="Calibri" panose="020F0502020204030204" pitchFamily="34" charset="0"/>
                <a:ea typeface="Calibri" panose="020F0502020204030204" pitchFamily="34" charset="0"/>
                <a:cs typeface="Calibri" panose="020F0502020204030204" pitchFamily="34" charset="0"/>
              </a:rPr>
              <a:t>HDG defined in Appendix 1 to the Regulations, which provides a methodology for the compilation of “credible assurance reports”:</a:t>
            </a:r>
          </a:p>
          <a:p>
            <a:pPr marL="342900" lvl="0" indent="-342900">
              <a:buFont typeface="Symbol" panose="05050102010706020507" pitchFamily="18" charset="2"/>
              <a:buChar char=""/>
            </a:pPr>
            <a:r>
              <a:rPr lang="en-ZA" sz="2000" kern="0" dirty="0">
                <a:latin typeface="Calibri" panose="020F0502020204030204" pitchFamily="34" charset="0"/>
                <a:ea typeface="Calibri" panose="020F0502020204030204" pitchFamily="34" charset="0"/>
                <a:cs typeface="Calibri" panose="020F0502020204030204" pitchFamily="34" charset="0"/>
              </a:rPr>
              <a:t>“</a:t>
            </a:r>
            <a:r>
              <a:rPr lang="en-ZA" sz="2000" b="1" i="1" kern="0" dirty="0">
                <a:latin typeface="Calibri" panose="020F0502020204030204" pitchFamily="34" charset="0"/>
                <a:ea typeface="Calibri" panose="020F0502020204030204" pitchFamily="34" charset="0"/>
                <a:cs typeface="Calibri" panose="020F0502020204030204" pitchFamily="34" charset="0"/>
              </a:rPr>
              <a:t>Black People</a:t>
            </a:r>
            <a:r>
              <a:rPr lang="en-ZA" sz="2000" kern="0" dirty="0">
                <a:latin typeface="Calibri" panose="020F0502020204030204" pitchFamily="34" charset="0"/>
                <a:ea typeface="Calibri" panose="020F0502020204030204" pitchFamily="34" charset="0"/>
                <a:cs typeface="Calibri" panose="020F0502020204030204" pitchFamily="34" charset="0"/>
              </a:rPr>
              <a:t>” with meaning assigned in the B-BBEE Act as “</a:t>
            </a:r>
            <a:r>
              <a:rPr lang="en-ZA" sz="2000" b="1" i="1" kern="0" dirty="0">
                <a:latin typeface="Calibri" panose="020F0502020204030204" pitchFamily="34" charset="0"/>
                <a:ea typeface="Calibri" panose="020F0502020204030204" pitchFamily="34" charset="0"/>
                <a:cs typeface="Calibri" panose="020F0502020204030204" pitchFamily="34" charset="0"/>
              </a:rPr>
              <a:t>a generic term which means Africans, Coloureds and Indians</a:t>
            </a:r>
            <a:r>
              <a:rPr lang="en-ZA" sz="2000" kern="0" dirty="0">
                <a:latin typeface="Calibri" panose="020F0502020204030204" pitchFamily="34" charset="0"/>
                <a:ea typeface="Calibri" panose="020F0502020204030204" pitchFamily="34" charset="0"/>
                <a:cs typeface="Calibri" panose="020F0502020204030204" pitchFamily="34" charset="0"/>
              </a:rPr>
              <a:t>”;</a:t>
            </a:r>
          </a:p>
          <a:p>
            <a:pPr marL="342900" lvl="0" indent="-342900">
              <a:buFont typeface="Symbol" panose="05050102010706020507" pitchFamily="18" charset="2"/>
              <a:buChar char=""/>
            </a:pPr>
            <a:r>
              <a:rPr lang="en-ZA" sz="2000" kern="0" dirty="0">
                <a:latin typeface="Calibri" panose="020F0502020204030204" pitchFamily="34" charset="0"/>
                <a:ea typeface="Calibri" panose="020F0502020204030204" pitchFamily="34" charset="0"/>
                <a:cs typeface="Calibri" panose="020F0502020204030204" pitchFamily="34" charset="0"/>
              </a:rPr>
              <a:t>Women, who are citizens of South Africa;</a:t>
            </a:r>
          </a:p>
          <a:p>
            <a:pPr marL="342900" lvl="0" indent="-342900">
              <a:buFont typeface="Symbol" panose="05050102010706020507" pitchFamily="18" charset="2"/>
              <a:buChar char=""/>
            </a:pPr>
            <a:r>
              <a:rPr lang="en-ZA" sz="2000" kern="0" dirty="0">
                <a:latin typeface="Calibri" panose="020F0502020204030204" pitchFamily="34" charset="0"/>
                <a:ea typeface="Calibri" panose="020F0502020204030204" pitchFamily="34" charset="0"/>
                <a:cs typeface="Calibri" panose="020F0502020204030204" pitchFamily="34" charset="0"/>
              </a:rPr>
              <a:t>People with disabilities, who are citizens of South African; and/or</a:t>
            </a:r>
          </a:p>
          <a:p>
            <a:pPr marL="342900" lvl="0" indent="-342900">
              <a:buFont typeface="Symbol" panose="05050102010706020507" pitchFamily="18" charset="2"/>
              <a:buChar char=""/>
            </a:pPr>
            <a:r>
              <a:rPr lang="en-ZA" sz="2000" kern="0" dirty="0">
                <a:latin typeface="Calibri" panose="020F0502020204030204" pitchFamily="34" charset="0"/>
                <a:ea typeface="Calibri" panose="020F0502020204030204" pitchFamily="34" charset="0"/>
                <a:cs typeface="Calibri" panose="020F0502020204030204" pitchFamily="34" charset="0"/>
              </a:rPr>
              <a:t>Youth, who are citizens of South Africa [people between the ages of 14 – 35 per the National Youth Development Agency Act, 2008]</a:t>
            </a:r>
          </a:p>
        </p:txBody>
      </p:sp>
    </p:spTree>
    <p:extLst>
      <p:ext uri="{BB962C8B-B14F-4D97-AF65-F5344CB8AC3E}">
        <p14:creationId xmlns:p14="http://schemas.microsoft.com/office/powerpoint/2010/main" val="342423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376D7F-3BC0-A6BA-6386-9C0CA15D231C}"/>
              </a:ext>
            </a:extLst>
          </p:cNvPr>
          <p:cNvSpPr>
            <a:spLocks noGrp="1" noChangeArrowheads="1"/>
          </p:cNvSpPr>
          <p:nvPr>
            <p:ph type="title"/>
          </p:nvPr>
        </p:nvSpPr>
        <p:spPr>
          <a:xfrm>
            <a:off x="503808" y="611485"/>
            <a:ext cx="9070975" cy="1260475"/>
          </a:xfrm>
        </p:spPr>
        <p:txBody>
          <a:bodyPr/>
          <a:lstStyle/>
          <a:p>
            <a:pPr algn="just" eaLnBrk="1"/>
            <a:r>
              <a:rPr lang="en-GB" altLang="en-US" sz="4000" b="1" dirty="0">
                <a:latin typeface="Lucida Sans" panose="020B0602030504020204" pitchFamily="34" charset="0"/>
              </a:rPr>
              <a:t>Equity ownership by HDGs must include:</a:t>
            </a:r>
          </a:p>
        </p:txBody>
      </p:sp>
      <p:graphicFrame>
        <p:nvGraphicFramePr>
          <p:cNvPr id="3" name="Diagram 2">
            <a:extLst>
              <a:ext uri="{FF2B5EF4-FFF2-40B4-BE49-F238E27FC236}">
                <a16:creationId xmlns:a16="http://schemas.microsoft.com/office/drawing/2014/main" id="{8583F97C-7262-B22E-8252-8DDF6089D309}"/>
              </a:ext>
            </a:extLst>
          </p:cNvPr>
          <p:cNvGraphicFramePr/>
          <p:nvPr>
            <p:extLst>
              <p:ext uri="{D42A27DB-BD31-4B8C-83A1-F6EECF244321}">
                <p14:modId xmlns:p14="http://schemas.microsoft.com/office/powerpoint/2010/main" val="748435189"/>
              </p:ext>
            </p:extLst>
          </p:nvPr>
        </p:nvGraphicFramePr>
        <p:xfrm>
          <a:off x="503808" y="1952836"/>
          <a:ext cx="8712968"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562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E482122-E03D-CB61-7C47-88C865D42AF1}"/>
              </a:ext>
            </a:extLst>
          </p:cNvPr>
          <p:cNvGraphicFramePr>
            <a:graphicFrameLocks noGrp="1"/>
          </p:cNvGraphicFramePr>
          <p:nvPr>
            <p:extLst>
              <p:ext uri="{D42A27DB-BD31-4B8C-83A1-F6EECF244321}">
                <p14:modId xmlns:p14="http://schemas.microsoft.com/office/powerpoint/2010/main" val="3819676482"/>
              </p:ext>
            </p:extLst>
          </p:nvPr>
        </p:nvGraphicFramePr>
        <p:xfrm>
          <a:off x="503808" y="539477"/>
          <a:ext cx="9001000" cy="4248474"/>
        </p:xfrm>
        <a:graphic>
          <a:graphicData uri="http://schemas.openxmlformats.org/drawingml/2006/table">
            <a:tbl>
              <a:tblPr firstRow="1" firstCol="1" bandRow="1">
                <a:tableStyleId>{5C22544A-7EE6-4342-B048-85BDC9FD1C3A}</a:tableStyleId>
              </a:tblPr>
              <a:tblGrid>
                <a:gridCol w="3072729">
                  <a:extLst>
                    <a:ext uri="{9D8B030D-6E8A-4147-A177-3AD203B41FA5}">
                      <a16:colId xmlns:a16="http://schemas.microsoft.com/office/drawing/2014/main" val="3117835760"/>
                    </a:ext>
                  </a:extLst>
                </a:gridCol>
                <a:gridCol w="2979431">
                  <a:extLst>
                    <a:ext uri="{9D8B030D-6E8A-4147-A177-3AD203B41FA5}">
                      <a16:colId xmlns:a16="http://schemas.microsoft.com/office/drawing/2014/main" val="643522689"/>
                    </a:ext>
                  </a:extLst>
                </a:gridCol>
                <a:gridCol w="2948840">
                  <a:extLst>
                    <a:ext uri="{9D8B030D-6E8A-4147-A177-3AD203B41FA5}">
                      <a16:colId xmlns:a16="http://schemas.microsoft.com/office/drawing/2014/main" val="4040311327"/>
                    </a:ext>
                  </a:extLst>
                </a:gridCol>
              </a:tblGrid>
              <a:tr h="404617">
                <a:tc>
                  <a:txBody>
                    <a:bodyPr/>
                    <a:lstStyle/>
                    <a:p>
                      <a:pPr algn="ctr"/>
                      <a:r>
                        <a:rPr lang="en-ZA" sz="1100" dirty="0">
                          <a:effectLst/>
                          <a:latin typeface="Calibri" panose="020F0502020204030204" pitchFamily="34" charset="0"/>
                          <a:ea typeface="Calibri" panose="020F0502020204030204" pitchFamily="34" charset="0"/>
                          <a:cs typeface="Calibri" panose="020F0502020204030204" pitchFamily="34" charset="0"/>
                        </a:rPr>
                        <a:t>HDG Equity requirements (Regulation 3)</a:t>
                      </a:r>
                    </a:p>
                  </a:txBody>
                  <a:tcPr marL="68580" marR="68580" marT="0" marB="0" anchor="ctr">
                    <a:solidFill>
                      <a:schemeClr val="tx1">
                        <a:lumMod val="75000"/>
                        <a:lumOff val="25000"/>
                      </a:schemeClr>
                    </a:solidFill>
                  </a:tcPr>
                </a:tc>
                <a:tc gridSpan="2">
                  <a:txBody>
                    <a:bodyPr/>
                    <a:lstStyle/>
                    <a:p>
                      <a:pPr algn="ctr"/>
                      <a:r>
                        <a:rPr lang="en-ZA" sz="1100" dirty="0">
                          <a:effectLst/>
                          <a:latin typeface="Calibri" panose="020F0502020204030204" pitchFamily="34" charset="0"/>
                          <a:ea typeface="Calibri" panose="020F0502020204030204" pitchFamily="34" charset="0"/>
                          <a:cs typeface="Calibri" panose="020F0502020204030204" pitchFamily="34" charset="0"/>
                        </a:rPr>
                        <a:t>B-BBEE requirements (Regulation 4)</a:t>
                      </a:r>
                    </a:p>
                  </a:txBody>
                  <a:tcPr marL="68580" marR="68580" marT="0" marB="0" anchor="ctr">
                    <a:solidFill>
                      <a:schemeClr val="tx1">
                        <a:lumMod val="75000"/>
                        <a:lumOff val="25000"/>
                      </a:schemeClr>
                    </a:solidFill>
                  </a:tcPr>
                </a:tc>
                <a:tc hMerge="1">
                  <a:txBody>
                    <a:bodyPr/>
                    <a:lstStyle/>
                    <a:p>
                      <a:endParaRPr lang="en-ZA"/>
                    </a:p>
                  </a:txBody>
                  <a:tcPr/>
                </a:tc>
                <a:extLst>
                  <a:ext uri="{0D108BD9-81ED-4DB2-BD59-A6C34878D82A}">
                    <a16:rowId xmlns:a16="http://schemas.microsoft.com/office/drawing/2014/main" val="2544132658"/>
                  </a:ext>
                </a:extLst>
              </a:tr>
              <a:tr h="606925">
                <a:tc>
                  <a:txBody>
                    <a:bodyPr/>
                    <a:lstStyle/>
                    <a:p>
                      <a:pPr algn="ct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Minimum of 30% equity ownership in individual licensees to be held by HDGs</a:t>
                      </a:r>
                    </a:p>
                  </a:txBody>
                  <a:tcPr marL="68580" marR="68580" marT="0" marB="0" anchor="ctr">
                    <a:solidFill>
                      <a:srgbClr val="99FF99"/>
                    </a:solidFill>
                  </a:tcPr>
                </a:tc>
                <a:tc>
                  <a:txBody>
                    <a:bodyPr/>
                    <a:lstStyle/>
                    <a:p>
                      <a:pPr algn="ct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Minimum of 30% equity ownership in individual licensees to be held by “Black” people</a:t>
                      </a:r>
                    </a:p>
                  </a:txBody>
                  <a:tcPr marL="68580" marR="68580" marT="0" marB="0" anchor="ctr">
                    <a:solidFill>
                      <a:schemeClr val="accent2">
                        <a:lumMod val="40000"/>
                        <a:lumOff val="60000"/>
                      </a:schemeClr>
                    </a:solidFill>
                  </a:tcPr>
                </a:tc>
                <a:tc>
                  <a:txBody>
                    <a:bodyPr/>
                    <a:lstStyle/>
                    <a:p>
                      <a:pPr algn="ct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Class and individual licensees must have a minimum B-BBEE Contributor Status level of 4</a:t>
                      </a:r>
                    </a:p>
                  </a:txBody>
                  <a:tcPr marL="68580" marR="68580" marT="0" marB="0" anchor="ctr">
                    <a:solidFill>
                      <a:srgbClr val="FF9900"/>
                    </a:solidFill>
                  </a:tcPr>
                </a:tc>
                <a:extLst>
                  <a:ext uri="{0D108BD9-81ED-4DB2-BD59-A6C34878D82A}">
                    <a16:rowId xmlns:a16="http://schemas.microsoft.com/office/drawing/2014/main" val="705020756"/>
                  </a:ext>
                </a:extLst>
              </a:tr>
              <a:tr h="809233">
                <a:tc>
                  <a:txBody>
                    <a:bodyPr/>
                    <a:lstStyle/>
                    <a:p>
                      <a:pPr algn="ct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HDG equity ownership requirement not applicable to class licensees</a:t>
                      </a:r>
                    </a:p>
                  </a:txBody>
                  <a:tcPr marL="68580" marR="68580" marT="0" marB="0" anchor="ctr">
                    <a:solidFill>
                      <a:srgbClr val="99FF99"/>
                    </a:solidFill>
                  </a:tcPr>
                </a:tc>
                <a:tc>
                  <a:txBody>
                    <a:bodyPr/>
                    <a:lstStyle/>
                    <a:p>
                      <a:pPr algn="ct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Individual licensees must comply with both Black and HDG equity ownership requirements</a:t>
                      </a:r>
                    </a:p>
                  </a:txBody>
                  <a:tcPr marL="68580" marR="68580" marT="0" marB="0" anchor="ctr">
                    <a:solidFill>
                      <a:schemeClr val="accent2">
                        <a:lumMod val="40000"/>
                        <a:lumOff val="60000"/>
                      </a:schemeClr>
                    </a:solidFill>
                  </a:tcPr>
                </a:tc>
                <a:tc>
                  <a:txBody>
                    <a:bodyPr/>
                    <a:lstStyle/>
                    <a:p>
                      <a:pPr algn="ct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Existing class licensees not required to comply until renewal, amendment or transfer of their licences subject to transitional arrangements</a:t>
                      </a:r>
                    </a:p>
                  </a:txBody>
                  <a:tcPr marL="68580" marR="68580" marT="0" marB="0" anchor="ctr">
                    <a:solidFill>
                      <a:srgbClr val="FF9900"/>
                    </a:solidFill>
                  </a:tcPr>
                </a:tc>
                <a:extLst>
                  <a:ext uri="{0D108BD9-81ED-4DB2-BD59-A6C34878D82A}">
                    <a16:rowId xmlns:a16="http://schemas.microsoft.com/office/drawing/2014/main" val="1626558661"/>
                  </a:ext>
                </a:extLst>
              </a:tr>
              <a:tr h="404617">
                <a:tc rowSpan="2">
                  <a:txBody>
                    <a:bodyPr/>
                    <a:lstStyle/>
                    <a:p>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Annual proof of compliance demonstrated through:</a:t>
                      </a:r>
                    </a:p>
                    <a:p>
                      <a:pPr marL="342900" lvl="0" indent="-342900">
                        <a:buFont typeface="Symbol" panose="05050102010706020507" pitchFamily="18" charset="2"/>
                        <a:buChar char=""/>
                      </a:pP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B-BBEE verification certificate</a:t>
                      </a:r>
                    </a:p>
                    <a:p>
                      <a:pPr marL="342900" lvl="0" indent="-342900">
                        <a:buFont typeface="Symbol" panose="05050102010706020507" pitchFamily="18" charset="2"/>
                        <a:buChar char=""/>
                      </a:pP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 “credible assurance report”</a:t>
                      </a:r>
                    </a:p>
                    <a:p>
                      <a:pPr marL="342900" lvl="0" indent="-342900">
                        <a:buFont typeface="Symbol" panose="05050102010706020507" pitchFamily="18" charset="2"/>
                        <a:buChar char=""/>
                      </a:pP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CIPC certificate of affidavit for EMEs and QSEs</a:t>
                      </a:r>
                    </a:p>
                  </a:txBody>
                  <a:tcPr marL="68580" marR="68580" marT="0" marB="0" anchor="ctr">
                    <a:solidFill>
                      <a:srgbClr val="99FF99"/>
                    </a:solidFill>
                  </a:tcPr>
                </a:tc>
                <a:tc>
                  <a:txBody>
                    <a:bodyPr/>
                    <a:lstStyle/>
                    <a:p>
                      <a:pPr algn="ct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Black equity ownership counts towards HDG equity ownership</a:t>
                      </a:r>
                    </a:p>
                  </a:txBody>
                  <a:tcPr marL="68580" marR="68580" marT="0" marB="0" anchor="ctr">
                    <a:solidFill>
                      <a:schemeClr val="accent2">
                        <a:lumMod val="40000"/>
                        <a:lumOff val="60000"/>
                      </a:schemeClr>
                    </a:solidFill>
                  </a:tcPr>
                </a:tc>
                <a:tc rowSpan="3">
                  <a:txBody>
                    <a:bodyPr/>
                    <a:lstStyle/>
                    <a:p>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Annual proof of compliance demonstrated through:</a:t>
                      </a:r>
                    </a:p>
                    <a:p>
                      <a:pPr marL="342900" lvl="0" indent="-342900">
                        <a:buFont typeface="Symbol" panose="05050102010706020507" pitchFamily="18" charset="2"/>
                        <a:buChar char=""/>
                      </a:pP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B-BBEE verification certificate</a:t>
                      </a:r>
                    </a:p>
                    <a:p>
                      <a:pPr marL="342900" lvl="0" indent="-342900">
                        <a:buFont typeface="Symbol" panose="05050102010706020507" pitchFamily="18" charset="2"/>
                        <a:buChar char=""/>
                      </a:pP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CIPC certificate of affidavit for EMEs and QSEs</a:t>
                      </a:r>
                    </a:p>
                  </a:txBody>
                  <a:tcPr marL="68580" marR="68580" marT="0" marB="0" anchor="ctr">
                    <a:solidFill>
                      <a:srgbClr val="FF9900"/>
                    </a:solidFill>
                  </a:tcPr>
                </a:tc>
                <a:extLst>
                  <a:ext uri="{0D108BD9-81ED-4DB2-BD59-A6C34878D82A}">
                    <a16:rowId xmlns:a16="http://schemas.microsoft.com/office/drawing/2014/main" val="3088061374"/>
                  </a:ext>
                </a:extLst>
              </a:tr>
              <a:tr h="1011541">
                <a:tc vMerge="1">
                  <a:txBody>
                    <a:bodyPr/>
                    <a:lstStyle/>
                    <a:p>
                      <a:endParaRPr lang="en-ZA"/>
                    </a:p>
                  </a:txBody>
                  <a:tcPr/>
                </a:tc>
                <a:tc>
                  <a:txBody>
                    <a:bodyPr/>
                    <a:lstStyle/>
                    <a:p>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Annual proof of compliance demonstrated through:</a:t>
                      </a:r>
                    </a:p>
                    <a:p>
                      <a:pPr marL="342900" lvl="0" indent="-342900">
                        <a:buFont typeface="Symbol" panose="05050102010706020507" pitchFamily="18" charset="2"/>
                        <a:buChar char=""/>
                      </a:pP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B-BBEE verification certificate</a:t>
                      </a:r>
                    </a:p>
                    <a:p>
                      <a:pPr marL="342900" lvl="0" indent="-342900">
                        <a:buFont typeface="Symbol" panose="05050102010706020507" pitchFamily="18" charset="2"/>
                        <a:buChar char=""/>
                      </a:pPr>
                      <a:r>
                        <a:rPr lang="en-ZA"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CIPC certificate of affidavit for EMEs and QSEs</a:t>
                      </a:r>
                    </a:p>
                  </a:txBody>
                  <a:tcPr marL="68580" marR="68580" marT="0" marB="0" anchor="ctr">
                    <a:solidFill>
                      <a:schemeClr val="accent2">
                        <a:lumMod val="40000"/>
                        <a:lumOff val="60000"/>
                      </a:schemeClr>
                    </a:solidFill>
                  </a:tcPr>
                </a:tc>
                <a:tc vMerge="1">
                  <a:txBody>
                    <a:bodyPr/>
                    <a:lstStyle/>
                    <a:p>
                      <a:endParaRPr lang="en-ZA"/>
                    </a:p>
                  </a:txBody>
                  <a:tcPr/>
                </a:tc>
                <a:extLst>
                  <a:ext uri="{0D108BD9-81ED-4DB2-BD59-A6C34878D82A}">
                    <a16:rowId xmlns:a16="http://schemas.microsoft.com/office/drawing/2014/main" val="1155654697"/>
                  </a:ext>
                </a:extLst>
              </a:tr>
              <a:tr h="1011541">
                <a:tc gridSpan="2">
                  <a:txBody>
                    <a:bodyPr/>
                    <a:lstStyle/>
                    <a:p>
                      <a:pPr marL="171450" lvl="0" indent="-171450" algn="just">
                        <a:buFont typeface="Arial" panose="020B0604020202020204" pitchFamily="34" charset="0"/>
                        <a:buChar char="•"/>
                      </a:pPr>
                      <a:r>
                        <a:rPr lang="en-ZA"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ICASA allows for both direct and indirect ownership by Black People and/or HDGs and application of the flow through principle (as per the B-BBEE Act).</a:t>
                      </a:r>
                    </a:p>
                    <a:p>
                      <a:pPr marL="171450" lvl="0" indent="-171450" algn="just">
                        <a:buFont typeface="Arial" panose="020B0604020202020204" pitchFamily="34" charset="0"/>
                        <a:buChar char="•"/>
                      </a:pPr>
                      <a:r>
                        <a:rPr lang="en-ZA"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2021 Regulations are silent on the application of the modified flow through principle although the 2019 findings document suggest that it is ICASA’s intention to exclude its application.</a:t>
                      </a:r>
                    </a:p>
                  </a:txBody>
                  <a:tcPr marL="68580" marR="68580" marT="0" marB="0" anchor="ctr">
                    <a:solidFill>
                      <a:srgbClr val="FF99FF"/>
                    </a:solidFill>
                  </a:tcPr>
                </a:tc>
                <a:tc hMerge="1">
                  <a:txBody>
                    <a:bodyPr/>
                    <a:lstStyle/>
                    <a:p>
                      <a:endParaRPr lang="en-ZA"/>
                    </a:p>
                  </a:txBody>
                  <a:tcPr/>
                </a:tc>
                <a:tc vMerge="1">
                  <a:txBody>
                    <a:bodyPr/>
                    <a:lstStyle/>
                    <a:p>
                      <a:endParaRPr lang="en-ZA"/>
                    </a:p>
                  </a:txBody>
                  <a:tcPr/>
                </a:tc>
                <a:extLst>
                  <a:ext uri="{0D108BD9-81ED-4DB2-BD59-A6C34878D82A}">
                    <a16:rowId xmlns:a16="http://schemas.microsoft.com/office/drawing/2014/main" val="345019455"/>
                  </a:ext>
                </a:extLst>
              </a:tr>
            </a:tbl>
          </a:graphicData>
        </a:graphic>
      </p:graphicFrame>
      <p:sp>
        <p:nvSpPr>
          <p:cNvPr id="6" name="Rectangle 1">
            <a:extLst>
              <a:ext uri="{FF2B5EF4-FFF2-40B4-BE49-F238E27FC236}">
                <a16:creationId xmlns:a16="http://schemas.microsoft.com/office/drawing/2014/main" id="{0E6A1EB3-0BC4-22FF-0D5A-43DCD4B4FAAE}"/>
              </a:ext>
            </a:extLst>
          </p:cNvPr>
          <p:cNvSpPr>
            <a:spLocks noChangeArrowheads="1"/>
          </p:cNvSpPr>
          <p:nvPr/>
        </p:nvSpPr>
        <p:spPr bwMode="auto">
          <a:xfrm>
            <a:off x="503808" y="539794"/>
            <a:ext cx="12140261" cy="551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sp>
        <p:nvSpPr>
          <p:cNvPr id="9" name="TextBox 8">
            <a:extLst>
              <a:ext uri="{FF2B5EF4-FFF2-40B4-BE49-F238E27FC236}">
                <a16:creationId xmlns:a16="http://schemas.microsoft.com/office/drawing/2014/main" id="{9704000C-DE3C-922B-86D1-AAB51A9B67C4}"/>
              </a:ext>
            </a:extLst>
          </p:cNvPr>
          <p:cNvSpPr txBox="1"/>
          <p:nvPr/>
        </p:nvSpPr>
        <p:spPr>
          <a:xfrm>
            <a:off x="503808" y="4931965"/>
            <a:ext cx="9073008" cy="2308324"/>
          </a:xfrm>
          <a:prstGeom prst="rect">
            <a:avLst/>
          </a:prstGeom>
          <a:noFill/>
        </p:spPr>
        <p:txBody>
          <a:bodyPr wrap="square" rtlCol="0">
            <a:spAutoFit/>
          </a:bodyPr>
          <a:lstStyle/>
          <a:p>
            <a:pPr lvl="0" algn="just"/>
            <a:r>
              <a:rPr lang="en-ZA" sz="1600" dirty="0">
                <a:effectLst/>
                <a:latin typeface="Calibri" panose="020F0502020204030204" pitchFamily="34" charset="0"/>
                <a:ea typeface="Times New Roman" panose="02020603050405020304" pitchFamily="18" charset="0"/>
              </a:rPr>
              <a:t>“</a:t>
            </a:r>
            <a:r>
              <a:rPr lang="en-ZA" sz="1600" b="1" dirty="0">
                <a:effectLst/>
                <a:latin typeface="Calibri" panose="020F0502020204030204" pitchFamily="34" charset="0"/>
                <a:ea typeface="Times New Roman" panose="02020603050405020304" pitchFamily="18" charset="0"/>
              </a:rPr>
              <a:t>EME</a:t>
            </a:r>
            <a:r>
              <a:rPr lang="en-ZA" sz="1600" dirty="0">
                <a:effectLst/>
                <a:latin typeface="Calibri" panose="020F0502020204030204" pitchFamily="34" charset="0"/>
                <a:ea typeface="Times New Roman" panose="02020603050405020304" pitchFamily="18" charset="0"/>
              </a:rPr>
              <a:t>” – exempt micro enterprise being an entity with annual total revenue below R10 million.</a:t>
            </a:r>
            <a:endParaRPr lang="en-ZA" sz="1600" dirty="0">
              <a:effectLst/>
              <a:latin typeface="Calibri" panose="020F0502020204030204" pitchFamily="34" charset="0"/>
              <a:ea typeface="Aptos" panose="020B0004020202020204" pitchFamily="34" charset="0"/>
            </a:endParaRPr>
          </a:p>
          <a:p>
            <a:pPr lvl="0" algn="just"/>
            <a:r>
              <a:rPr lang="en-ZA" sz="1600" dirty="0">
                <a:effectLst/>
                <a:latin typeface="Calibri" panose="020F0502020204030204" pitchFamily="34" charset="0"/>
                <a:ea typeface="Times New Roman" panose="02020603050405020304" pitchFamily="18" charset="0"/>
              </a:rPr>
              <a:t>“</a:t>
            </a:r>
            <a:r>
              <a:rPr lang="en-ZA" sz="1600" b="1" dirty="0">
                <a:effectLst/>
                <a:latin typeface="Calibri" panose="020F0502020204030204" pitchFamily="34" charset="0"/>
                <a:ea typeface="Times New Roman" panose="02020603050405020304" pitchFamily="18" charset="0"/>
              </a:rPr>
              <a:t>SQE</a:t>
            </a:r>
            <a:r>
              <a:rPr lang="en-ZA" sz="1600" dirty="0">
                <a:effectLst/>
                <a:latin typeface="Calibri" panose="020F0502020204030204" pitchFamily="34" charset="0"/>
                <a:ea typeface="Times New Roman" panose="02020603050405020304" pitchFamily="18" charset="0"/>
              </a:rPr>
              <a:t>” – qualifying small enterprise being an entity with annual total revenue between R10 million and R50 million.</a:t>
            </a:r>
            <a:endParaRPr lang="en-ZA" sz="1600" dirty="0">
              <a:effectLst/>
              <a:latin typeface="Calibri" panose="020F0502020204030204" pitchFamily="34" charset="0"/>
              <a:ea typeface="Aptos" panose="020B0004020202020204" pitchFamily="34" charset="0"/>
            </a:endParaRPr>
          </a:p>
          <a:p>
            <a:pPr lvl="0" algn="just"/>
            <a:r>
              <a:rPr lang="en-ZA" sz="1600" dirty="0">
                <a:effectLst/>
                <a:latin typeface="Calibri" panose="020F0502020204030204" pitchFamily="34" charset="0"/>
                <a:ea typeface="Times New Roman" panose="02020603050405020304" pitchFamily="18" charset="0"/>
              </a:rPr>
              <a:t>“</a:t>
            </a:r>
            <a:r>
              <a:rPr lang="en-ZA" sz="1600" b="1" dirty="0">
                <a:effectLst/>
                <a:latin typeface="Calibri" panose="020F0502020204030204" pitchFamily="34" charset="0"/>
                <a:ea typeface="Times New Roman" panose="02020603050405020304" pitchFamily="18" charset="0"/>
              </a:rPr>
              <a:t>B-BBEE Contributor Status Level</a:t>
            </a:r>
            <a:r>
              <a:rPr lang="en-ZA" sz="1600" dirty="0">
                <a:effectLst/>
                <a:latin typeface="Calibri" panose="020F0502020204030204" pitchFamily="34" charset="0"/>
                <a:ea typeface="Times New Roman" panose="02020603050405020304" pitchFamily="18" charset="0"/>
              </a:rPr>
              <a:t>”</a:t>
            </a:r>
            <a:r>
              <a:rPr lang="en-ZA" sz="1600" b="1" dirty="0">
                <a:effectLst/>
                <a:latin typeface="Calibri" panose="020F0502020204030204" pitchFamily="34" charset="0"/>
                <a:ea typeface="Times New Roman" panose="02020603050405020304" pitchFamily="18" charset="0"/>
              </a:rPr>
              <a:t> </a:t>
            </a:r>
            <a:r>
              <a:rPr lang="en-ZA" sz="1600" dirty="0">
                <a:effectLst/>
                <a:latin typeface="Calibri" panose="020F0502020204030204" pitchFamily="34" charset="0"/>
                <a:ea typeface="Times New Roman" panose="02020603050405020304" pitchFamily="18" charset="0"/>
              </a:rPr>
              <a:t>– a </a:t>
            </a:r>
            <a:r>
              <a:rPr lang="en-ZA" sz="1600" strike="noStrike" dirty="0">
                <a:effectLst/>
                <a:latin typeface="Calibri" panose="020F050202020403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B-BBEE</a:t>
            </a:r>
            <a:r>
              <a:rPr lang="en-ZA" sz="1600" dirty="0">
                <a:effectLst/>
                <a:latin typeface="Calibri" panose="020F0502020204030204" pitchFamily="34" charset="0"/>
                <a:ea typeface="Times New Roman" panose="02020603050405020304" pitchFamily="18" charset="0"/>
              </a:rPr>
              <a:t> status as referred to in paragraph 5.2 of Statement AICT000 of Code Series AICT 000 of the </a:t>
            </a:r>
            <a:r>
              <a:rPr lang="en-ZA" sz="1600" strike="noStrike" dirty="0">
                <a:effectLst/>
                <a:latin typeface="Calibri" panose="020F050202020403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ICT Sector Code</a:t>
            </a:r>
            <a:r>
              <a:rPr lang="en-ZA" sz="1600" dirty="0">
                <a:effectLst/>
                <a:latin typeface="Calibri" panose="020F0502020204030204" pitchFamily="34" charset="0"/>
                <a:ea typeface="Times New Roman" panose="02020603050405020304" pitchFamily="18" charset="0"/>
              </a:rPr>
              <a:t>, as determined in terms of Statement AICT000 of Code Series AICT000, Statement AICT004, of Code Series AICT000, or Statement AICT600 of Code Series AICT600 of the </a:t>
            </a:r>
            <a:r>
              <a:rPr lang="en-ZA" sz="1600" strike="noStrike" dirty="0">
                <a:effectLst/>
                <a:latin typeface="Calibri" panose="020F050202020403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ICT Sector Code</a:t>
            </a:r>
            <a:r>
              <a:rPr lang="en-ZA" sz="1600" dirty="0">
                <a:effectLst/>
                <a:latin typeface="Calibri" panose="020F0502020204030204" pitchFamily="34" charset="0"/>
                <a:ea typeface="Times New Roman" panose="02020603050405020304" pitchFamily="18" charset="0"/>
              </a:rPr>
              <a:t>, and as confirmed by a valid </a:t>
            </a:r>
            <a:r>
              <a:rPr lang="en-ZA" sz="1600" strike="noStrike" dirty="0">
                <a:effectLst/>
                <a:latin typeface="Calibri" panose="020F050202020403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B-BBEE Verification Certificate</a:t>
            </a:r>
            <a:r>
              <a:rPr lang="en-ZA" sz="1600" dirty="0">
                <a:effectLst/>
                <a:latin typeface="Calibri" panose="020F0502020204030204" pitchFamily="34" charset="0"/>
                <a:ea typeface="Times New Roman" panose="02020603050405020304" pitchFamily="18" charset="0"/>
              </a:rPr>
              <a:t>, a sworn affidavit or a </a:t>
            </a:r>
            <a:r>
              <a:rPr lang="en-ZA" sz="1600" strike="noStrike" dirty="0">
                <a:effectLst/>
                <a:latin typeface="Calibri" panose="020F050202020403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CIPC</a:t>
            </a:r>
            <a:r>
              <a:rPr lang="en-ZA" sz="1600" dirty="0">
                <a:effectLst/>
                <a:latin typeface="Calibri" panose="020F0502020204030204" pitchFamily="34" charset="0"/>
                <a:ea typeface="Times New Roman" panose="02020603050405020304" pitchFamily="18" charset="0"/>
              </a:rPr>
              <a:t> issued certificate, as may be applicable.</a:t>
            </a:r>
            <a:endParaRPr lang="en-ZA" sz="1600" dirty="0">
              <a:effectLst/>
              <a:latin typeface="Calibri" panose="020F0502020204030204" pitchFamily="34" charset="0"/>
              <a:ea typeface="Aptos" panose="020B0004020202020204" pitchFamily="34" charset="0"/>
            </a:endParaRPr>
          </a:p>
          <a:p>
            <a:endParaRPr lang="en-ZA" sz="1600" dirty="0"/>
          </a:p>
        </p:txBody>
      </p:sp>
    </p:spTree>
    <p:extLst>
      <p:ext uri="{BB962C8B-B14F-4D97-AF65-F5344CB8AC3E}">
        <p14:creationId xmlns:p14="http://schemas.microsoft.com/office/powerpoint/2010/main" val="21362966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defRPr kumimoji="0" lang="en-GB" altLang="en-US" sz="1800" b="0" i="0" u="none" strike="noStrike" cap="none" normalizeH="0" baseline="0" smtClean="0">
            <a:ln>
              <a:noFill/>
            </a:ln>
            <a:effectLst/>
            <a:latin typeface="Lucida Sans"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defRPr kumimoji="0" lang="en-GB" altLang="en-US" sz="1800" b="0" i="0" u="none" strike="noStrike" cap="none" normalizeH="0" baseline="0" smtClean="0">
            <a:ln>
              <a:noFill/>
            </a:ln>
            <a:effectLst/>
            <a:latin typeface="Lucida Sans"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1196</TotalTime>
  <Words>1796</Words>
  <Application>Microsoft Office PowerPoint</Application>
  <PresentationFormat>Custom</PresentationFormat>
  <Paragraphs>184</Paragraphs>
  <Slides>14</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Lucida Sans</vt:lpstr>
      <vt:lpstr>StarSymbol</vt:lpstr>
      <vt:lpstr>Symbol</vt:lpstr>
      <vt:lpstr>Times New Roman</vt:lpstr>
      <vt:lpstr>Wingdings</vt:lpstr>
      <vt:lpstr>Default Design</vt:lpstr>
      <vt:lpstr>ICASA control and ownership requirements</vt:lpstr>
      <vt:lpstr>Why do we find ourselves here?</vt:lpstr>
      <vt:lpstr>Regulators must be able to regulate</vt:lpstr>
      <vt:lpstr>ICASA’s B-BBEE mandate &amp; Individual licensees</vt:lpstr>
      <vt:lpstr>Where does this leave us?</vt:lpstr>
      <vt:lpstr>A time for regulations…</vt:lpstr>
      <vt:lpstr>A time for missed opportunities…</vt:lpstr>
      <vt:lpstr>Equity ownership by HDGs must include:</vt:lpstr>
      <vt:lpstr>PowerPoint Presentation</vt:lpstr>
      <vt:lpstr>Transitional arrangements</vt:lpstr>
      <vt:lpstr>Progressive implementation targets </vt:lpstr>
      <vt:lpstr>Progressive implementation targets </vt:lpstr>
      <vt:lpstr>Dilutions of HDG &amp; B-BBEE, penalties for non-compliance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Ellipsis Regulatory Solutions </dc:title>
  <cp:lastModifiedBy>Rolf Blom - Ellipsis</cp:lastModifiedBy>
  <cp:revision>59</cp:revision>
  <dcterms:modified xsi:type="dcterms:W3CDTF">2024-03-12T08:34:25Z</dcterms:modified>
</cp:coreProperties>
</file>