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7" r:id="rId11"/>
    <p:sldId id="264" r:id="rId12"/>
    <p:sldId id="268" r:id="rId13"/>
    <p:sldId id="26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Z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Z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Z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DF48917-5E09-41CB-BCCD-501ABB1B0B06}" type="slidenum">
              <a:rPr lang="en-Z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Z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14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</a:t>
            </a:r>
            <a:r>
              <a:rPr lang="en-US" baseline="0" dirty="0" smtClean="0"/>
              <a:t> am. Who is DNS?  Who is ICANN? </a:t>
            </a:r>
            <a:r>
              <a:rPr lang="en-US" baseline="0" smtClean="0"/>
              <a:t>IETF??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F48917-5E09-41CB-BCCD-501ABB1B0B06}" type="slidenum">
              <a:rPr lang="en-ZA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Z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0564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76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ZA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ICANN have declared</a:t>
            </a:r>
            <a:r>
              <a:rPr lang="en-ZA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it will work.  Everyone has a JSON library. </a:t>
            </a:r>
            <a:endParaRPr lang="en-Z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81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46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19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69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42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4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11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8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1800" y="1203480"/>
            <a:ext cx="373968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1800" y="1203480"/>
            <a:ext cx="373968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Z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iana.org/rdap/dns.js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s.net.za" TargetMode="External"/><Relationship Id="rId2" Type="http://schemas.openxmlformats.org/officeDocument/2006/relationships/hyperlink" Target="mailto:mark@dns.net.z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s://registry.net.za/who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rdap.apnic.net/ip/2001:dc0:2001:11::19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228680" y="3379320"/>
            <a:ext cx="3418920" cy="34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Ed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Pascoe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233360" y="2755440"/>
            <a:ext cx="5281920" cy="43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ZA" sz="2400" b="1" strike="noStrike" spc="-1">
                <a:solidFill>
                  <a:srgbClr val="132C5E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RDAP – The WHOIS replacement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228680" y="3200040"/>
            <a:ext cx="3266280" cy="12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en-ZA" sz="700" b="0" strike="noStrike" spc="-1" dirty="0" smtClean="0">
                <a:solidFill>
                  <a:srgbClr val="132C5E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September 2016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Picture 1"/>
          <p:cNvPicPr/>
          <p:nvPr/>
        </p:nvPicPr>
        <p:blipFill>
          <a:blip r:embed="rId3"/>
          <a:stretch/>
        </p:blipFill>
        <p:spPr>
          <a:xfrm>
            <a:off x="1081080" y="1203480"/>
            <a:ext cx="2986200" cy="1100520"/>
          </a:xfrm>
          <a:prstGeom prst="rect">
            <a:avLst/>
          </a:prstGeom>
          <a:ln>
            <a:noFill/>
          </a:ln>
        </p:spPr>
      </p:pic>
      <p:sp>
        <p:nvSpPr>
          <p:cNvPr id="46" name="Line 5"/>
          <p:cNvSpPr/>
          <p:nvPr/>
        </p:nvSpPr>
        <p:spPr>
          <a:xfrm>
            <a:off x="1259280" y="2571480"/>
            <a:ext cx="4896720" cy="360"/>
          </a:xfrm>
          <a:prstGeom prst="line">
            <a:avLst/>
          </a:prstGeom>
          <a:ln w="25560">
            <a:solidFill>
              <a:srgbClr val="132C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4143" y="394636"/>
            <a:ext cx="82488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"remarks" : [ {</a:t>
            </a:r>
          </a:p>
          <a:p>
            <a:r>
              <a:rPr lang="en-US" sz="1000" dirty="0" smtClean="0"/>
              <a:t>    "title" : "description",</a:t>
            </a:r>
          </a:p>
          <a:p>
            <a:r>
              <a:rPr lang="en-US" sz="1000" dirty="0" smtClean="0"/>
              <a:t>    "description" : [ "APNIC Pty Ltd - Australia Network", "6 Cordelia Street", "South Brisbane", "QLD 4101" ]</a:t>
            </a:r>
          </a:p>
          <a:p>
            <a:r>
              <a:rPr lang="en-US" sz="1000" dirty="0" smtClean="0"/>
              <a:t>  } ],</a:t>
            </a:r>
          </a:p>
          <a:p>
            <a:r>
              <a:rPr lang="en-US" sz="1000" dirty="0" smtClean="0"/>
              <a:t>  "links" : [ {</a:t>
            </a:r>
          </a:p>
          <a:p>
            <a:r>
              <a:rPr lang="en-US" sz="1000" dirty="0" smtClean="0"/>
              <a:t>    "value" : "http://rdap.apnic.net/</a:t>
            </a:r>
            <a:r>
              <a:rPr lang="en-US" sz="1000" dirty="0" err="1" smtClean="0"/>
              <a:t>ip</a:t>
            </a:r>
            <a:r>
              <a:rPr lang="en-US" sz="1000" dirty="0" smtClean="0"/>
              <a:t>/2001:dc0:2000::/35",</a:t>
            </a:r>
          </a:p>
          <a:p>
            <a:r>
              <a:rPr lang="en-US" sz="1000" dirty="0" smtClean="0"/>
              <a:t>    "</a:t>
            </a:r>
            <a:r>
              <a:rPr lang="en-US" sz="1000" dirty="0" err="1" smtClean="0"/>
              <a:t>rel</a:t>
            </a:r>
            <a:r>
              <a:rPr lang="en-US" sz="1000" dirty="0" smtClean="0"/>
              <a:t>" : "self",</a:t>
            </a:r>
          </a:p>
          <a:p>
            <a:r>
              <a:rPr lang="en-US" sz="1000" dirty="0" smtClean="0"/>
              <a:t>    "</a:t>
            </a:r>
            <a:r>
              <a:rPr lang="en-US" sz="1000" dirty="0" err="1" smtClean="0"/>
              <a:t>href</a:t>
            </a:r>
            <a:r>
              <a:rPr lang="en-US" sz="1000" dirty="0" smtClean="0"/>
              <a:t>" : "http://rdap.apnic.net/</a:t>
            </a:r>
            <a:r>
              <a:rPr lang="en-US" sz="1000" dirty="0" err="1" smtClean="0"/>
              <a:t>ip</a:t>
            </a:r>
            <a:r>
              <a:rPr lang="en-US" sz="1000" dirty="0" smtClean="0"/>
              <a:t>/2001:dc0:2000::/35",</a:t>
            </a:r>
          </a:p>
          <a:p>
            <a:r>
              <a:rPr lang="en-US" sz="1000" dirty="0" smtClean="0"/>
              <a:t>    "type" : "application/</a:t>
            </a:r>
            <a:r>
              <a:rPr lang="en-US" sz="1000" dirty="0" err="1" smtClean="0"/>
              <a:t>rdap+json</a:t>
            </a:r>
            <a:r>
              <a:rPr lang="en-US" sz="1000" dirty="0" smtClean="0"/>
              <a:t>"</a:t>
            </a:r>
          </a:p>
          <a:p>
            <a:r>
              <a:rPr lang="en-US" sz="1000" dirty="0" smtClean="0"/>
              <a:t>  } ],</a:t>
            </a:r>
          </a:p>
          <a:p>
            <a:r>
              <a:rPr lang="en-US" sz="1000" dirty="0" smtClean="0"/>
              <a:t>  "events" : [ {</a:t>
            </a:r>
          </a:p>
          <a:p>
            <a:r>
              <a:rPr lang="en-US" sz="1000" dirty="0" smtClean="0"/>
              <a:t>    "</a:t>
            </a:r>
            <a:r>
              <a:rPr lang="en-US" sz="1000" dirty="0" err="1" smtClean="0"/>
              <a:t>eventAction</a:t>
            </a:r>
            <a:r>
              <a:rPr lang="en-US" sz="1000" dirty="0" smtClean="0"/>
              <a:t>" : "last changed",</a:t>
            </a:r>
          </a:p>
          <a:p>
            <a:r>
              <a:rPr lang="en-US" sz="1000" dirty="0" smtClean="0"/>
              <a:t>    "</a:t>
            </a:r>
            <a:r>
              <a:rPr lang="en-US" sz="1000" dirty="0" err="1" smtClean="0"/>
              <a:t>eventDate</a:t>
            </a:r>
            <a:r>
              <a:rPr lang="en-US" sz="1000" dirty="0" smtClean="0"/>
              <a:t>" : "2015-11-17T05:25:59Z"</a:t>
            </a:r>
          </a:p>
          <a:p>
            <a:r>
              <a:rPr lang="en-US" sz="1000" dirty="0" smtClean="0"/>
              <a:t>  } ],</a:t>
            </a:r>
          </a:p>
          <a:p>
            <a:r>
              <a:rPr lang="en-US" sz="1000" dirty="0" smtClean="0"/>
              <a:t>  "</a:t>
            </a:r>
            <a:r>
              <a:rPr lang="en-US" sz="1000" dirty="0" err="1" smtClean="0"/>
              <a:t>rdapConformance</a:t>
            </a:r>
            <a:r>
              <a:rPr lang="en-US" sz="1000" dirty="0" smtClean="0"/>
              <a:t>" : [ "rdap_level_0" ],</a:t>
            </a:r>
          </a:p>
          <a:p>
            <a:r>
              <a:rPr lang="en-US" sz="1000" dirty="0" smtClean="0"/>
              <a:t>  "notices" : [ {</a:t>
            </a:r>
          </a:p>
          <a:p>
            <a:r>
              <a:rPr lang="en-US" sz="1000" dirty="0" smtClean="0"/>
              <a:t>    "title" : "Source",</a:t>
            </a:r>
          </a:p>
          <a:p>
            <a:r>
              <a:rPr lang="en-US" sz="1000" dirty="0" smtClean="0"/>
              <a:t>    "description" : [ "Objects returned came from source", "APNIC" ]</a:t>
            </a:r>
          </a:p>
          <a:p>
            <a:r>
              <a:rPr lang="en-US" sz="1000" dirty="0" smtClean="0"/>
              <a:t>  }, {</a:t>
            </a:r>
          </a:p>
          <a:p>
            <a:r>
              <a:rPr lang="en-US" sz="1000" dirty="0" smtClean="0"/>
              <a:t>    "title" : "Terms and Conditions",</a:t>
            </a:r>
          </a:p>
          <a:p>
            <a:r>
              <a:rPr lang="en-US" sz="1000" dirty="0" smtClean="0"/>
              <a:t>    "description" : [ "This is the APNIC WHOIS Database query service. The objects are in RDAP format." ],</a:t>
            </a:r>
          </a:p>
          <a:p>
            <a:r>
              <a:rPr lang="en-US" sz="1000" dirty="0" smtClean="0"/>
              <a:t>    "links" : [ {</a:t>
            </a:r>
          </a:p>
          <a:p>
            <a:r>
              <a:rPr lang="en-US" sz="1000" dirty="0" smtClean="0"/>
              <a:t>      "value" : "http://rdap.apnic.net/</a:t>
            </a:r>
            <a:r>
              <a:rPr lang="en-US" sz="1000" dirty="0" err="1" smtClean="0"/>
              <a:t>ip</a:t>
            </a:r>
            <a:r>
              <a:rPr lang="en-US" sz="1000" dirty="0" smtClean="0"/>
              <a:t>/2001:dc0:2001:11::194",</a:t>
            </a:r>
          </a:p>
          <a:p>
            <a:r>
              <a:rPr lang="en-US" sz="1000" dirty="0" smtClean="0"/>
              <a:t>      "</a:t>
            </a:r>
            <a:r>
              <a:rPr lang="en-US" sz="1000" dirty="0" err="1" smtClean="0"/>
              <a:t>rel</a:t>
            </a:r>
            <a:r>
              <a:rPr lang="en-US" sz="1000" dirty="0" smtClean="0"/>
              <a:t>" : "terms-of-service",</a:t>
            </a:r>
          </a:p>
          <a:p>
            <a:r>
              <a:rPr lang="en-US" sz="1000" dirty="0" smtClean="0"/>
              <a:t>      "</a:t>
            </a:r>
            <a:r>
              <a:rPr lang="en-US" sz="1000" dirty="0" err="1" smtClean="0"/>
              <a:t>href</a:t>
            </a:r>
            <a:r>
              <a:rPr lang="en-US" sz="1000" dirty="0" smtClean="0"/>
              <a:t>" : "http://www.apnic.net/db/dbcopyright.html",</a:t>
            </a:r>
          </a:p>
          <a:p>
            <a:r>
              <a:rPr lang="en-US" sz="1000" dirty="0" smtClean="0"/>
              <a:t>      "type" : "text/html"</a:t>
            </a:r>
          </a:p>
          <a:p>
            <a:r>
              <a:rPr lang="en-US" sz="1000" dirty="0" smtClean="0"/>
              <a:t>    } ]</a:t>
            </a:r>
          </a:p>
          <a:p>
            <a:r>
              <a:rPr lang="en-US" sz="1000" dirty="0" smtClean="0"/>
              <a:t>  } ],</a:t>
            </a:r>
          </a:p>
          <a:p>
            <a:r>
              <a:rPr lang="en-US" sz="1000" dirty="0" smtClean="0"/>
              <a:t>  "port43" : "whois.apnic.net"</a:t>
            </a:r>
          </a:p>
          <a:p>
            <a:r>
              <a:rPr lang="en-US" sz="1000" dirty="0" smtClean="0"/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632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2320" y="627480"/>
            <a:ext cx="29322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ZA" b="1" spc="-1" dirty="0" smtClean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Queries</a:t>
            </a:r>
            <a:r>
              <a:rPr lang="en-ZA" sz="1800" b="1" strike="noStrike" spc="-1" dirty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	</a:t>
            </a:r>
            <a:r>
              <a:rPr lang="en-ZA" sz="1800" b="1" strike="noStrike" spc="-1" dirty="0" smtClean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and responses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701488" y="1182203"/>
            <a:ext cx="671436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A-Label or U-Label queries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still have their rules but now they don’t get in the wa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y.</a:t>
            </a:r>
          </a:p>
          <a:p>
            <a:pPr marL="743040" lvl="1" indent="-285120" algn="just">
              <a:buClr>
                <a:srgbClr val="7C7E81"/>
              </a:buClr>
              <a:buFont typeface="Arial"/>
              <a:buChar char="•"/>
            </a:pPr>
            <a:r>
              <a:rPr lang="en-US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For example required remark: "This </a:t>
            </a:r>
            <a:r>
              <a:rPr lang="en-US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response conforms to the RDAP Operational Profile for </a:t>
            </a:r>
            <a:r>
              <a:rPr lang="en-US" spc="-1" dirty="0" err="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gTLD</a:t>
            </a:r>
            <a:r>
              <a:rPr lang="en-US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Registries and Registrars version 1.0".</a:t>
            </a:r>
            <a:r>
              <a:rPr lang="en-ZA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</a:p>
          <a:p>
            <a:pPr marL="743040" lvl="1" indent="-285120" algn="just">
              <a:buClr>
                <a:srgbClr val="7C7E81"/>
              </a:buClr>
              <a:buFont typeface="Arial"/>
              <a:buChar char="•"/>
            </a:pPr>
            <a:r>
              <a:rPr lang="en-ZA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Must be a URL link to the contracting party. (ZACR)</a:t>
            </a:r>
            <a:endParaRPr lang="en-ZA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Truncated responses must include a remark explaining why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err="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jCard</a:t>
            </a:r>
            <a:r>
              <a:rPr lang="en-ZA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[RFC7095] structured addresses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 </a:t>
            </a:r>
            <a:endParaRPr lang="en-ZA" sz="1800" b="0" strike="noStrike" spc="-1" dirty="0" smtClean="0">
              <a:solidFill>
                <a:srgbClr val="7C7E81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endParaRPr lang="en-Z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2320" y="627480"/>
            <a:ext cx="29322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ZA" b="1" spc="-1" dirty="0" smtClean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Other RDAP stuff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701488" y="1182203"/>
            <a:ext cx="671436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https only.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Must use DANE (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</a:t>
            </a:r>
            <a:r>
              <a:rPr lang="en-ZA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again)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Cross-Origin Resource Sharing (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CORS) now allowed.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Path segments: /</a:t>
            </a:r>
            <a:r>
              <a:rPr lang="en-ZA" spc="-1" dirty="0" err="1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rdap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/</a:t>
            </a:r>
            <a:r>
              <a:rPr lang="en-ZA" spc="-1" dirty="0" err="1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ip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/ /</a:t>
            </a:r>
            <a:r>
              <a:rPr lang="en-ZA" spc="-1" dirty="0" err="1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rdap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/domain/ /</a:t>
            </a:r>
            <a:r>
              <a:rPr lang="en-ZA" spc="-1" dirty="0" err="1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rdap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/</a:t>
            </a:r>
            <a:r>
              <a:rPr lang="en-ZA" spc="-1" dirty="0" err="1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nameserver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/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Support for searching</a:t>
            </a:r>
          </a:p>
          <a:p>
            <a:pPr marL="743040" lvl="1" indent="-285120" algn="just"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https://example.com/rdap/entities?fn=Bobby%20Joe* 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Searching subject of much discussion at ICANN so will probably change.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Bootstrapping locations: </a:t>
            </a:r>
          </a:p>
          <a:p>
            <a:pPr marL="743040" lvl="1" indent="-285120" algn="just"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  <a:hlinkClick r:id="rId4"/>
              </a:rPr>
              <a:t>http://data.iana.org/rdap/dns.json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</a:p>
          <a:p>
            <a:pPr marL="743040" lvl="1" indent="-285120" algn="just"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Currently CZ only (Africa.com)????</a:t>
            </a:r>
          </a:p>
          <a:p>
            <a:pPr marL="720" algn="just">
              <a:lnSpc>
                <a:spcPct val="100000"/>
              </a:lnSpc>
              <a:buClr>
                <a:srgbClr val="7C7E81"/>
              </a:buClr>
            </a:pPr>
            <a:endParaRPr lang="en-ZA" sz="1800" b="0" strike="noStrike" spc="-1" dirty="0" smtClean="0">
              <a:solidFill>
                <a:srgbClr val="7C7E81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514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228680" y="2336760"/>
            <a:ext cx="6714360" cy="12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en-ZA" sz="1200" b="0" strike="noStrike" spc="-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Ed Pascoe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ZA" sz="1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  <a:hlinkClick r:id="rId2"/>
              </a:rPr>
              <a:t>ed</a:t>
            </a:r>
            <a:r>
              <a:rPr lang="en-ZA" sz="1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  <a:hlinkClick r:id="rId2"/>
              </a:rPr>
              <a:t>@dns.net.za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ZA" sz="1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  <a:hlinkClick r:id="rId3"/>
              </a:rPr>
              <a:t>www.dns.net.za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ZA" sz="1200" b="0" strike="noStrike" spc="-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Twitter: @dns_africa 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ZA" sz="1200" b="0" strike="noStrike" spc="-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Facebook: Domain Name Services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200240" y="2017800"/>
            <a:ext cx="263772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ZA" sz="1800" b="1" strike="noStrike" spc="-1">
                <a:solidFill>
                  <a:srgbClr val="132C5E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Get</a:t>
            </a:r>
            <a:r>
              <a:rPr lang="en-ZA" sz="1800" b="0" strike="noStrike" spc="-1">
                <a:solidFill>
                  <a:srgbClr val="313131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ＭＳ Ｐゴシック"/>
              </a:rPr>
              <a:t> </a:t>
            </a:r>
            <a:r>
              <a:rPr lang="en-ZA" sz="1800" b="0" strike="noStrike" spc="-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ＭＳ Ｐゴシック"/>
              </a:rPr>
              <a:t>in Touch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19"/>
          <p:cNvPicPr/>
          <p:nvPr/>
        </p:nvPicPr>
        <p:blipFill>
          <a:blip r:embed="rId4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40" y="231877"/>
            <a:ext cx="4693440" cy="26400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832320" y="627480"/>
            <a:ext cx="29322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ZA" sz="1800" b="1" strike="noStrike" spc="-1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	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pic>
        <p:nvPicPr>
          <p:cNvPr id="50" name="Picture 1"/>
          <p:cNvPicPr/>
          <p:nvPr/>
        </p:nvPicPr>
        <p:blipFill>
          <a:blip r:embed="rId4"/>
          <a:stretch/>
        </p:blipFill>
        <p:spPr>
          <a:xfrm>
            <a:off x="7056000" y="144000"/>
            <a:ext cx="1751040" cy="131328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759240" y="922320"/>
            <a:ext cx="671436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 err="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Whois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over JSON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Will be working everywhere by 1 Feb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2017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Is a “replacement” for </a:t>
            </a:r>
            <a:r>
              <a:rPr lang="en-ZA" spc="-1" dirty="0" err="1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whois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Easy for web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developers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 implement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If you scrape our </a:t>
            </a:r>
            <a:r>
              <a:rPr lang="en-ZA" sz="1800" b="0" strike="noStrike" spc="-1" dirty="0" err="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whois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system for information you probably want to use this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ZA" sz="1800" b="1" strike="noStrike" spc="-1" dirty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What is RDAP and </a:t>
            </a:r>
            <a:r>
              <a:rPr lang="en-ZA" sz="1800" b="1" strike="noStrike" spc="-1" dirty="0" smtClean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how much </a:t>
            </a:r>
            <a:r>
              <a:rPr lang="en-ZA" sz="1800" b="1" strike="noStrike" spc="-1" dirty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should you care?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832320" y="627480"/>
            <a:ext cx="29322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ZA" sz="1800" b="1" strike="noStrike" spc="-1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WHOIS	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832320" y="906120"/>
            <a:ext cx="5231596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“Who owns this domain?”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calls this RDDS -- Registration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Data Directory Services.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Good old classic </a:t>
            </a:r>
            <a:r>
              <a:rPr lang="en-ZA" sz="1800" b="0" strike="noStrike" spc="-1" dirty="0" err="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whois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(RFC3912) on port 43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 err="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Whois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over http (</a:t>
            </a:r>
            <a:r>
              <a:rPr lang="en-ZA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  <a:hlinkClick r:id="rId4"/>
              </a:rPr>
              <a:t>https://registry.net.za/whois/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)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Works for domains, </a:t>
            </a:r>
            <a:r>
              <a:rPr lang="en-ZA" sz="1800" b="0" strike="noStrike" spc="-1" dirty="0" err="1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ip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addresses,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name servers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, and contacts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But …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75" y="627480"/>
            <a:ext cx="2915619" cy="29156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832320" y="627480"/>
            <a:ext cx="557532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ZA" sz="1800" b="1" strike="noStrike" spc="-1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Problems with port 43 whois	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60" name="CustomShape 3"/>
          <p:cNvSpPr/>
          <p:nvPr/>
        </p:nvSpPr>
        <p:spPr>
          <a:xfrm>
            <a:off x="759240" y="922320"/>
            <a:ext cx="671436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RFC3912 is 4 pages long including IETF boilerplate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No formal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standard for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query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and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response.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No mention of text encoding. Presumed to be ASCII, except for everyone who uses UTF-8. Big problem for IDNs and non-western countries.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tries to fix this by insisting on A-Label domains so bücher.ch becomes xn—bcher-kva.ch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Still need to know which server.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832319" y="627480"/>
            <a:ext cx="4644455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ZA" sz="1800" b="1" strike="noStrike" spc="-1" dirty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Problems with Port 80 </a:t>
            </a:r>
            <a:r>
              <a:rPr lang="en-ZA" sz="1800" b="1" strike="noStrike" spc="-1" dirty="0" err="1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whois</a:t>
            </a:r>
            <a:r>
              <a:rPr lang="en-ZA" sz="1800" b="1" strike="noStrike" spc="-1" dirty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	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64" name="CustomShape 3"/>
          <p:cNvSpPr/>
          <p:nvPr/>
        </p:nvSpPr>
        <p:spPr>
          <a:xfrm>
            <a:off x="759240" y="922320"/>
            <a:ext cx="671436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No mention of how it should look or what the URL should look like.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Big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bike shedding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problem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 ICANN,  marketing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, legal, data miners.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Privacy 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ISSUES. No encryption.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No formal standard of authentication or rate limiting.</a:t>
            </a:r>
            <a:endParaRPr lang="en-ZA" spc="-1" dirty="0" smtClean="0">
              <a:solidFill>
                <a:srgbClr val="7C7E81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endParaRPr>
          </a:p>
          <a:p>
            <a:pPr marL="285840" indent="-285120" algn="just">
              <a:buClr>
                <a:srgbClr val="7C7E81"/>
              </a:buClr>
              <a:buFont typeface="Arial"/>
              <a:buChar char="•"/>
            </a:pPr>
            <a:r>
              <a:rPr lang="en-ZA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have attempted to legislate the required information.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Font typeface="Arial"/>
              <a:buChar char="•"/>
            </a:pP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have tried to fix it but like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most ICANN initiatives its ham fisted and annoying.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 algn="just">
              <a:lnSpc>
                <a:spcPct val="100000"/>
              </a:lnSpc>
              <a:buClr>
                <a:srgbClr val="7C7E81"/>
              </a:buClr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832320" y="627480"/>
            <a:ext cx="29322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ZA" sz="1800" b="1" strike="noStrike" spc="-1" dirty="0" smtClean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ICANN’s requirements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ZA" sz="1800" b="1" strike="noStrike" spc="-1" dirty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	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68" name="CustomShape 3"/>
          <p:cNvSpPr/>
          <p:nvPr/>
        </p:nvSpPr>
        <p:spPr>
          <a:xfrm>
            <a:off x="759240" y="922320"/>
            <a:ext cx="671436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Must have disclaimer (at the bottom)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Each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EPP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status must have link to the ICANN website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</a:t>
            </a: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Must exist at </a:t>
            </a:r>
            <a:r>
              <a:rPr lang="en-ZA" spc="-1" dirty="0" err="1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whois.nic.tld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 (nic.co.za???)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Disclaimer must also link to the ICANN website before the real disclaimer etc...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Instant compliance notice if you get it wrong!!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4"/>
          <a:stretch/>
        </p:blipFill>
        <p:spPr>
          <a:xfrm>
            <a:off x="4176000" y="2592000"/>
            <a:ext cx="3259800" cy="24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832320" y="627480"/>
            <a:ext cx="2932200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ZA" sz="1800" b="1" strike="noStrike" spc="-1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RDAP to the rescue	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78" name="CustomShape 3"/>
          <p:cNvSpPr/>
          <p:nvPr/>
        </p:nvSpPr>
        <p:spPr>
          <a:xfrm>
            <a:off x="759240" y="922320"/>
            <a:ext cx="5246924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Started in 2012 by the IETF WEIRDS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Group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WEIRDS -- Web </a:t>
            </a:r>
            <a:r>
              <a:rPr lang="en-ZA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Extensible Internet Registration Data Service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Became RFC in 2015 (RFC7480-RFC7485)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have published their profile for registries and registrars and require it by 1 Feb 2017...Maybe.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Pure data no more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bike shedding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Display programs can ignore what ever they want. (including 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the </a:t>
            </a: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ICANN silliness) 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Standardised error message. Including rate limiting.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z="1800" b="0" strike="noStrike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Includes standard authentication tools (HTTP basic</a:t>
            </a:r>
            <a:r>
              <a:rPr lang="en-ZA" sz="1800" b="0" strike="noStrike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)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Standardized URLs and locations so easy to find.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 algn="just">
              <a:lnSpc>
                <a:spcPct val="100000"/>
              </a:lnSpc>
              <a:buClr>
                <a:srgbClr val="7C7E81"/>
              </a:buClr>
              <a:buSzPct val="45000"/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Z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2" y="385011"/>
            <a:ext cx="2779238" cy="37654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832319" y="627480"/>
            <a:ext cx="3758931" cy="27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ZA" b="1" spc="-1" dirty="0" smtClean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What does RDAP look like</a:t>
            </a:r>
            <a:r>
              <a:rPr lang="en-ZA" sz="1800" b="1" strike="noStrike" spc="-1" dirty="0">
                <a:solidFill>
                  <a:srgbClr val="142D60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ＭＳ Ｐゴシック"/>
              </a:rPr>
              <a:t>	</a:t>
            </a: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 flipV="1">
            <a:off x="0" y="4979880"/>
            <a:ext cx="914328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2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" name="Picture 11"/>
          <p:cNvPicPr/>
          <p:nvPr/>
        </p:nvPicPr>
        <p:blipFill>
          <a:blip r:embed="rId3"/>
          <a:stretch/>
        </p:blipFill>
        <p:spPr>
          <a:xfrm>
            <a:off x="7812360" y="4464720"/>
            <a:ext cx="1114920" cy="410400"/>
          </a:xfrm>
          <a:prstGeom prst="rect">
            <a:avLst/>
          </a:prstGeom>
          <a:ln>
            <a:noFill/>
          </a:ln>
        </p:spPr>
      </p:pic>
      <p:sp>
        <p:nvSpPr>
          <p:cNvPr id="73" name="CustomShape 3"/>
          <p:cNvSpPr/>
          <p:nvPr/>
        </p:nvSpPr>
        <p:spPr>
          <a:xfrm>
            <a:off x="759240" y="2168460"/>
            <a:ext cx="671436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endParaRPr lang="en-Z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RFCs are really dry.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Use existing RDAP systems where possible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Skim the documents.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Example 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query:</a:t>
            </a:r>
          </a:p>
          <a:p>
            <a:pPr marL="285840" indent="-285120" algn="just">
              <a:lnSpc>
                <a:spcPct val="100000"/>
              </a:lnSpc>
              <a:buClr>
                <a:srgbClr val="7C7E81"/>
              </a:buClr>
              <a:buSzPct val="45000"/>
              <a:buFont typeface="Wingdings" charset="2"/>
              <a:buChar char=""/>
            </a:pP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	</a:t>
            </a:r>
            <a:r>
              <a:rPr lang="en-ZA" spc="-1" dirty="0" smtClean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  <a:hlinkClick r:id="rId4"/>
              </a:rPr>
              <a:t>http</a:t>
            </a:r>
            <a:r>
              <a:rPr lang="en-ZA" spc="-1" dirty="0">
                <a:solidFill>
                  <a:srgbClr val="7C7E81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  <a:hlinkClick r:id="rId4"/>
              </a:rPr>
              <a:t>://rdap.apnic.net/ip/2001:dc0:2001:11</a:t>
            </a:r>
            <a:r>
              <a:rPr lang="en-Z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hlinkClick r:id="rId4"/>
              </a:rPr>
              <a:t>::</a:t>
            </a:r>
            <a:r>
              <a:rPr lang="en-ZA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hlinkClick r:id="rId4"/>
              </a:rPr>
              <a:t>194</a:t>
            </a:r>
            <a:endParaRPr lang="en-Z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120" algn="just">
              <a:buClr>
                <a:srgbClr val="7C7E81"/>
              </a:buClr>
              <a:buSzPct val="45000"/>
              <a:buFont typeface="Wingdings" charset="2"/>
              <a:buChar char=""/>
            </a:pP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Z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Z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2" y="266742"/>
            <a:ext cx="3962408" cy="29687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84" y="606391"/>
            <a:ext cx="77579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{</a:t>
            </a:r>
          </a:p>
          <a:p>
            <a:r>
              <a:rPr lang="en-US" sz="1000" dirty="0" smtClean="0"/>
              <a:t>  "handle" : "2001:0DC0:2000::/35",</a:t>
            </a:r>
          </a:p>
          <a:p>
            <a:r>
              <a:rPr lang="en-US" sz="1000" dirty="0" smtClean="0"/>
              <a:t>  "</a:t>
            </a:r>
            <a:r>
              <a:rPr lang="en-US" sz="1000" dirty="0" err="1" smtClean="0"/>
              <a:t>startAddress</a:t>
            </a:r>
            <a:r>
              <a:rPr lang="en-US" sz="1000" dirty="0" smtClean="0"/>
              <a:t>" : "2001:dc0:2000::",</a:t>
            </a:r>
          </a:p>
          <a:p>
            <a:r>
              <a:rPr lang="en-US" sz="1000" dirty="0" smtClean="0"/>
              <a:t>  "</a:t>
            </a:r>
            <a:r>
              <a:rPr lang="en-US" sz="1000" dirty="0" err="1" smtClean="0"/>
              <a:t>endAddress</a:t>
            </a:r>
            <a:r>
              <a:rPr lang="en-US" sz="1000" dirty="0" smtClean="0"/>
              <a:t>" : "2001:dc0:3fff:ffff:ffff:ffff:ffff:ffff",</a:t>
            </a:r>
          </a:p>
          <a:p>
            <a:r>
              <a:rPr lang="en-US" sz="1000" dirty="0" smtClean="0"/>
              <a:t>  "</a:t>
            </a:r>
            <a:r>
              <a:rPr lang="en-US" sz="1000" dirty="0" err="1" smtClean="0"/>
              <a:t>ipVersion</a:t>
            </a:r>
            <a:r>
              <a:rPr lang="en-US" sz="1000" dirty="0" smtClean="0"/>
              <a:t>" : "v6",</a:t>
            </a:r>
          </a:p>
          <a:p>
            <a:r>
              <a:rPr lang="en-US" sz="1000" dirty="0" smtClean="0"/>
              <a:t>  "name" : "APNIC-AP-V6-BNE",</a:t>
            </a:r>
          </a:p>
          <a:p>
            <a:r>
              <a:rPr lang="en-US" sz="1000" dirty="0" smtClean="0"/>
              <a:t>  "type" : "ASSIGNED PORTABLE",</a:t>
            </a:r>
          </a:p>
          <a:p>
            <a:r>
              <a:rPr lang="en-US" sz="1000" dirty="0" smtClean="0"/>
              <a:t>  "country" : "AU",</a:t>
            </a:r>
          </a:p>
          <a:p>
            <a:r>
              <a:rPr lang="en-US" sz="1000" dirty="0" smtClean="0"/>
              <a:t>  "</a:t>
            </a:r>
            <a:r>
              <a:rPr lang="en-US" sz="1000" dirty="0" err="1" smtClean="0"/>
              <a:t>parentHandle</a:t>
            </a:r>
            <a:r>
              <a:rPr lang="en-US" sz="1000" dirty="0" smtClean="0"/>
              <a:t>" : "2001:0DC0::/32",</a:t>
            </a:r>
          </a:p>
          <a:p>
            <a:r>
              <a:rPr lang="en-US" sz="1000" dirty="0" smtClean="0"/>
              <a:t>  "</a:t>
            </a:r>
            <a:r>
              <a:rPr lang="en-US" sz="1000" dirty="0" err="1" smtClean="0"/>
              <a:t>objectClassName</a:t>
            </a:r>
            <a:r>
              <a:rPr lang="en-US" sz="1000" dirty="0" smtClean="0"/>
              <a:t>" : "</a:t>
            </a:r>
            <a:r>
              <a:rPr lang="en-US" sz="1000" dirty="0" err="1" smtClean="0"/>
              <a:t>ip</a:t>
            </a:r>
            <a:r>
              <a:rPr lang="en-US" sz="1000" dirty="0" smtClean="0"/>
              <a:t> network",</a:t>
            </a:r>
          </a:p>
          <a:p>
            <a:r>
              <a:rPr lang="en-US" sz="1000" dirty="0" smtClean="0"/>
              <a:t>  "entities" : [ {</a:t>
            </a:r>
          </a:p>
          <a:p>
            <a:r>
              <a:rPr lang="en-US" sz="1000" dirty="0" smtClean="0"/>
              <a:t>    "handle" : "DNS3-AP",</a:t>
            </a:r>
          </a:p>
          <a:p>
            <a:r>
              <a:rPr lang="en-US" sz="1000" dirty="0" smtClean="0"/>
              <a:t>    "</a:t>
            </a:r>
            <a:r>
              <a:rPr lang="en-US" sz="1000" dirty="0" err="1" smtClean="0"/>
              <a:t>vcardArray</a:t>
            </a:r>
            <a:r>
              <a:rPr lang="en-US" sz="1000" dirty="0" smtClean="0"/>
              <a:t>" : [ "</a:t>
            </a:r>
            <a:r>
              <a:rPr lang="en-US" sz="1000" dirty="0" err="1" smtClean="0"/>
              <a:t>vcard</a:t>
            </a:r>
            <a:r>
              <a:rPr lang="en-US" sz="1000" dirty="0" smtClean="0"/>
              <a:t>", [ [ "version", { }, "text", "4.0" ], [ "</a:t>
            </a:r>
            <a:r>
              <a:rPr lang="en-US" sz="1000" dirty="0" err="1" smtClean="0"/>
              <a:t>fn</a:t>
            </a:r>
            <a:r>
              <a:rPr lang="en-US" sz="1000" dirty="0" smtClean="0"/>
              <a:t>", { }, "text", "DNS Administration" ], [ "kind", { }, "text", "group" ], [ "</a:t>
            </a:r>
            <a:r>
              <a:rPr lang="en-US" sz="1000" dirty="0" err="1" smtClean="0"/>
              <a:t>adr</a:t>
            </a:r>
            <a:r>
              <a:rPr lang="en-US" sz="1000" dirty="0" smtClean="0"/>
              <a:t>", {</a:t>
            </a:r>
          </a:p>
          <a:p>
            <a:r>
              <a:rPr lang="en-US" sz="1000" dirty="0" smtClean="0"/>
              <a:t>      "label" : "6 Cordelia Street\\</a:t>
            </a:r>
            <a:r>
              <a:rPr lang="en-US" sz="1000" dirty="0" err="1" smtClean="0"/>
              <a:t>nSouth</a:t>
            </a:r>
            <a:r>
              <a:rPr lang="en-US" sz="1000" dirty="0" smtClean="0"/>
              <a:t> Brisbane\\</a:t>
            </a:r>
            <a:r>
              <a:rPr lang="en-US" sz="1000" dirty="0" err="1" smtClean="0"/>
              <a:t>nQLD</a:t>
            </a:r>
            <a:r>
              <a:rPr lang="en-US" sz="1000" dirty="0" smtClean="0"/>
              <a:t> 4101"</a:t>
            </a:r>
          </a:p>
          <a:p>
            <a:r>
              <a:rPr lang="en-US" sz="1000" dirty="0" smtClean="0"/>
              <a:t>    }, "text", [ "", "", "", "", "", "", "" ] ], [ "</a:t>
            </a:r>
            <a:r>
              <a:rPr lang="en-US" sz="1000" dirty="0" err="1" smtClean="0"/>
              <a:t>tel</a:t>
            </a:r>
            <a:r>
              <a:rPr lang="en-US" sz="1000" dirty="0" smtClean="0"/>
              <a:t>", {</a:t>
            </a:r>
          </a:p>
          <a:p>
            <a:r>
              <a:rPr lang="en-US" sz="1000" dirty="0" smtClean="0"/>
              <a:t>      "type" : "voice"</a:t>
            </a:r>
          </a:p>
          <a:p>
            <a:r>
              <a:rPr lang="en-US" sz="1000" dirty="0" smtClean="0"/>
              <a:t>    }, "text", "+61 7 3367 0490" ], [ "</a:t>
            </a:r>
            <a:r>
              <a:rPr lang="en-US" sz="1000" dirty="0" err="1" smtClean="0"/>
              <a:t>tel</a:t>
            </a:r>
            <a:r>
              <a:rPr lang="en-US" sz="1000" dirty="0" smtClean="0"/>
              <a:t>", {</a:t>
            </a:r>
          </a:p>
          <a:p>
            <a:r>
              <a:rPr lang="en-US" sz="1000" dirty="0" smtClean="0"/>
              <a:t>      "type" : "fax"</a:t>
            </a:r>
          </a:p>
          <a:p>
            <a:r>
              <a:rPr lang="en-US" sz="1000" dirty="0" smtClean="0"/>
              <a:t>    }, "text", "+61 7 3367 0482" ], [ "email", { }, "text", "dns-admin@apnic.net" ] ] ],</a:t>
            </a:r>
          </a:p>
          <a:p>
            <a:r>
              <a:rPr lang="en-US" sz="1000" dirty="0" smtClean="0"/>
              <a:t>    "roles" : [ "administrative" ],</a:t>
            </a:r>
          </a:p>
          <a:p>
            <a:r>
              <a:rPr lang="en-US" sz="1000" dirty="0" smtClean="0"/>
              <a:t>    "</a:t>
            </a:r>
            <a:r>
              <a:rPr lang="en-US" sz="1000" dirty="0" err="1" smtClean="0"/>
              <a:t>objectClassName</a:t>
            </a:r>
            <a:r>
              <a:rPr lang="en-US" sz="1000" dirty="0" smtClean="0"/>
              <a:t>" : "entity",</a:t>
            </a:r>
          </a:p>
          <a:p>
            <a:r>
              <a:rPr lang="en-US" sz="1000" dirty="0" smtClean="0"/>
              <a:t>    "remarks" : [ {</a:t>
            </a:r>
          </a:p>
          <a:p>
            <a:r>
              <a:rPr lang="en-US" sz="1000" dirty="0" smtClean="0"/>
              <a:t>      "title" : "remarks",</a:t>
            </a:r>
          </a:p>
          <a:p>
            <a:r>
              <a:rPr lang="en-US" sz="1000" dirty="0" smtClean="0"/>
              <a:t>      "description" : [ "DNS in-</a:t>
            </a:r>
            <a:r>
              <a:rPr lang="en-US" sz="1000" dirty="0" err="1" smtClean="0"/>
              <a:t>addr.arpa</a:t>
            </a:r>
            <a:r>
              <a:rPr lang="en-US" sz="1000" dirty="0" smtClean="0"/>
              <a:t> zone files maintainer" ]</a:t>
            </a:r>
          </a:p>
          <a:p>
            <a:r>
              <a:rPr lang="en-US" sz="1000" dirty="0" smtClean="0"/>
              <a:t>    } ],</a:t>
            </a:r>
          </a:p>
          <a:p>
            <a:r>
              <a:rPr lang="en-US" sz="1000" dirty="0" smtClean="0"/>
              <a:t>    "links" : [ {</a:t>
            </a:r>
          </a:p>
          <a:p>
            <a:r>
              <a:rPr lang="en-US" sz="1000" dirty="0" smtClean="0"/>
              <a:t>      "value" : "http://rdap.apnic.net/</a:t>
            </a:r>
            <a:r>
              <a:rPr lang="en-US" sz="1000" dirty="0" err="1" smtClean="0"/>
              <a:t>ip</a:t>
            </a:r>
            <a:r>
              <a:rPr lang="en-US" sz="1000" dirty="0" smtClean="0"/>
              <a:t>/2001:dc0:2000::/35",</a:t>
            </a:r>
          </a:p>
          <a:p>
            <a:r>
              <a:rPr lang="en-US" sz="1000" dirty="0" smtClean="0"/>
              <a:t>      "</a:t>
            </a:r>
            <a:r>
              <a:rPr lang="en-US" sz="1000" dirty="0" err="1" smtClean="0"/>
              <a:t>rel</a:t>
            </a:r>
            <a:r>
              <a:rPr lang="en-US" sz="1000" dirty="0" smtClean="0"/>
              <a:t>" : "self",</a:t>
            </a:r>
          </a:p>
          <a:p>
            <a:r>
              <a:rPr lang="en-US" sz="1000" dirty="0" smtClean="0"/>
              <a:t>      "</a:t>
            </a:r>
            <a:r>
              <a:rPr lang="en-US" sz="1000" dirty="0" err="1" smtClean="0"/>
              <a:t>href</a:t>
            </a:r>
            <a:r>
              <a:rPr lang="en-US" sz="1000" dirty="0" smtClean="0"/>
              <a:t>" : "http://rdap.apnic.net/entity/DNS3-AP",</a:t>
            </a:r>
          </a:p>
          <a:p>
            <a:r>
              <a:rPr lang="en-US" sz="1000" dirty="0" smtClean="0"/>
              <a:t>      "type" : "application/</a:t>
            </a:r>
            <a:r>
              <a:rPr lang="en-US" sz="1000" dirty="0" err="1" smtClean="0"/>
              <a:t>rdap+json</a:t>
            </a:r>
            <a:r>
              <a:rPr lang="en-US" sz="1000" dirty="0" smtClean="0"/>
              <a:t>"</a:t>
            </a:r>
          </a:p>
          <a:p>
            <a:r>
              <a:rPr lang="en-US" sz="1000" dirty="0" smtClean="0"/>
              <a:t>    } ]</a:t>
            </a:r>
          </a:p>
          <a:p>
            <a:r>
              <a:rPr lang="en-US" sz="1000" dirty="0" smtClean="0"/>
              <a:t>  } ],</a:t>
            </a:r>
          </a:p>
          <a:p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633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1210</Words>
  <Application>Microsoft Office PowerPoint</Application>
  <PresentationFormat>On-screen Show (16:9)</PresentationFormat>
  <Paragraphs>160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Calibri</vt:lpstr>
      <vt:lpstr>DejaVu Sans</vt:lpstr>
      <vt:lpstr>Lato Black</vt:lpstr>
      <vt:lpstr>Lato Light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dc:description/>
  <cp:lastModifiedBy>ed</cp:lastModifiedBy>
  <cp:revision>90</cp:revision>
  <dcterms:modified xsi:type="dcterms:W3CDTF">2016-09-19T10:32:40Z</dcterms:modified>
  <dc:language>en-ZA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