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15" r:id="rId3"/>
    <p:sldId id="257" r:id="rId4"/>
    <p:sldId id="269" r:id="rId5"/>
    <p:sldId id="321" r:id="rId6"/>
    <p:sldId id="316" r:id="rId7"/>
    <p:sldId id="320" r:id="rId8"/>
    <p:sldId id="317" r:id="rId9"/>
    <p:sldId id="318" r:id="rId10"/>
    <p:sldId id="319" r:id="rId11"/>
    <p:sldId id="314" r:id="rId12"/>
  </p:sldIdLst>
  <p:sldSz cx="9144000" cy="5143500" type="screen16x9"/>
  <p:notesSz cx="6858000" cy="9144000"/>
  <p:defaultTextStyle>
    <a:defPPr>
      <a:defRPr lang="es-ES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charset="0"/>
        <a:ea typeface="ＭＳ Ｐゴシック" charset="0"/>
        <a:cs typeface="ＭＳ Ｐゴシック" charset="0"/>
        <a:sym typeface="Calibri" charset="0"/>
      </a:defRPr>
    </a:lvl1pPr>
    <a:lvl2pPr marL="4572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charset="0"/>
        <a:ea typeface="ＭＳ Ｐゴシック" charset="0"/>
        <a:cs typeface="ＭＳ Ｐゴシック" charset="0"/>
        <a:sym typeface="Calibri" charset="0"/>
      </a:defRPr>
    </a:lvl2pPr>
    <a:lvl3pPr marL="9144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charset="0"/>
        <a:ea typeface="ＭＳ Ｐゴシック" charset="0"/>
        <a:cs typeface="ＭＳ Ｐゴシック" charset="0"/>
        <a:sym typeface="Calibri" charset="0"/>
      </a:defRPr>
    </a:lvl3pPr>
    <a:lvl4pPr marL="13716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charset="0"/>
        <a:ea typeface="ＭＳ Ｐゴシック" charset="0"/>
        <a:cs typeface="ＭＳ Ｐゴシック" charset="0"/>
        <a:sym typeface="Calibri" charset="0"/>
      </a:defRPr>
    </a:lvl4pPr>
    <a:lvl5pPr marL="18288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charset="0"/>
        <a:ea typeface="ＭＳ Ｐゴシック" charset="0"/>
        <a:cs typeface="ＭＳ Ｐゴシック" charset="0"/>
        <a:sym typeface="Calibri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Calibri" charset="0"/>
        <a:ea typeface="ＭＳ Ｐゴシック" charset="0"/>
        <a:cs typeface="ＭＳ Ｐゴシック" charset="0"/>
        <a:sym typeface="Calibri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Calibri" charset="0"/>
        <a:ea typeface="ＭＳ Ｐゴシック" charset="0"/>
        <a:cs typeface="ＭＳ Ｐゴシック" charset="0"/>
        <a:sym typeface="Calibri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Calibri" charset="0"/>
        <a:ea typeface="ＭＳ Ｐゴシック" charset="0"/>
        <a:cs typeface="ＭＳ Ｐゴシック" charset="0"/>
        <a:sym typeface="Calibri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Calibri" charset="0"/>
        <a:ea typeface="ＭＳ Ｐゴシック" charset="0"/>
        <a:cs typeface="ＭＳ Ｐゴシック" charset="0"/>
        <a:sym typeface="Calibri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9565EFD-EA08-0145-80BA-09EAF5772537}">
          <p14:sldIdLst>
            <p14:sldId id="256"/>
            <p14:sldId id="315"/>
            <p14:sldId id="257"/>
            <p14:sldId id="269"/>
            <p14:sldId id="321"/>
            <p14:sldId id="316"/>
            <p14:sldId id="320"/>
            <p14:sldId id="317"/>
            <p14:sldId id="318"/>
            <p14:sldId id="319"/>
            <p14:sldId id="31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D60"/>
    <a:srgbClr val="132C5E"/>
    <a:srgbClr val="7C7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80620" autoAdjust="0"/>
  </p:normalViewPr>
  <p:slideViewPr>
    <p:cSldViewPr>
      <p:cViewPr>
        <p:scale>
          <a:sx n="95" d="100"/>
          <a:sy n="95" d="100"/>
        </p:scale>
        <p:origin x="-1768" y="-5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s-ES" noProof="0" smtClean="0">
                <a:sym typeface="Avenir" charset="0"/>
              </a:rPr>
              <a:t>Second level</a:t>
            </a:r>
          </a:p>
          <a:p>
            <a:pPr lvl="2"/>
            <a:r>
              <a:rPr lang="es-ES" noProof="0" smtClean="0">
                <a:sym typeface="Avenir" charset="0"/>
              </a:rPr>
              <a:t>Third level</a:t>
            </a:r>
          </a:p>
          <a:p>
            <a:pPr lvl="3"/>
            <a:r>
              <a:rPr lang="es-ES" noProof="0" smtClean="0">
                <a:sym typeface="Avenir" charset="0"/>
              </a:rPr>
              <a:t>Fourth level</a:t>
            </a:r>
          </a:p>
          <a:p>
            <a:pPr lvl="4"/>
            <a:r>
              <a:rPr lang="es-ES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653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ＭＳ Ｐゴシック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3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A8036-BE0A-674F-A2D6-DFCD4EC69C83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BBF0-2CB1-6044-A816-84338D8D0BB5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8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19800" cy="507523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DFB6-30FF-F440-8519-496CADA5FC74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F7B47-9D3E-2748-9CA4-B6C213F26F84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0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BD0E-0B56-D74E-9361-C483B2081D97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6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E8CB-6E07-4541-9B5D-C6C2F243AC8B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8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E3BD7-BB49-EF48-AB51-3DD4E3713ADB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0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DEAE-8CC3-AD4A-B3D8-2BE71694640B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7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88C74-0DDE-8F40-A44E-D6CE8BB2242F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43B61-CC5D-1240-A6DD-0542FD31C715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3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Helvetica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59F2-D303-114F-901F-6AA8A22F9345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5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457200" y="68263"/>
            <a:ext cx="822960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Helvetica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Helvetica" charset="0"/>
              </a:rPr>
              <a:t>Click to edit Master text styles</a:t>
            </a:r>
          </a:p>
          <a:p>
            <a:pPr lvl="1"/>
            <a:r>
              <a:rPr lang="es-ES">
                <a:sym typeface="Helvetica" charset="0"/>
              </a:rPr>
              <a:t>Second level</a:t>
            </a:r>
          </a:p>
          <a:p>
            <a:pPr lvl="2"/>
            <a:r>
              <a:rPr lang="es-ES">
                <a:sym typeface="Helvetica" charset="0"/>
              </a:rPr>
              <a:t>Third level</a:t>
            </a:r>
          </a:p>
          <a:p>
            <a:pPr lvl="3"/>
            <a:r>
              <a:rPr lang="es-ES">
                <a:sym typeface="Helvetica" charset="0"/>
              </a:rPr>
              <a:t>Fourth level</a:t>
            </a:r>
          </a:p>
          <a:p>
            <a:pPr lvl="4"/>
            <a:r>
              <a:rPr lang="es-ES">
                <a:sym typeface="Helvetica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4768850"/>
            <a:ext cx="2133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 smtClean="0">
                <a:cs typeface="Calibri" charset="0"/>
              </a:defRPr>
            </a:lvl1pPr>
          </a:lstStyle>
          <a:p>
            <a:pPr>
              <a:defRPr/>
            </a:pPr>
            <a:fld id="{30B9843D-0FC8-2843-9906-2C93C6F5BF86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dns.net.za" TargetMode="Externa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1228725" y="3651870"/>
            <a:ext cx="3419475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>
              <a:lnSpc>
                <a:spcPct val="120000"/>
              </a:lnSpc>
              <a:spcBef>
                <a:spcPts val="1100"/>
              </a:spcBef>
              <a:defRPr/>
            </a:pPr>
            <a:r>
              <a:rPr lang="es-ES" sz="1050" b="1" dirty="0" smtClean="0">
                <a:solidFill>
                  <a:srgbClr val="7C7E81"/>
                </a:solidFill>
                <a:latin typeface="Lato Bold" charset="0"/>
                <a:cs typeface="Lato Bold" charset="0"/>
                <a:sym typeface="Lato Bold" charset="0"/>
              </a:rPr>
              <a:t>Vlad Dinculescu</a:t>
            </a:r>
            <a:endParaRPr lang="es-ES" sz="3200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4098" name="AutoShape 2"/>
          <p:cNvSpPr>
            <a:spLocks/>
          </p:cNvSpPr>
          <p:nvPr/>
        </p:nvSpPr>
        <p:spPr bwMode="auto">
          <a:xfrm>
            <a:off x="1233488" y="2755503"/>
            <a:ext cx="528272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400" dirty="0" smtClean="0">
                <a:solidFill>
                  <a:srgbClr val="808080"/>
                </a:solidFill>
                <a:latin typeface="Lato Light" charset="0"/>
                <a:cs typeface="Lato Light" charset="0"/>
                <a:sym typeface="Lato Light" charset="0"/>
              </a:rPr>
              <a:t>Global Data Protection and Privacy</a:t>
            </a:r>
          </a:p>
          <a:p>
            <a:pPr>
              <a:defRPr/>
            </a:pPr>
            <a:r>
              <a:rPr lang="en-US" sz="1600" i="1" dirty="0" smtClean="0">
                <a:solidFill>
                  <a:srgbClr val="808080"/>
                </a:solidFill>
                <a:latin typeface="Lato Light" charset="0"/>
                <a:cs typeface="Lato Light" charset="0"/>
                <a:sym typeface="Lato Light" charset="0"/>
              </a:rPr>
              <a:t>(Domain Name Industry Impact)</a:t>
            </a:r>
            <a:endParaRPr lang="en-US" sz="1600" i="1" dirty="0">
              <a:cs typeface="Calibri" charset="0"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pic>
        <p:nvPicPr>
          <p:cNvPr id="2" name="Picture 1" descr="DNS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5" y="1203598"/>
            <a:ext cx="2987039" cy="11011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259632" y="2571750"/>
            <a:ext cx="4896544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132C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/>
          </p:cNvSpPr>
          <p:nvPr/>
        </p:nvSpPr>
        <p:spPr bwMode="auto">
          <a:xfrm>
            <a:off x="755576" y="555526"/>
            <a:ext cx="6624736" cy="3600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Future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of Data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Protection</a:t>
            </a:r>
            <a:r>
              <a:rPr lang="es-ES" b="1" dirty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in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Domain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Names</a:t>
            </a:r>
            <a:endParaRPr lang="es-ES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827585" y="1275606"/>
            <a:ext cx="5544615" cy="2736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Increasing global legislation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Variations and nuances in policies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Is “Most stringent” the right path for global implementation?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Mass confusion leading to failures to comply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Registry Data Access Protocol</a:t>
            </a:r>
          </a:p>
        </p:txBody>
      </p:sp>
      <p:pic>
        <p:nvPicPr>
          <p:cNvPr id="5" name="Picture 4" descr="DNS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515966"/>
            <a:ext cx="1115616" cy="411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490" y="1419622"/>
            <a:ext cx="2489006" cy="17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094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1"/>
          <p:cNvSpPr>
            <a:spLocks/>
          </p:cNvSpPr>
          <p:nvPr/>
        </p:nvSpPr>
        <p:spPr bwMode="auto">
          <a:xfrm>
            <a:off x="1259632" y="2562225"/>
            <a:ext cx="6672263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>
              <a:spcBef>
                <a:spcPts val="600"/>
              </a:spcBef>
              <a:defRPr/>
            </a:pPr>
            <a:endParaRPr lang="es-ES" dirty="0">
              <a:cs typeface="Calibri" charset="0"/>
            </a:endParaRPr>
          </a:p>
        </p:txBody>
      </p:sp>
      <p:sp>
        <p:nvSpPr>
          <p:cNvPr id="63491" name="AutoShape 3"/>
          <p:cNvSpPr>
            <a:spLocks/>
          </p:cNvSpPr>
          <p:nvPr/>
        </p:nvSpPr>
        <p:spPr bwMode="auto">
          <a:xfrm>
            <a:off x="1259632" y="1995686"/>
            <a:ext cx="2638425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Get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in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Touch</a:t>
            </a:r>
            <a:endParaRPr lang="es-ES" b="1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>
            <a:off x="1259632" y="2643758"/>
            <a:ext cx="1440160" cy="720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400"/>
              </a:spcBef>
              <a:defRPr/>
            </a:pPr>
            <a:r>
              <a:rPr lang="es-ES" sz="1200" dirty="0" smtClean="0">
                <a:solidFill>
                  <a:srgbClr val="666666"/>
                </a:solidFill>
                <a:latin typeface="Verdana" charset="0"/>
                <a:cs typeface="Verdana" charset="0"/>
                <a:sym typeface="Verdana" charset="0"/>
              </a:rPr>
              <a:t>+27 (11)5682800</a:t>
            </a:r>
            <a:endParaRPr lang="es-ES" sz="1200" dirty="0">
              <a:cs typeface="Calibri" charset="0"/>
            </a:endParaRPr>
          </a:p>
        </p:txBody>
      </p:sp>
      <p:sp>
        <p:nvSpPr>
          <p:cNvPr id="63497" name="AutoShape 9"/>
          <p:cNvSpPr>
            <a:spLocks/>
          </p:cNvSpPr>
          <p:nvPr/>
        </p:nvSpPr>
        <p:spPr bwMode="auto">
          <a:xfrm>
            <a:off x="1259632" y="2859782"/>
            <a:ext cx="3456384" cy="2880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400"/>
              </a:spcBef>
              <a:defRPr/>
            </a:pPr>
            <a:r>
              <a:rPr lang="es-ES" sz="1200" dirty="0" smtClean="0">
                <a:latin typeface="Verdana" charset="0"/>
                <a:cs typeface="Verdana" charset="0"/>
                <a:sym typeface="Verdana" charset="0"/>
                <a:hlinkClick r:id="rId2"/>
              </a:rPr>
              <a:t>info@dns.net.za</a:t>
            </a:r>
            <a:endParaRPr lang="es-ES" sz="1200" dirty="0">
              <a:latin typeface="Verdana" charset="0"/>
              <a:cs typeface="Verdana" charset="0"/>
              <a:sym typeface="Verdana" charset="0"/>
            </a:endParaRPr>
          </a:p>
          <a:p>
            <a:pPr>
              <a:spcBef>
                <a:spcPts val="400"/>
              </a:spcBef>
              <a:defRPr/>
            </a:pPr>
            <a:r>
              <a:rPr lang="es-ES" sz="1200" dirty="0" smtClean="0">
                <a:latin typeface="Verdana" charset="0"/>
                <a:cs typeface="Verdana" charset="0"/>
                <a:sym typeface="Verdana" charset="0"/>
              </a:rPr>
              <a:t>Facebook: </a:t>
            </a:r>
            <a:r>
              <a:rPr lang="es-ES" sz="1200" dirty="0" err="1" smtClean="0">
                <a:latin typeface="Verdana" charset="0"/>
                <a:cs typeface="Verdana" charset="0"/>
                <a:sym typeface="Verdana" charset="0"/>
              </a:rPr>
              <a:t>Domain</a:t>
            </a:r>
            <a:r>
              <a:rPr lang="es-ES" sz="1200" dirty="0" smtClean="0">
                <a:latin typeface="Verdana" charset="0"/>
                <a:cs typeface="Verdana" charset="0"/>
                <a:sym typeface="Verdana" charset="0"/>
              </a:rPr>
              <a:t> </a:t>
            </a:r>
            <a:r>
              <a:rPr lang="es-ES" sz="1200" dirty="0" err="1" smtClean="0">
                <a:latin typeface="Verdana" charset="0"/>
                <a:cs typeface="Verdana" charset="0"/>
                <a:sym typeface="Verdana" charset="0"/>
              </a:rPr>
              <a:t>Name</a:t>
            </a:r>
            <a:r>
              <a:rPr lang="es-ES" sz="1200" dirty="0" smtClean="0">
                <a:latin typeface="Verdana" charset="0"/>
                <a:cs typeface="Verdana" charset="0"/>
                <a:sym typeface="Verdana" charset="0"/>
              </a:rPr>
              <a:t> </a:t>
            </a:r>
            <a:r>
              <a:rPr lang="es-ES" sz="1200" dirty="0" err="1" smtClean="0">
                <a:latin typeface="Verdana" charset="0"/>
                <a:cs typeface="Verdana" charset="0"/>
                <a:sym typeface="Verdana" charset="0"/>
              </a:rPr>
              <a:t>Services</a:t>
            </a:r>
            <a:endParaRPr lang="es-ES" sz="1200" dirty="0" smtClean="0">
              <a:latin typeface="Verdana" charset="0"/>
              <a:cs typeface="Verdana" charset="0"/>
              <a:sym typeface="Verdana" charset="0"/>
            </a:endParaRPr>
          </a:p>
        </p:txBody>
      </p:sp>
      <p:sp>
        <p:nvSpPr>
          <p:cNvPr id="19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pic>
        <p:nvPicPr>
          <p:cNvPr id="20" name="Picture 19" descr="DNS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464754"/>
            <a:ext cx="1115616" cy="4112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3331" y="2355726"/>
            <a:ext cx="13004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s-ES" sz="1100" dirty="0" smtClean="0">
                <a:solidFill>
                  <a:srgbClr val="666666"/>
                </a:solidFill>
                <a:latin typeface="Verdana" charset="0"/>
                <a:cs typeface="Verdana" charset="0"/>
                <a:sym typeface="Verdana" charset="0"/>
              </a:rPr>
              <a:t>Vlad Dinculescu</a:t>
            </a:r>
            <a:endParaRPr lang="es-ES" sz="1100" dirty="0"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/>
          </p:cNvSpPr>
          <p:nvPr/>
        </p:nvSpPr>
        <p:spPr bwMode="auto">
          <a:xfrm>
            <a:off x="759246" y="555526"/>
            <a:ext cx="4244802" cy="2880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What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is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Data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Protection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and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Privacy</a:t>
            </a:r>
            <a:endParaRPr lang="es-ES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827584" y="1275606"/>
            <a:ext cx="7464469" cy="2592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endParaRPr lang="en-US" dirty="0" smtClean="0">
              <a:solidFill>
                <a:srgbClr val="7C7E81"/>
              </a:solidFill>
              <a:cs typeface="Calibri" charset="0"/>
            </a:endParaRP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endParaRPr lang="en-US" dirty="0" smtClean="0">
              <a:solidFill>
                <a:srgbClr val="7C7E81"/>
              </a:solidFill>
              <a:cs typeface="Calibri" charset="0"/>
            </a:endParaRP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endParaRPr lang="en-US" dirty="0">
              <a:solidFill>
                <a:srgbClr val="7C7E81"/>
              </a:solidFill>
              <a:cs typeface="Calibri" charset="0"/>
            </a:endParaRPr>
          </a:p>
        </p:txBody>
      </p:sp>
      <p:pic>
        <p:nvPicPr>
          <p:cNvPr id="6" name="Picture 5" descr="DNS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464754"/>
            <a:ext cx="1115616" cy="411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131590"/>
            <a:ext cx="5976664" cy="375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Local laws governing :</a:t>
            </a:r>
          </a:p>
          <a:p>
            <a:pPr marL="742950" lvl="1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What data can and what data must be collected (collection)</a:t>
            </a:r>
          </a:p>
          <a:p>
            <a:pPr marL="742950" lvl="1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How to store personal information (storage and duration)</a:t>
            </a:r>
          </a:p>
          <a:p>
            <a:pPr marL="742950" lvl="1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How to process personal data</a:t>
            </a:r>
          </a:p>
          <a:p>
            <a:pPr marL="742950" lvl="1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How to transfer personal data</a:t>
            </a:r>
          </a:p>
          <a:p>
            <a:pPr marL="742950" lvl="1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How to secure personal data</a:t>
            </a:r>
          </a:p>
          <a:p>
            <a:pPr marL="742950" lvl="1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How to dispose of personal data</a:t>
            </a:r>
          </a:p>
          <a:p>
            <a:pPr marL="742950" lvl="1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Anonymity</a:t>
            </a:r>
          </a:p>
          <a:p>
            <a:pPr marL="742950" lvl="1" indent="-285750" algn="just">
              <a:spcBef>
                <a:spcPts val="600"/>
              </a:spcBef>
              <a:buFont typeface="Arial"/>
              <a:buChar char="•"/>
              <a:defRPr/>
            </a:pPr>
            <a:endParaRPr lang="en-US" dirty="0">
              <a:solidFill>
                <a:srgbClr val="7C7E81"/>
              </a:solidFill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74" y="1368152"/>
            <a:ext cx="2067694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87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/>
          </p:cNvSpPr>
          <p:nvPr/>
        </p:nvSpPr>
        <p:spPr bwMode="auto">
          <a:xfrm>
            <a:off x="251520" y="195486"/>
            <a:ext cx="5251821" cy="2880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b="1" dirty="0" err="1" smtClean="0">
                <a:solidFill>
                  <a:srgbClr val="142D60"/>
                </a:solidFill>
                <a:latin typeface="Lato Black" charset="0"/>
                <a:cs typeface="Lato Black" charset="0"/>
                <a:sym typeface="Lato Black" charset="0"/>
              </a:rPr>
              <a:t>Overview</a:t>
            </a:r>
            <a:r>
              <a:rPr lang="es-ES" b="1" dirty="0" smtClean="0">
                <a:solidFill>
                  <a:srgbClr val="142D60"/>
                </a:solidFill>
                <a:latin typeface="Lato Black" charset="0"/>
                <a:cs typeface="Lato Black" charset="0"/>
                <a:sym typeface="Lato Black" charset="0"/>
              </a:rPr>
              <a:t> – Global </a:t>
            </a:r>
            <a:r>
              <a:rPr lang="es-ES" b="1" dirty="0" err="1" smtClean="0">
                <a:solidFill>
                  <a:srgbClr val="142D60"/>
                </a:solidFill>
                <a:latin typeface="Lato Black" charset="0"/>
                <a:cs typeface="Lato Black" charset="0"/>
                <a:sym typeface="Lato Black" charset="0"/>
              </a:rPr>
              <a:t>Existing</a:t>
            </a:r>
            <a:r>
              <a:rPr lang="es-ES" b="1" dirty="0" smtClean="0">
                <a:solidFill>
                  <a:srgbClr val="142D60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42D60"/>
                </a:solidFill>
                <a:latin typeface="Lato Black" charset="0"/>
                <a:cs typeface="Lato Black" charset="0"/>
                <a:sym typeface="Lato Black" charset="0"/>
              </a:rPr>
              <a:t>Legislation</a:t>
            </a:r>
            <a:endParaRPr lang="es-ES" dirty="0">
              <a:solidFill>
                <a:srgbClr val="142D60"/>
              </a:solidFill>
              <a:cs typeface="Calibri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827584" y="1275606"/>
            <a:ext cx="7464469" cy="2880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>
              <a:spcBef>
                <a:spcPts val="600"/>
              </a:spcBef>
              <a:defRPr/>
            </a:pPr>
            <a:endParaRPr lang="en-US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pic>
        <p:nvPicPr>
          <p:cNvPr id="12" name="Picture 11" descr="DNS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464754"/>
            <a:ext cx="1115616" cy="411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41" y="627534"/>
            <a:ext cx="6831135" cy="38164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/>
          </p:cNvSpPr>
          <p:nvPr/>
        </p:nvSpPr>
        <p:spPr bwMode="auto">
          <a:xfrm>
            <a:off x="759246" y="555526"/>
            <a:ext cx="3648075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Overview (Continued)</a:t>
            </a:r>
            <a:endParaRPr lang="es-ES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827585" y="1275606"/>
            <a:ext cx="5904655" cy="33123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Approximately 50% of the world has stringent data protection laws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Developing and second-world countries are catching up with their local versions of laws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Third-world countries (Africa specifically) have yet to develop and implement governance and legislation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The USA has limited/no data privacy in the domain name industry</a:t>
            </a:r>
            <a:endParaRPr lang="en-US" dirty="0">
              <a:solidFill>
                <a:srgbClr val="7C7E81"/>
              </a:solidFill>
              <a:cs typeface="Calibri" charset="0"/>
            </a:endParaRPr>
          </a:p>
        </p:txBody>
      </p:sp>
      <p:pic>
        <p:nvPicPr>
          <p:cNvPr id="9" name="Picture 8" descr="DNS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464754"/>
            <a:ext cx="1115616" cy="411252"/>
          </a:xfrm>
          <a:prstGeom prst="rect">
            <a:avLst/>
          </a:prstGeom>
        </p:spPr>
      </p:pic>
      <p:pic>
        <p:nvPicPr>
          <p:cNvPr id="4" name="Picture 3" descr="Untitled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90" y="1347614"/>
            <a:ext cx="2092406" cy="21137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/>
          </p:cNvSpPr>
          <p:nvPr/>
        </p:nvSpPr>
        <p:spPr bwMode="auto">
          <a:xfrm>
            <a:off x="759246" y="555526"/>
            <a:ext cx="5324922" cy="2880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Rising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Issues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on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the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Global Internet</a:t>
            </a:r>
            <a:endParaRPr lang="es-ES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827584" y="1275606"/>
            <a:ext cx="7464469" cy="2592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endParaRPr lang="en-US" dirty="0" smtClean="0">
              <a:solidFill>
                <a:srgbClr val="7C7E81"/>
              </a:solidFill>
              <a:cs typeface="Calibri" charset="0"/>
            </a:endParaRP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endParaRPr lang="en-US" dirty="0" smtClean="0">
              <a:solidFill>
                <a:srgbClr val="7C7E81"/>
              </a:solidFill>
              <a:cs typeface="Calibri" charset="0"/>
            </a:endParaRP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endParaRPr lang="en-US" dirty="0">
              <a:solidFill>
                <a:srgbClr val="7C7E81"/>
              </a:solidFill>
              <a:cs typeface="Calibri" charset="0"/>
            </a:endParaRPr>
          </a:p>
        </p:txBody>
      </p:sp>
      <p:pic>
        <p:nvPicPr>
          <p:cNvPr id="6" name="Picture 5" descr="DNS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464754"/>
            <a:ext cx="1115616" cy="411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131590"/>
            <a:ext cx="612068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Global </a:t>
            </a:r>
            <a:r>
              <a:rPr lang="en-US" dirty="0">
                <a:solidFill>
                  <a:srgbClr val="7C7E81"/>
                </a:solidFill>
                <a:cs typeface="Calibri" charset="0"/>
              </a:rPr>
              <a:t>internet requires compliance with </a:t>
            </a: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laws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“What, how, why, where” of data</a:t>
            </a:r>
            <a:endParaRPr lang="en-US" dirty="0">
              <a:solidFill>
                <a:srgbClr val="7C7E81"/>
              </a:solidFill>
              <a:cs typeface="Calibri" charset="0"/>
            </a:endParaRP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Laws vary by jurisdiction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Difficult to read and implement all variations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Path of least resistance?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“Keeping Up With the </a:t>
            </a:r>
            <a:r>
              <a:rPr lang="en-US" strike="sngStrike" dirty="0" err="1" smtClean="0">
                <a:solidFill>
                  <a:srgbClr val="7C7E81"/>
                </a:solidFill>
                <a:cs typeface="Calibri" charset="0"/>
              </a:rPr>
              <a:t>Kar</a:t>
            </a: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 Privacy Laws”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32" y="1913674"/>
            <a:ext cx="3267364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68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/>
          </p:cNvSpPr>
          <p:nvPr/>
        </p:nvSpPr>
        <p:spPr bwMode="auto">
          <a:xfrm>
            <a:off x="759246" y="555526"/>
            <a:ext cx="3648075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Impact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on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Domain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Name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Industry</a:t>
            </a:r>
            <a:endParaRPr lang="es-ES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827585" y="1275606"/>
            <a:ext cx="5904656" cy="302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Registries adhere by local privacy laws (</a:t>
            </a:r>
            <a:r>
              <a:rPr lang="en-US" dirty="0" err="1" smtClean="0">
                <a:solidFill>
                  <a:srgbClr val="7C7E81"/>
                </a:solidFill>
                <a:cs typeface="Calibri" charset="0"/>
              </a:rPr>
              <a:t>PoPI</a:t>
            </a: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 Act, ECT Act)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Registrars adhere to both local and international laws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ALL registrants have INHERENT rights based in their jurisdiction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Enforcement is required locally as well as globally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Compliance to current and future regulations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Privacy/</a:t>
            </a:r>
            <a:r>
              <a:rPr lang="en-US" dirty="0">
                <a:solidFill>
                  <a:srgbClr val="7C7E81"/>
                </a:solidFill>
                <a:cs typeface="Calibri" charset="0"/>
              </a:rPr>
              <a:t>P</a:t>
            </a: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roxy Services</a:t>
            </a:r>
          </a:p>
        </p:txBody>
      </p:sp>
      <p:pic>
        <p:nvPicPr>
          <p:cNvPr id="5" name="Picture 4" descr="DNS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464754"/>
            <a:ext cx="1115616" cy="411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700760"/>
            <a:ext cx="2004063" cy="12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50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/>
          </p:cNvSpPr>
          <p:nvPr/>
        </p:nvSpPr>
        <p:spPr bwMode="auto">
          <a:xfrm>
            <a:off x="759246" y="555526"/>
            <a:ext cx="4244802" cy="2880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Enforcement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of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Laws</a:t>
            </a:r>
            <a:endParaRPr lang="es-ES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827584" y="1275606"/>
            <a:ext cx="7464469" cy="2592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endParaRPr lang="en-US" dirty="0" smtClean="0">
              <a:solidFill>
                <a:srgbClr val="7C7E81"/>
              </a:solidFill>
              <a:cs typeface="Calibri" charset="0"/>
            </a:endParaRP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endParaRPr lang="en-US" dirty="0" smtClean="0">
              <a:solidFill>
                <a:srgbClr val="7C7E81"/>
              </a:solidFill>
              <a:cs typeface="Calibri" charset="0"/>
            </a:endParaRP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endParaRPr lang="en-US" dirty="0">
              <a:solidFill>
                <a:srgbClr val="7C7E81"/>
              </a:solidFill>
              <a:cs typeface="Calibri" charset="0"/>
            </a:endParaRPr>
          </a:p>
        </p:txBody>
      </p:sp>
      <p:pic>
        <p:nvPicPr>
          <p:cNvPr id="6" name="Picture 5" descr="DNS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464754"/>
            <a:ext cx="1115616" cy="4112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4737" y="23662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5576" y="1419622"/>
            <a:ext cx="72008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Who is responsible for enforcement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Who defines responsibility and depth?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What are the methods for enforcement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How “private” is private data in a global internet?</a:t>
            </a:r>
            <a:endParaRPr lang="en-US" dirty="0">
              <a:solidFill>
                <a:srgbClr val="7C7E81"/>
              </a:solidFill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75606"/>
            <a:ext cx="2952328" cy="20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504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/>
          </p:cNvSpPr>
          <p:nvPr/>
        </p:nvSpPr>
        <p:spPr bwMode="auto">
          <a:xfrm>
            <a:off x="759246" y="555526"/>
            <a:ext cx="3648075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Trends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in Global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Privacy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Policy</a:t>
            </a:r>
            <a:endParaRPr lang="es-ES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827584" y="1275606"/>
            <a:ext cx="7464469" cy="2592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More countries are adopting laws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Existing laws are amended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7C7E81"/>
                </a:solidFill>
                <a:cs typeface="Calibri" charset="0"/>
              </a:rPr>
              <a:t>Increasingly stringent law </a:t>
            </a: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enforcement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Global meaning </a:t>
            </a: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of data protection on the internet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Internet community looking to govern itself</a:t>
            </a:r>
            <a:endParaRPr lang="en-US" dirty="0">
              <a:solidFill>
                <a:srgbClr val="7C7E81"/>
              </a:solidFill>
              <a:cs typeface="Calibri" charset="0"/>
            </a:endParaRPr>
          </a:p>
        </p:txBody>
      </p:sp>
      <p:pic>
        <p:nvPicPr>
          <p:cNvPr id="5" name="Picture 4" descr="DNS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464754"/>
            <a:ext cx="1115616" cy="411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564" y="1347614"/>
            <a:ext cx="26289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564" y="1419622"/>
            <a:ext cx="2463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783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/>
          </p:cNvSpPr>
          <p:nvPr/>
        </p:nvSpPr>
        <p:spPr bwMode="auto">
          <a:xfrm>
            <a:off x="759246" y="555526"/>
            <a:ext cx="3648075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ICANN</a:t>
            </a:r>
            <a:r>
              <a:rPr lang="es-ES" b="1" dirty="0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 and Data </a:t>
            </a:r>
            <a:r>
              <a:rPr lang="es-ES" b="1" dirty="0" err="1" smtClean="0">
                <a:solidFill>
                  <a:srgbClr val="132C5E"/>
                </a:solidFill>
                <a:latin typeface="Lato Black" charset="0"/>
                <a:cs typeface="Lato Black" charset="0"/>
                <a:sym typeface="Lato Black" charset="0"/>
              </a:rPr>
              <a:t>Protection</a:t>
            </a:r>
            <a:endParaRPr lang="es-ES" dirty="0">
              <a:solidFill>
                <a:srgbClr val="7C7E81"/>
              </a:solidFill>
              <a:cs typeface="Calibri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 flipV="1">
            <a:off x="0" y="4980681"/>
            <a:ext cx="9144000" cy="183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cs typeface="Calibri" charset="0"/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827585" y="1275606"/>
            <a:ext cx="5760639" cy="33123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ICANN legally contracts both registries and registrars (enforces data collection obligations)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WHOIS </a:t>
            </a:r>
            <a:r>
              <a:rPr lang="en-US" dirty="0" err="1" smtClean="0">
                <a:solidFill>
                  <a:srgbClr val="7C7E81"/>
                </a:solidFill>
                <a:cs typeface="Calibri" charset="0"/>
              </a:rPr>
              <a:t>vs</a:t>
            </a: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 “WHAT-IS”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No imposition by ICANN for registrars to break local requirements (difficult to implement on global operations)</a:t>
            </a:r>
            <a:endParaRPr lang="en-US" dirty="0" smtClean="0">
              <a:solidFill>
                <a:srgbClr val="7C7E81"/>
              </a:solidFill>
              <a:cs typeface="Calibri" charset="0"/>
            </a:endParaRP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Privacy/Proxy provision allowance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No clear-cut requirements lead to misinterpretation and non-compliance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7C7E81"/>
                </a:solidFill>
                <a:cs typeface="Calibri" charset="0"/>
              </a:rPr>
              <a:t>ICANN/Internet Community RDS Policy Development Process</a:t>
            </a:r>
          </a:p>
        </p:txBody>
      </p:sp>
      <p:pic>
        <p:nvPicPr>
          <p:cNvPr id="5" name="Picture 4" descr="DNS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515966"/>
            <a:ext cx="1115616" cy="411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333" y="1419622"/>
            <a:ext cx="2236163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543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</TotalTime>
  <Words>421</Words>
  <Application>Microsoft Macintosh PowerPoint</Application>
  <PresentationFormat>On-screen Show (16:9)</PresentationFormat>
  <Paragraphs>64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Vlad Dinculescu</cp:lastModifiedBy>
  <cp:revision>84</cp:revision>
  <dcterms:modified xsi:type="dcterms:W3CDTF">2016-09-19T11:23:03Z</dcterms:modified>
</cp:coreProperties>
</file>