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7" r:id="rId2"/>
    <p:sldId id="267" r:id="rId3"/>
    <p:sldId id="268" r:id="rId4"/>
    <p:sldId id="261" r:id="rId5"/>
    <p:sldId id="292" r:id="rId6"/>
    <p:sldId id="262" r:id="rId7"/>
    <p:sldId id="258" r:id="rId8"/>
    <p:sldId id="278" r:id="rId9"/>
    <p:sldId id="279" r:id="rId10"/>
    <p:sldId id="282" r:id="rId11"/>
    <p:sldId id="290" r:id="rId12"/>
    <p:sldId id="284" r:id="rId13"/>
    <p:sldId id="269" r:id="rId14"/>
    <p:sldId id="270" r:id="rId15"/>
    <p:sldId id="285" r:id="rId16"/>
    <p:sldId id="272" r:id="rId17"/>
    <p:sldId id="273" r:id="rId18"/>
    <p:sldId id="287" r:id="rId19"/>
    <p:sldId id="294" r:id="rId20"/>
    <p:sldId id="291" r:id="rId21"/>
    <p:sldId id="289" r:id="rId22"/>
    <p:sldId id="271" r:id="rId23"/>
    <p:sldId id="293"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6EF7"/>
    <a:srgbClr val="0F43F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5" d="100"/>
          <a:sy n="75" d="100"/>
        </p:scale>
        <p:origin x="-156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77AB13-AD87-4746-92AA-51E01EC9C0D9}" type="datetimeFigureOut">
              <a:rPr lang="en-US" smtClean="0"/>
              <a:t>9/11/12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D8B811-9A33-8D47-80B8-00B85B129650}" type="slidenum">
              <a:rPr lang="en-US" smtClean="0"/>
              <a:t>‹#›</a:t>
            </a:fld>
            <a:endParaRPr lang="en-US"/>
          </a:p>
        </p:txBody>
      </p:sp>
    </p:spTree>
    <p:extLst>
      <p:ext uri="{BB962C8B-B14F-4D97-AF65-F5344CB8AC3E}">
        <p14:creationId xmlns:p14="http://schemas.microsoft.com/office/powerpoint/2010/main" val="39768377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5D4ECB-E7FD-4440-86A7-811B5FFF5BFD}"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5D4ECB-E7FD-4440-86A7-811B5FFF5BFD}"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5D4ECB-E7FD-4440-86A7-811B5FFF5BF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smtClean="0"/>
          </a:p>
          <a:p>
            <a:endParaRPr lang="en-US" dirty="0"/>
          </a:p>
        </p:txBody>
      </p:sp>
      <p:sp>
        <p:nvSpPr>
          <p:cNvPr id="4" name="Slide Number Placeholder 3"/>
          <p:cNvSpPr>
            <a:spLocks noGrp="1"/>
          </p:cNvSpPr>
          <p:nvPr>
            <p:ph type="sldNum" sz="quarter" idx="10"/>
          </p:nvPr>
        </p:nvSpPr>
        <p:spPr/>
        <p:txBody>
          <a:bodyPr/>
          <a:lstStyle/>
          <a:p>
            <a:fld id="{0E5D4ECB-E7FD-4440-86A7-811B5FFF5BFD}" type="slidenum">
              <a:rPr lang="en-US" smtClean="0"/>
              <a:pPr/>
              <a:t>14</a:t>
            </a:fld>
            <a:endParaRPr lang="en-US"/>
          </a:p>
        </p:txBody>
      </p:sp>
    </p:spTree>
    <p:extLst>
      <p:ext uri="{BB962C8B-B14F-4D97-AF65-F5344CB8AC3E}">
        <p14:creationId xmlns:p14="http://schemas.microsoft.com/office/powerpoint/2010/main" val="2505708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6143EC-6CE1-6A47-A9CC-6B841643262A}" type="slidenum">
              <a:rPr lang="en-US" smtClean="0"/>
              <a:t>20</a:t>
            </a:fld>
            <a:endParaRPr lang="en-US"/>
          </a:p>
        </p:txBody>
      </p:sp>
    </p:spTree>
    <p:extLst>
      <p:ext uri="{BB962C8B-B14F-4D97-AF65-F5344CB8AC3E}">
        <p14:creationId xmlns:p14="http://schemas.microsoft.com/office/powerpoint/2010/main" val="4247953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C589E4-E2C5-0749-ADAA-B336F4A72A54}" type="datetimeFigureOut">
              <a:rPr lang="en-US" smtClean="0"/>
              <a:t>9/11/12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EA420-49B8-3C45-9FF4-E1D2983149A5}" type="slidenum">
              <a:rPr lang="en-US" smtClean="0"/>
              <a:t>‹#›</a:t>
            </a:fld>
            <a:endParaRPr lang="en-US"/>
          </a:p>
        </p:txBody>
      </p:sp>
    </p:spTree>
    <p:extLst>
      <p:ext uri="{BB962C8B-B14F-4D97-AF65-F5344CB8AC3E}">
        <p14:creationId xmlns:p14="http://schemas.microsoft.com/office/powerpoint/2010/main" val="1356842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C589E4-E2C5-0749-ADAA-B336F4A72A54}" type="datetimeFigureOut">
              <a:rPr lang="en-US" smtClean="0"/>
              <a:t>9/11/12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EA420-49B8-3C45-9FF4-E1D2983149A5}" type="slidenum">
              <a:rPr lang="en-US" smtClean="0"/>
              <a:t>‹#›</a:t>
            </a:fld>
            <a:endParaRPr lang="en-US"/>
          </a:p>
        </p:txBody>
      </p:sp>
    </p:spTree>
    <p:extLst>
      <p:ext uri="{BB962C8B-B14F-4D97-AF65-F5344CB8AC3E}">
        <p14:creationId xmlns:p14="http://schemas.microsoft.com/office/powerpoint/2010/main" val="400289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C589E4-E2C5-0749-ADAA-B336F4A72A54}" type="datetimeFigureOut">
              <a:rPr lang="en-US" smtClean="0"/>
              <a:t>9/11/12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EA420-49B8-3C45-9FF4-E1D2983149A5}" type="slidenum">
              <a:rPr lang="en-US" smtClean="0"/>
              <a:t>‹#›</a:t>
            </a:fld>
            <a:endParaRPr lang="en-US"/>
          </a:p>
        </p:txBody>
      </p:sp>
    </p:spTree>
    <p:extLst>
      <p:ext uri="{BB962C8B-B14F-4D97-AF65-F5344CB8AC3E}">
        <p14:creationId xmlns:p14="http://schemas.microsoft.com/office/powerpoint/2010/main" val="3605630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C589E4-E2C5-0749-ADAA-B336F4A72A54}" type="datetimeFigureOut">
              <a:rPr lang="en-US" smtClean="0"/>
              <a:t>9/11/12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EA420-49B8-3C45-9FF4-E1D2983149A5}" type="slidenum">
              <a:rPr lang="en-US" smtClean="0"/>
              <a:t>‹#›</a:t>
            </a:fld>
            <a:endParaRPr lang="en-US"/>
          </a:p>
        </p:txBody>
      </p:sp>
    </p:spTree>
    <p:extLst>
      <p:ext uri="{BB962C8B-B14F-4D97-AF65-F5344CB8AC3E}">
        <p14:creationId xmlns:p14="http://schemas.microsoft.com/office/powerpoint/2010/main" val="2998057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C589E4-E2C5-0749-ADAA-B336F4A72A54}" type="datetimeFigureOut">
              <a:rPr lang="en-US" smtClean="0"/>
              <a:t>9/11/12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EA420-49B8-3C45-9FF4-E1D2983149A5}" type="slidenum">
              <a:rPr lang="en-US" smtClean="0"/>
              <a:t>‹#›</a:t>
            </a:fld>
            <a:endParaRPr lang="en-US"/>
          </a:p>
        </p:txBody>
      </p:sp>
    </p:spTree>
    <p:extLst>
      <p:ext uri="{BB962C8B-B14F-4D97-AF65-F5344CB8AC3E}">
        <p14:creationId xmlns:p14="http://schemas.microsoft.com/office/powerpoint/2010/main" val="736396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C589E4-E2C5-0749-ADAA-B336F4A72A54}" type="datetimeFigureOut">
              <a:rPr lang="en-US" smtClean="0"/>
              <a:t>9/11/12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2EA420-49B8-3C45-9FF4-E1D2983149A5}" type="slidenum">
              <a:rPr lang="en-US" smtClean="0"/>
              <a:t>‹#›</a:t>
            </a:fld>
            <a:endParaRPr lang="en-US"/>
          </a:p>
        </p:txBody>
      </p:sp>
    </p:spTree>
    <p:extLst>
      <p:ext uri="{BB962C8B-B14F-4D97-AF65-F5344CB8AC3E}">
        <p14:creationId xmlns:p14="http://schemas.microsoft.com/office/powerpoint/2010/main" val="2145026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C589E4-E2C5-0749-ADAA-B336F4A72A54}" type="datetimeFigureOut">
              <a:rPr lang="en-US" smtClean="0"/>
              <a:t>9/11/12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2EA420-49B8-3C45-9FF4-E1D2983149A5}" type="slidenum">
              <a:rPr lang="en-US" smtClean="0"/>
              <a:t>‹#›</a:t>
            </a:fld>
            <a:endParaRPr lang="en-US"/>
          </a:p>
        </p:txBody>
      </p:sp>
    </p:spTree>
    <p:extLst>
      <p:ext uri="{BB962C8B-B14F-4D97-AF65-F5344CB8AC3E}">
        <p14:creationId xmlns:p14="http://schemas.microsoft.com/office/powerpoint/2010/main" val="2708454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C589E4-E2C5-0749-ADAA-B336F4A72A54}" type="datetimeFigureOut">
              <a:rPr lang="en-US" smtClean="0"/>
              <a:t>9/11/12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2EA420-49B8-3C45-9FF4-E1D2983149A5}" type="slidenum">
              <a:rPr lang="en-US" smtClean="0"/>
              <a:t>‹#›</a:t>
            </a:fld>
            <a:endParaRPr lang="en-US"/>
          </a:p>
        </p:txBody>
      </p:sp>
    </p:spTree>
    <p:extLst>
      <p:ext uri="{BB962C8B-B14F-4D97-AF65-F5344CB8AC3E}">
        <p14:creationId xmlns:p14="http://schemas.microsoft.com/office/powerpoint/2010/main" val="250452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C589E4-E2C5-0749-ADAA-B336F4A72A54}" type="datetimeFigureOut">
              <a:rPr lang="en-US" smtClean="0"/>
              <a:t>9/11/12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2EA420-49B8-3C45-9FF4-E1D2983149A5}" type="slidenum">
              <a:rPr lang="en-US" smtClean="0"/>
              <a:t>‹#›</a:t>
            </a:fld>
            <a:endParaRPr lang="en-US"/>
          </a:p>
        </p:txBody>
      </p:sp>
    </p:spTree>
    <p:extLst>
      <p:ext uri="{BB962C8B-B14F-4D97-AF65-F5344CB8AC3E}">
        <p14:creationId xmlns:p14="http://schemas.microsoft.com/office/powerpoint/2010/main" val="531177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C589E4-E2C5-0749-ADAA-B336F4A72A54}" type="datetimeFigureOut">
              <a:rPr lang="en-US" smtClean="0"/>
              <a:t>9/11/12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2EA420-49B8-3C45-9FF4-E1D2983149A5}" type="slidenum">
              <a:rPr lang="en-US" smtClean="0"/>
              <a:t>‹#›</a:t>
            </a:fld>
            <a:endParaRPr lang="en-US"/>
          </a:p>
        </p:txBody>
      </p:sp>
    </p:spTree>
    <p:extLst>
      <p:ext uri="{BB962C8B-B14F-4D97-AF65-F5344CB8AC3E}">
        <p14:creationId xmlns:p14="http://schemas.microsoft.com/office/powerpoint/2010/main" val="3399353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C589E4-E2C5-0749-ADAA-B336F4A72A54}" type="datetimeFigureOut">
              <a:rPr lang="en-US" smtClean="0"/>
              <a:t>9/11/12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2EA420-49B8-3C45-9FF4-E1D2983149A5}" type="slidenum">
              <a:rPr lang="en-US" smtClean="0"/>
              <a:t>‹#›</a:t>
            </a:fld>
            <a:endParaRPr lang="en-US"/>
          </a:p>
        </p:txBody>
      </p:sp>
    </p:spTree>
    <p:extLst>
      <p:ext uri="{BB962C8B-B14F-4D97-AF65-F5344CB8AC3E}">
        <p14:creationId xmlns:p14="http://schemas.microsoft.com/office/powerpoint/2010/main" val="21711618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C589E4-E2C5-0749-ADAA-B336F4A72A54}" type="datetimeFigureOut">
              <a:rPr lang="en-US" smtClean="0"/>
              <a:t>9/11/12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2EA420-49B8-3C45-9FF4-E1D2983149A5}" type="slidenum">
              <a:rPr lang="en-US" smtClean="0"/>
              <a:t>‹#›</a:t>
            </a:fld>
            <a:endParaRPr lang="en-US"/>
          </a:p>
        </p:txBody>
      </p:sp>
    </p:spTree>
    <p:extLst>
      <p:ext uri="{BB962C8B-B14F-4D97-AF65-F5344CB8AC3E}">
        <p14:creationId xmlns:p14="http://schemas.microsoft.com/office/powerpoint/2010/main" val="2172346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18.emf"/></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image" Target="../media/image2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4.gif"/><Relationship Id="rId6" Type="http://schemas.openxmlformats.org/officeDocument/2006/relationships/image" Target="../media/image5.jpg"/><Relationship Id="rId7"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8.emf"/><Relationship Id="rId4" Type="http://schemas.openxmlformats.org/officeDocument/2006/relationships/image" Target="../media/image29.emf"/><Relationship Id="rId5" Type="http://schemas.openxmlformats.org/officeDocument/2006/relationships/image" Target="../media/image30.emf"/><Relationship Id="rId6" Type="http://schemas.openxmlformats.org/officeDocument/2006/relationships/image" Target="../media/image31.emf"/><Relationship Id="rId7" Type="http://schemas.openxmlformats.org/officeDocument/2006/relationships/image" Target="../media/image32.png"/><Relationship Id="rId8"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g"/><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1"/>
          </a:xfrm>
          <a:prstGeom prst="rect">
            <a:avLst/>
          </a:prstGeom>
          <a:solidFill>
            <a:srgbClr val="0F43FB"/>
          </a:solidFill>
          <a:effectLst/>
        </p:spPr>
        <p:style>
          <a:lnRef idx="1">
            <a:schemeClr val="accent1"/>
          </a:lnRef>
          <a:fillRef idx="3">
            <a:schemeClr val="accent1"/>
          </a:fillRef>
          <a:effectRef idx="2">
            <a:schemeClr val="accent1"/>
          </a:effectRef>
          <a:fontRef idx="minor">
            <a:schemeClr val="lt1"/>
          </a:fontRef>
        </p:style>
        <p:txBody>
          <a:bodyPr rtlCol="0" anchor="ctr"/>
          <a:lstStyle/>
          <a:p>
            <a:pPr>
              <a:spcBef>
                <a:spcPts val="100"/>
              </a:spcBef>
              <a:buClr>
                <a:srgbClr val="414141"/>
              </a:buClr>
              <a:buSzPct val="125000"/>
            </a:pPr>
            <a:endParaRPr lang="en-US" sz="1200" b="1" dirty="0">
              <a:solidFill>
                <a:srgbClr val="0F43FB"/>
              </a:solidFill>
              <a:latin typeface="Helvetica" charset="0"/>
              <a:ea typeface="ＭＳ Ｐゴシック" charset="0"/>
              <a:cs typeface="ＭＳ Ｐゴシック" charset="0"/>
              <a:sym typeface="Gill Sans" charset="0"/>
            </a:endParaRPr>
          </a:p>
        </p:txBody>
      </p:sp>
      <p:pic>
        <p:nvPicPr>
          <p:cNvPr id="3" name="Picture 2" descr="evly-logo-whit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84800" y="1738800"/>
            <a:ext cx="1864852" cy="1408352"/>
          </a:xfrm>
          <a:prstGeom prst="rect">
            <a:avLst/>
          </a:prstGeom>
        </p:spPr>
      </p:pic>
      <p:sp>
        <p:nvSpPr>
          <p:cNvPr id="4" name="TextBox 3"/>
          <p:cNvSpPr txBox="1"/>
          <p:nvPr/>
        </p:nvSpPr>
        <p:spPr>
          <a:xfrm>
            <a:off x="1404610" y="3505200"/>
            <a:ext cx="6334780" cy="1223412"/>
          </a:xfrm>
          <a:prstGeom prst="rect">
            <a:avLst/>
          </a:prstGeom>
          <a:noFill/>
        </p:spPr>
        <p:txBody>
          <a:bodyPr wrap="square" rtlCol="0">
            <a:spAutoFit/>
          </a:bodyPr>
          <a:lstStyle/>
          <a:p>
            <a:pPr algn="ctr">
              <a:spcBef>
                <a:spcPts val="100"/>
              </a:spcBef>
              <a:buClr>
                <a:srgbClr val="414141"/>
              </a:buClr>
              <a:buSzPct val="125000"/>
            </a:pPr>
            <a:r>
              <a:rPr lang="en-US" sz="2150" dirty="0" smtClean="0">
                <a:solidFill>
                  <a:srgbClr val="FFFFFF"/>
                </a:solidFill>
                <a:latin typeface="Bariol Regular"/>
                <a:ea typeface="ＭＳ Ｐゴシック" charset="0"/>
                <a:cs typeface="Bariol Regular"/>
                <a:sym typeface="Gill Sans" charset="0"/>
              </a:rPr>
              <a:t>Constructive Engagement:</a:t>
            </a:r>
          </a:p>
          <a:p>
            <a:pPr algn="ctr">
              <a:spcBef>
                <a:spcPts val="100"/>
              </a:spcBef>
              <a:buClr>
                <a:srgbClr val="414141"/>
              </a:buClr>
              <a:buSzPct val="125000"/>
            </a:pPr>
            <a:r>
              <a:rPr lang="en-US" sz="1600" dirty="0" smtClean="0">
                <a:solidFill>
                  <a:srgbClr val="FFFFFF"/>
                </a:solidFill>
                <a:latin typeface="Bariol Regular"/>
                <a:ea typeface="ＭＳ Ｐゴシック" charset="0"/>
                <a:cs typeface="Bariol Regular"/>
                <a:sym typeface="Gill Sans" charset="0"/>
              </a:rPr>
              <a:t>The holy grail to business &amp; brands</a:t>
            </a:r>
          </a:p>
          <a:p>
            <a:pPr algn="ctr">
              <a:spcBef>
                <a:spcPts val="100"/>
              </a:spcBef>
              <a:buClr>
                <a:srgbClr val="414141"/>
              </a:buClr>
              <a:buSzPct val="125000"/>
            </a:pPr>
            <a:endParaRPr lang="en-US" dirty="0" smtClean="0">
              <a:solidFill>
                <a:srgbClr val="FFFFFF"/>
              </a:solidFill>
              <a:latin typeface="Bariol Regular"/>
              <a:ea typeface="ＭＳ Ｐゴシック" charset="0"/>
              <a:cs typeface="Bariol Regular"/>
              <a:sym typeface="Gill Sans" charset="0"/>
            </a:endParaRPr>
          </a:p>
          <a:p>
            <a:pPr algn="ctr">
              <a:spcBef>
                <a:spcPts val="100"/>
              </a:spcBef>
              <a:buClr>
                <a:srgbClr val="414141"/>
              </a:buClr>
              <a:buSzPct val="125000"/>
            </a:pPr>
            <a:r>
              <a:rPr lang="en-US" sz="1600" dirty="0" smtClean="0">
                <a:solidFill>
                  <a:srgbClr val="FFFFFF"/>
                </a:solidFill>
                <a:latin typeface="Bariol Regular"/>
                <a:ea typeface="ＭＳ Ｐゴシック" charset="0"/>
                <a:cs typeface="Bariol Regular"/>
                <a:sym typeface="Gill Sans" charset="0"/>
              </a:rPr>
              <a:t>Thoughts? Twitter: @</a:t>
            </a:r>
            <a:r>
              <a:rPr lang="en-US" sz="1600" dirty="0" err="1" smtClean="0">
                <a:solidFill>
                  <a:srgbClr val="FFFFFF"/>
                </a:solidFill>
                <a:latin typeface="Bariol Regular"/>
                <a:ea typeface="ＭＳ Ｐゴシック" charset="0"/>
                <a:cs typeface="Bariol Regular"/>
                <a:sym typeface="Gill Sans" charset="0"/>
              </a:rPr>
              <a:t>EricEdelstein</a:t>
            </a:r>
            <a:r>
              <a:rPr lang="en-US" sz="1600" dirty="0" smtClean="0">
                <a:solidFill>
                  <a:srgbClr val="FFFFFF"/>
                </a:solidFill>
                <a:latin typeface="Bariol Regular"/>
                <a:ea typeface="ＭＳ Ｐゴシック" charset="0"/>
                <a:cs typeface="Bariol Regular"/>
                <a:sym typeface="Gill Sans" charset="0"/>
              </a:rPr>
              <a:t> @</a:t>
            </a:r>
            <a:r>
              <a:rPr lang="en-US" sz="1600" dirty="0" err="1" smtClean="0">
                <a:solidFill>
                  <a:srgbClr val="FFFFFF"/>
                </a:solidFill>
                <a:latin typeface="Bariol Regular"/>
                <a:ea typeface="ＭＳ Ｐゴシック" charset="0"/>
                <a:cs typeface="Bariol Regular"/>
                <a:sym typeface="Gill Sans" charset="0"/>
              </a:rPr>
              <a:t>evly</a:t>
            </a:r>
            <a:endParaRPr lang="en-US" sz="1600" dirty="0">
              <a:solidFill>
                <a:srgbClr val="FFFFFF"/>
              </a:solidFill>
              <a:latin typeface="Bariol Regular"/>
              <a:ea typeface="ＭＳ Ｐゴシック" charset="0"/>
              <a:cs typeface="Bariol Regular"/>
              <a:sym typeface="Gill Sans" charset="0"/>
            </a:endParaRPr>
          </a:p>
        </p:txBody>
      </p:sp>
    </p:spTree>
    <p:extLst>
      <p:ext uri="{BB962C8B-B14F-4D97-AF65-F5344CB8AC3E}">
        <p14:creationId xmlns:p14="http://schemas.microsoft.com/office/powerpoint/2010/main" val="369798419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1-09-15 at 7.01.24 PM.png"/>
          <p:cNvPicPr>
            <a:picLocks noChangeAspect="1"/>
          </p:cNvPicPr>
          <p:nvPr/>
        </p:nvPicPr>
        <p:blipFill rotWithShape="1">
          <a:blip r:embed="rId2">
            <a:extLst>
              <a:ext uri="{28A0092B-C50C-407E-A947-70E740481C1C}">
                <a14:useLocalDpi xmlns:a14="http://schemas.microsoft.com/office/drawing/2010/main" val="0"/>
              </a:ext>
            </a:extLst>
          </a:blip>
          <a:srcRect b="12461"/>
          <a:stretch/>
        </p:blipFill>
        <p:spPr>
          <a:xfrm>
            <a:off x="0" y="1332000"/>
            <a:ext cx="9144000" cy="4802748"/>
          </a:xfrm>
          <a:prstGeom prst="rect">
            <a:avLst/>
          </a:prstGeom>
        </p:spPr>
      </p:pic>
      <p:cxnSp>
        <p:nvCxnSpPr>
          <p:cNvPr id="3" name="Straight Connector 2"/>
          <p:cNvCxnSpPr/>
          <p:nvPr/>
        </p:nvCxnSpPr>
        <p:spPr>
          <a:xfrm>
            <a:off x="457200" y="1332000"/>
            <a:ext cx="8076427" cy="0"/>
          </a:xfrm>
          <a:prstGeom prst="line">
            <a:avLst/>
          </a:prstGeom>
          <a:ln w="1905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457200" y="554400"/>
            <a:ext cx="8076427" cy="615553"/>
          </a:xfrm>
          <a:prstGeom prst="rect">
            <a:avLst/>
          </a:prstGeom>
          <a:noFill/>
        </p:spPr>
        <p:txBody>
          <a:bodyPr wrap="square" rtlCol="0">
            <a:spAutoFit/>
          </a:bodyPr>
          <a:lstStyle/>
          <a:p>
            <a:r>
              <a:rPr lang="en-US" sz="3400" b="1" dirty="0" smtClean="0">
                <a:solidFill>
                  <a:srgbClr val="216EF7"/>
                </a:solidFill>
                <a:latin typeface="Bariol Bold"/>
                <a:cs typeface="Bariol Bold"/>
              </a:rPr>
              <a:t>Idea Bounty</a:t>
            </a:r>
            <a:endParaRPr lang="en-US" sz="3400" b="1" dirty="0">
              <a:solidFill>
                <a:srgbClr val="216EF7"/>
              </a:solidFill>
              <a:latin typeface="Bariol Bold"/>
              <a:cs typeface="Bariol Bold"/>
            </a:endParaRPr>
          </a:p>
        </p:txBody>
      </p:sp>
      <p:grpSp>
        <p:nvGrpSpPr>
          <p:cNvPr id="5" name="Group 4"/>
          <p:cNvGrpSpPr/>
          <p:nvPr/>
        </p:nvGrpSpPr>
        <p:grpSpPr>
          <a:xfrm>
            <a:off x="457200" y="6134748"/>
            <a:ext cx="8076427" cy="604480"/>
            <a:chOff x="457200" y="6134748"/>
            <a:chExt cx="8076427" cy="604480"/>
          </a:xfrm>
        </p:grpSpPr>
        <p:cxnSp>
          <p:nvCxnSpPr>
            <p:cNvPr id="6" name="Straight Connector 5"/>
            <p:cNvCxnSpPr/>
            <p:nvPr/>
          </p:nvCxnSpPr>
          <p:spPr>
            <a:xfrm>
              <a:off x="457200" y="6134748"/>
              <a:ext cx="8076427" cy="0"/>
            </a:xfrm>
            <a:prstGeom prst="line">
              <a:avLst/>
            </a:prstGeom>
            <a:ln w="1587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57200" y="6271674"/>
              <a:ext cx="8076427" cy="369332"/>
            </a:xfrm>
            <a:prstGeom prst="rect">
              <a:avLst/>
            </a:prstGeom>
            <a:noFill/>
          </p:spPr>
          <p:txBody>
            <a:bodyPr wrap="square" rtlCol="0">
              <a:spAutoFit/>
            </a:bodyPr>
            <a:lstStyle/>
            <a:p>
              <a:r>
                <a:rPr lang="en-US" dirty="0" smtClean="0">
                  <a:solidFill>
                    <a:srgbClr val="216EF7"/>
                  </a:solidFill>
                  <a:latin typeface="Bariol Regular"/>
                  <a:cs typeface="Bariol Regular"/>
                </a:rPr>
                <a:t>Any thoughts? Tweet them @</a:t>
              </a:r>
              <a:r>
                <a:rPr lang="en-US" dirty="0" err="1" smtClean="0">
                  <a:solidFill>
                    <a:srgbClr val="216EF7"/>
                  </a:solidFill>
                  <a:latin typeface="Bariol Regular"/>
                  <a:cs typeface="Bariol Regular"/>
                </a:rPr>
                <a:t>evly</a:t>
              </a:r>
              <a:endParaRPr lang="en-US" dirty="0">
                <a:solidFill>
                  <a:srgbClr val="216EF7"/>
                </a:solidFill>
                <a:latin typeface="Bariol Regular"/>
                <a:cs typeface="Bariol Regular"/>
              </a:endParaRPr>
            </a:p>
          </p:txBody>
        </p:sp>
        <p:pic>
          <p:nvPicPr>
            <p:cNvPr id="8" name="Picture 7" descr="evly-logo-blu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8980" y="6304228"/>
              <a:ext cx="576000" cy="435000"/>
            </a:xfrm>
            <a:prstGeom prst="rect">
              <a:avLst/>
            </a:prstGeom>
          </p:spPr>
        </p:pic>
      </p:grpSp>
    </p:spTree>
    <p:extLst>
      <p:ext uri="{BB962C8B-B14F-4D97-AF65-F5344CB8AC3E}">
        <p14:creationId xmlns:p14="http://schemas.microsoft.com/office/powerpoint/2010/main" val="74048414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5413" y="2743200"/>
            <a:ext cx="5171058" cy="1752600"/>
          </a:xfrm>
        </p:spPr>
        <p:txBody>
          <a:bodyPr>
            <a:normAutofit/>
          </a:bodyPr>
          <a:lstStyle/>
          <a:p>
            <a:pPr algn="l"/>
            <a:r>
              <a:rPr lang="en-US" sz="2800" dirty="0" smtClean="0">
                <a:solidFill>
                  <a:schemeClr val="tx1"/>
                </a:solidFill>
                <a:latin typeface="Bariol Bold"/>
                <a:cs typeface="Bariol Bold"/>
              </a:rPr>
              <a:t>Why did they run that campaign?</a:t>
            </a:r>
          </a:p>
          <a:p>
            <a:pPr algn="l"/>
            <a:r>
              <a:rPr lang="en-US" sz="2800" dirty="0" smtClean="0">
                <a:solidFill>
                  <a:schemeClr val="tx1"/>
                </a:solidFill>
                <a:latin typeface="Bariol Bold"/>
                <a:cs typeface="Bariol Bold"/>
              </a:rPr>
              <a:t>Customer Engagement or Crowdsourcing a new flavor?</a:t>
            </a:r>
            <a:endParaRPr lang="en-US" sz="2800" dirty="0">
              <a:solidFill>
                <a:schemeClr val="tx1"/>
              </a:solidFill>
              <a:latin typeface="Bariol Bold"/>
              <a:cs typeface="Bariol Bold"/>
            </a:endParaRPr>
          </a:p>
        </p:txBody>
      </p:sp>
      <p:sp>
        <p:nvSpPr>
          <p:cNvPr id="6" name="TextBox 5"/>
          <p:cNvSpPr txBox="1"/>
          <p:nvPr/>
        </p:nvSpPr>
        <p:spPr>
          <a:xfrm>
            <a:off x="457200" y="554400"/>
            <a:ext cx="8076427" cy="523220"/>
          </a:xfrm>
          <a:prstGeom prst="rect">
            <a:avLst/>
          </a:prstGeom>
          <a:noFill/>
        </p:spPr>
        <p:txBody>
          <a:bodyPr wrap="square" rtlCol="0">
            <a:spAutoFit/>
          </a:bodyPr>
          <a:lstStyle/>
          <a:p>
            <a:r>
              <a:rPr lang="en-US" sz="2800" b="1" dirty="0">
                <a:solidFill>
                  <a:srgbClr val="216EF7"/>
                </a:solidFill>
                <a:latin typeface="Bariol Bold"/>
                <a:cs typeface="Bariol Bold"/>
              </a:rPr>
              <a:t>Remember the </a:t>
            </a:r>
            <a:r>
              <a:rPr lang="en-US" sz="2800" b="1" dirty="0" err="1">
                <a:solidFill>
                  <a:srgbClr val="216EF7"/>
                </a:solidFill>
                <a:latin typeface="Bariol Bold"/>
                <a:cs typeface="Bariol Bold"/>
              </a:rPr>
              <a:t>Simba</a:t>
            </a:r>
            <a:r>
              <a:rPr lang="en-US" sz="2800" b="1" dirty="0">
                <a:solidFill>
                  <a:srgbClr val="216EF7"/>
                </a:solidFill>
                <a:latin typeface="Bariol Bold"/>
                <a:cs typeface="Bariol Bold"/>
              </a:rPr>
              <a:t> “design your flavor” campaign?</a:t>
            </a:r>
          </a:p>
        </p:txBody>
      </p:sp>
      <p:cxnSp>
        <p:nvCxnSpPr>
          <p:cNvPr id="7" name="Straight Connector 6"/>
          <p:cNvCxnSpPr/>
          <p:nvPr/>
        </p:nvCxnSpPr>
        <p:spPr>
          <a:xfrm>
            <a:off x="457200" y="1332000"/>
            <a:ext cx="8076427" cy="0"/>
          </a:xfrm>
          <a:prstGeom prst="line">
            <a:avLst/>
          </a:prstGeom>
          <a:ln w="1905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simba chip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268" y="2053454"/>
            <a:ext cx="3052932" cy="244234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147" y="4375804"/>
            <a:ext cx="1960096" cy="1611970"/>
          </a:xfrm>
          <a:prstGeom prst="rect">
            <a:avLst/>
          </a:prstGeom>
        </p:spPr>
      </p:pic>
      <p:grpSp>
        <p:nvGrpSpPr>
          <p:cNvPr id="12" name="Group 11"/>
          <p:cNvGrpSpPr/>
          <p:nvPr/>
        </p:nvGrpSpPr>
        <p:grpSpPr>
          <a:xfrm>
            <a:off x="457200" y="6134748"/>
            <a:ext cx="8076427" cy="604480"/>
            <a:chOff x="457200" y="6134748"/>
            <a:chExt cx="8076427" cy="604480"/>
          </a:xfrm>
        </p:grpSpPr>
        <p:cxnSp>
          <p:nvCxnSpPr>
            <p:cNvPr id="13" name="Straight Connector 12"/>
            <p:cNvCxnSpPr/>
            <p:nvPr/>
          </p:nvCxnSpPr>
          <p:spPr>
            <a:xfrm>
              <a:off x="457200" y="6134748"/>
              <a:ext cx="8076427" cy="0"/>
            </a:xfrm>
            <a:prstGeom prst="line">
              <a:avLst/>
            </a:prstGeom>
            <a:ln w="1587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57200" y="6271674"/>
              <a:ext cx="8076427" cy="369332"/>
            </a:xfrm>
            <a:prstGeom prst="rect">
              <a:avLst/>
            </a:prstGeom>
            <a:noFill/>
          </p:spPr>
          <p:txBody>
            <a:bodyPr wrap="square" rtlCol="0">
              <a:spAutoFit/>
            </a:bodyPr>
            <a:lstStyle/>
            <a:p>
              <a:r>
                <a:rPr lang="en-US" dirty="0" smtClean="0">
                  <a:solidFill>
                    <a:srgbClr val="216EF7"/>
                  </a:solidFill>
                  <a:latin typeface="Bariol Regular"/>
                  <a:cs typeface="Bariol Regular"/>
                </a:rPr>
                <a:t>Any thoughts? Tweet them @</a:t>
              </a:r>
              <a:r>
                <a:rPr lang="en-US" dirty="0" err="1" smtClean="0">
                  <a:solidFill>
                    <a:srgbClr val="216EF7"/>
                  </a:solidFill>
                  <a:latin typeface="Bariol Regular"/>
                  <a:cs typeface="Bariol Regular"/>
                </a:rPr>
                <a:t>evly</a:t>
              </a:r>
              <a:endParaRPr lang="en-US" dirty="0">
                <a:solidFill>
                  <a:srgbClr val="216EF7"/>
                </a:solidFill>
                <a:latin typeface="Bariol Regular"/>
                <a:cs typeface="Bariol Regular"/>
              </a:endParaRPr>
            </a:p>
          </p:txBody>
        </p:sp>
        <p:pic>
          <p:nvPicPr>
            <p:cNvPr id="15" name="Picture 14" descr="evly-logo-blu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8980" y="6304228"/>
              <a:ext cx="576000" cy="435000"/>
            </a:xfrm>
            <a:prstGeom prst="rect">
              <a:avLst/>
            </a:prstGeom>
          </p:spPr>
        </p:pic>
      </p:grpSp>
    </p:spTree>
    <p:extLst>
      <p:ext uri="{BB962C8B-B14F-4D97-AF65-F5344CB8AC3E}">
        <p14:creationId xmlns:p14="http://schemas.microsoft.com/office/powerpoint/2010/main" val="108813886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6116400" y="2665330"/>
            <a:ext cx="2570400" cy="0"/>
          </a:xfrm>
          <a:prstGeom prst="line">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6116400" y="-27394"/>
            <a:ext cx="0" cy="6885384"/>
          </a:xfrm>
          <a:prstGeom prst="line">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Title 11"/>
          <p:cNvSpPr txBox="1">
            <a:spLocks/>
          </p:cNvSpPr>
          <p:nvPr/>
        </p:nvSpPr>
        <p:spPr>
          <a:xfrm>
            <a:off x="6331185" y="1371709"/>
            <a:ext cx="2812815" cy="1152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400" b="1" kern="1200">
                <a:solidFill>
                  <a:schemeClr val="tx1"/>
                </a:solidFill>
                <a:latin typeface="Quebec B"/>
                <a:ea typeface="+mj-ea"/>
                <a:cs typeface="Quebec B"/>
              </a:defRPr>
            </a:lvl1pPr>
          </a:lstStyle>
          <a:p>
            <a:r>
              <a:rPr lang="en-US" sz="3000" dirty="0" err="1" smtClean="0">
                <a:solidFill>
                  <a:srgbClr val="216EF7"/>
                </a:solidFill>
                <a:latin typeface="Bariol Bold"/>
                <a:cs typeface="Bariol Bold"/>
              </a:rPr>
              <a:t>Capitec</a:t>
            </a:r>
            <a:r>
              <a:rPr lang="en-US" sz="3000" dirty="0" smtClean="0">
                <a:solidFill>
                  <a:srgbClr val="216EF7"/>
                </a:solidFill>
                <a:latin typeface="Bariol Bold"/>
                <a:cs typeface="Bariol Bold"/>
              </a:rPr>
              <a:t> Bank</a:t>
            </a:r>
          </a:p>
        </p:txBody>
      </p:sp>
      <p:sp>
        <p:nvSpPr>
          <p:cNvPr id="7" name="TextBox 6"/>
          <p:cNvSpPr txBox="1"/>
          <p:nvPr/>
        </p:nvSpPr>
        <p:spPr>
          <a:xfrm>
            <a:off x="6331186" y="3179608"/>
            <a:ext cx="2355614" cy="1169551"/>
          </a:xfrm>
          <a:prstGeom prst="rect">
            <a:avLst/>
          </a:prstGeom>
          <a:noFill/>
        </p:spPr>
        <p:txBody>
          <a:bodyPr wrap="square" rtlCol="0">
            <a:spAutoFit/>
          </a:bodyPr>
          <a:lstStyle/>
          <a:p>
            <a:r>
              <a:rPr lang="en-ZA" sz="1400" dirty="0" smtClean="0">
                <a:latin typeface="Bariol Regular"/>
                <a:cs typeface="Bariol Regular"/>
              </a:rPr>
              <a:t>Used evly’s </a:t>
            </a:r>
            <a:r>
              <a:rPr lang="en-US" sz="1400" dirty="0" smtClean="0">
                <a:latin typeface="Bariol Regular"/>
                <a:cs typeface="Bariol Regular"/>
              </a:rPr>
              <a:t>Ideas app to generate innovative ideas on how to improve consumer banking in South Africa</a:t>
            </a:r>
          </a:p>
          <a:p>
            <a:endParaRPr lang="en-ZA" sz="1400" dirty="0">
              <a:latin typeface="Bariol Regular"/>
              <a:cs typeface="Bariol Regular"/>
            </a:endParaRPr>
          </a:p>
        </p:txBody>
      </p:sp>
      <p:pic>
        <p:nvPicPr>
          <p:cNvPr id="3" name="Picture 2" descr="Screen Shot 2012-02-02 at 6.26.4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116400" cy="5792642"/>
          </a:xfrm>
          <a:prstGeom prst="rect">
            <a:avLst/>
          </a:prstGeom>
        </p:spPr>
      </p:pic>
      <p:cxnSp>
        <p:nvCxnSpPr>
          <p:cNvPr id="9" name="Straight Connector 8"/>
          <p:cNvCxnSpPr/>
          <p:nvPr/>
        </p:nvCxnSpPr>
        <p:spPr>
          <a:xfrm>
            <a:off x="6116400" y="1323234"/>
            <a:ext cx="2570400" cy="0"/>
          </a:xfrm>
          <a:prstGeom prst="line">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0" name="Picture 9" descr="evly-logo-blu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3200" y="6199200"/>
            <a:ext cx="576000" cy="435000"/>
          </a:xfrm>
          <a:prstGeom prst="rect">
            <a:avLst/>
          </a:prstGeom>
        </p:spPr>
      </p:pic>
    </p:spTree>
    <p:extLst>
      <p:ext uri="{BB962C8B-B14F-4D97-AF65-F5344CB8AC3E}">
        <p14:creationId xmlns:p14="http://schemas.microsoft.com/office/powerpoint/2010/main" val="347277033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alphaModFix amt="48000"/>
            <a:extLst>
              <a:ext uri="{28A0092B-C50C-407E-A947-70E740481C1C}">
                <a14:useLocalDpi xmlns:a14="http://schemas.microsoft.com/office/drawing/2010/main"/>
              </a:ext>
            </a:extLst>
          </a:blip>
          <a:srcRect b="4244"/>
          <a:stretch/>
        </p:blipFill>
        <p:spPr>
          <a:xfrm>
            <a:off x="3513891" y="1503941"/>
            <a:ext cx="4061368" cy="4630807"/>
          </a:xfrm>
          <a:prstGeom prst="rect">
            <a:avLst/>
          </a:prstGeom>
        </p:spPr>
      </p:pic>
      <p:sp>
        <p:nvSpPr>
          <p:cNvPr id="5" name="Content Placeholder 2"/>
          <p:cNvSpPr>
            <a:spLocks noGrp="1"/>
          </p:cNvSpPr>
          <p:nvPr>
            <p:ph idx="1"/>
          </p:nvPr>
        </p:nvSpPr>
        <p:spPr>
          <a:xfrm>
            <a:off x="457201" y="1600200"/>
            <a:ext cx="3438848" cy="5069088"/>
          </a:xfrm>
        </p:spPr>
        <p:txBody>
          <a:bodyPr>
            <a:normAutofit/>
          </a:bodyPr>
          <a:lstStyle/>
          <a:p>
            <a:pPr marL="0" indent="0">
              <a:buNone/>
            </a:pPr>
            <a:r>
              <a:rPr lang="en-ZA" sz="1200" b="1" dirty="0" smtClean="0">
                <a:latin typeface="Bariol Regular"/>
                <a:cs typeface="Bariol Regular"/>
              </a:rPr>
              <a:t>Challenge:</a:t>
            </a:r>
          </a:p>
          <a:p>
            <a:r>
              <a:rPr lang="en-ZA" sz="1200" dirty="0" smtClean="0">
                <a:latin typeface="Bariol Regular"/>
                <a:cs typeface="Bariol Regular"/>
              </a:rPr>
              <a:t>Harvest ideas to make local banking better</a:t>
            </a:r>
          </a:p>
          <a:p>
            <a:r>
              <a:rPr lang="en-ZA" sz="1200" dirty="0" smtClean="0">
                <a:latin typeface="Bariol Regular"/>
                <a:cs typeface="Bariol Regular"/>
              </a:rPr>
              <a:t>Create a forum where Capitec and non-Capitec customers can converge and engage </a:t>
            </a:r>
            <a:br>
              <a:rPr lang="en-ZA" sz="1200" dirty="0" smtClean="0">
                <a:latin typeface="Bariol Regular"/>
                <a:cs typeface="Bariol Regular"/>
              </a:rPr>
            </a:br>
            <a:r>
              <a:rPr lang="en-ZA" sz="1200" dirty="0" smtClean="0">
                <a:latin typeface="Bariol Regular"/>
                <a:cs typeface="Bariol Regular"/>
              </a:rPr>
              <a:t>within a transparent, supportive and viral environment</a:t>
            </a:r>
          </a:p>
          <a:p>
            <a:r>
              <a:rPr lang="en-ZA" sz="1200" dirty="0" smtClean="0">
                <a:latin typeface="Bariol Regular"/>
                <a:cs typeface="Bariol Regular"/>
              </a:rPr>
              <a:t>Commissioned by King James’s PR - Atmosphere</a:t>
            </a:r>
          </a:p>
          <a:p>
            <a:pPr marL="0" indent="0">
              <a:buNone/>
            </a:pPr>
            <a:r>
              <a:rPr lang="en-ZA" sz="1200" b="1" dirty="0" smtClean="0">
                <a:latin typeface="Bariol Regular"/>
                <a:cs typeface="Bariol Regular"/>
              </a:rPr>
              <a:t>Solution:</a:t>
            </a:r>
          </a:p>
          <a:p>
            <a:r>
              <a:rPr lang="en-ZA" sz="1200" dirty="0" smtClean="0">
                <a:latin typeface="Bariol Regular"/>
                <a:cs typeface="Bariol Regular"/>
              </a:rPr>
              <a:t>Used the evly Ideas app to generate innovative ideas from the public on how to improve consumer banking in SA</a:t>
            </a:r>
          </a:p>
          <a:p>
            <a:pPr marL="0" indent="0">
              <a:buNone/>
            </a:pPr>
            <a:r>
              <a:rPr lang="en-ZA" sz="1200" b="1" dirty="0" smtClean="0">
                <a:latin typeface="Bariol Regular"/>
                <a:cs typeface="Bariol Regular"/>
              </a:rPr>
              <a:t>Results:</a:t>
            </a:r>
          </a:p>
          <a:p>
            <a:r>
              <a:rPr lang="en-ZA" sz="1200" dirty="0" smtClean="0">
                <a:latin typeface="Bariol Regular"/>
                <a:cs typeface="Bariol Regular"/>
              </a:rPr>
              <a:t>700 </a:t>
            </a:r>
            <a:r>
              <a:rPr lang="en-ZA" sz="1200" dirty="0">
                <a:latin typeface="Bariol Regular"/>
                <a:cs typeface="Bariol Regular"/>
              </a:rPr>
              <a:t>unique ideas in</a:t>
            </a:r>
            <a:r>
              <a:rPr lang="en-ZA" sz="1200" dirty="0" smtClean="0">
                <a:latin typeface="Bariol Regular"/>
                <a:cs typeface="Bariol Regular"/>
              </a:rPr>
              <a:t> under </a:t>
            </a:r>
            <a:r>
              <a:rPr lang="en-ZA" sz="1200" dirty="0">
                <a:latin typeface="Bariol Regular"/>
                <a:cs typeface="Bariol Regular"/>
              </a:rPr>
              <a:t>4 </a:t>
            </a:r>
            <a:r>
              <a:rPr lang="en-ZA" sz="1200" dirty="0" smtClean="0">
                <a:latin typeface="Bariol Regular"/>
                <a:cs typeface="Bariol Regular"/>
              </a:rPr>
              <a:t>weeks</a:t>
            </a:r>
          </a:p>
          <a:p>
            <a:r>
              <a:rPr lang="en-ZA" sz="1200" dirty="0" smtClean="0">
                <a:latin typeface="Bariol Regular"/>
                <a:cs typeface="Bariol Regular"/>
              </a:rPr>
              <a:t>2500</a:t>
            </a:r>
            <a:r>
              <a:rPr lang="en-ZA" sz="1200" dirty="0">
                <a:latin typeface="Bariol Regular"/>
                <a:cs typeface="Bariol Regular"/>
              </a:rPr>
              <a:t>% increase in engagement on</a:t>
            </a:r>
            <a:r>
              <a:rPr lang="en-ZA" sz="1200" dirty="0" smtClean="0">
                <a:latin typeface="Bariol Regular"/>
                <a:cs typeface="Bariol Regular"/>
              </a:rPr>
              <a:t> Fan Page </a:t>
            </a:r>
            <a:r>
              <a:rPr lang="en-ZA" sz="1200" dirty="0">
                <a:latin typeface="Bariol Regular"/>
                <a:cs typeface="Bariol Regular"/>
              </a:rPr>
              <a:t>in</a:t>
            </a:r>
            <a:r>
              <a:rPr lang="en-ZA" sz="1200" dirty="0" smtClean="0">
                <a:latin typeface="Bariol Regular"/>
                <a:cs typeface="Bariol Regular"/>
              </a:rPr>
              <a:t> first week</a:t>
            </a:r>
          </a:p>
          <a:p>
            <a:r>
              <a:rPr lang="en-ZA" sz="1200" dirty="0" smtClean="0">
                <a:latin typeface="Bariol Regular"/>
                <a:cs typeface="Bariol Regular"/>
              </a:rPr>
              <a:t>Campaign Reach: 235 000</a:t>
            </a:r>
          </a:p>
          <a:p>
            <a:r>
              <a:rPr lang="en-ZA" sz="1200" dirty="0" smtClean="0">
                <a:latin typeface="Bariol Regular"/>
                <a:cs typeface="Bariol Regular"/>
              </a:rPr>
              <a:t>Entirely </a:t>
            </a:r>
            <a:r>
              <a:rPr lang="en-ZA" sz="1200" dirty="0">
                <a:latin typeface="Bariol Regular"/>
                <a:cs typeface="Bariol Regular"/>
              </a:rPr>
              <a:t>inclusive and accessible environment for </a:t>
            </a:r>
            <a:r>
              <a:rPr lang="en-ZA" sz="1200" dirty="0" smtClean="0">
                <a:latin typeface="Bariol Regular"/>
                <a:cs typeface="Bariol Regular"/>
              </a:rPr>
              <a:t>participation</a:t>
            </a:r>
          </a:p>
          <a:p>
            <a:r>
              <a:rPr lang="en-ZA" sz="1200" dirty="0" smtClean="0">
                <a:latin typeface="Bariol Regular"/>
                <a:cs typeface="Bariol Regular"/>
              </a:rPr>
              <a:t>Case </a:t>
            </a:r>
            <a:r>
              <a:rPr lang="en-ZA" sz="1200" dirty="0">
                <a:latin typeface="Bariol Regular"/>
                <a:cs typeface="Bariol Regular"/>
              </a:rPr>
              <a:t>study submitted to Finance </a:t>
            </a:r>
            <a:r>
              <a:rPr lang="en-ZA" sz="1200" dirty="0" smtClean="0">
                <a:latin typeface="Bariol Regular"/>
                <a:cs typeface="Bariol Regular"/>
              </a:rPr>
              <a:t>Minister, </a:t>
            </a:r>
            <a:r>
              <a:rPr lang="en-ZA" sz="1200" dirty="0">
                <a:latin typeface="Bariol Regular"/>
                <a:cs typeface="Bariol Regular"/>
              </a:rPr>
              <a:t>Pravin </a:t>
            </a:r>
            <a:r>
              <a:rPr lang="en-ZA" sz="1200" dirty="0" smtClean="0">
                <a:latin typeface="Bariol Regular"/>
                <a:cs typeface="Bariol Regular"/>
              </a:rPr>
              <a:t>Gordhan</a:t>
            </a:r>
          </a:p>
          <a:p>
            <a:endParaRPr lang="en-US" dirty="0">
              <a:latin typeface="Bariol Regular"/>
              <a:cs typeface="Bariol Regular"/>
            </a:endParaRPr>
          </a:p>
        </p:txBody>
      </p:sp>
      <p:pic>
        <p:nvPicPr>
          <p:cNvPr id="6" name="Picture 5" descr="Screen Shot 2012-03-01 at 5.17.43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9323" y="3464447"/>
            <a:ext cx="3450494" cy="2314104"/>
          </a:xfrm>
          <a:prstGeom prst="rect">
            <a:avLst/>
          </a:prstGeom>
        </p:spPr>
      </p:pic>
      <p:sp>
        <p:nvSpPr>
          <p:cNvPr id="10" name="TextBox 9"/>
          <p:cNvSpPr txBox="1"/>
          <p:nvPr/>
        </p:nvSpPr>
        <p:spPr>
          <a:xfrm>
            <a:off x="457200" y="554400"/>
            <a:ext cx="8076427" cy="615553"/>
          </a:xfrm>
          <a:prstGeom prst="rect">
            <a:avLst/>
          </a:prstGeom>
          <a:noFill/>
        </p:spPr>
        <p:txBody>
          <a:bodyPr wrap="square" rtlCol="0">
            <a:spAutoFit/>
          </a:bodyPr>
          <a:lstStyle/>
          <a:p>
            <a:r>
              <a:rPr lang="en-US" sz="3400" b="1" dirty="0" err="1" smtClean="0">
                <a:solidFill>
                  <a:srgbClr val="216EF7"/>
                </a:solidFill>
                <a:latin typeface="Bariol Bold"/>
                <a:cs typeface="Bariol Bold"/>
              </a:rPr>
              <a:t>Capitec</a:t>
            </a:r>
            <a:r>
              <a:rPr lang="en-US" sz="3400" b="1" dirty="0" smtClean="0">
                <a:solidFill>
                  <a:srgbClr val="216EF7"/>
                </a:solidFill>
                <a:latin typeface="Bariol Bold"/>
                <a:cs typeface="Bariol Bold"/>
              </a:rPr>
              <a:t> Bank</a:t>
            </a:r>
            <a:endParaRPr lang="en-US" sz="3400" b="1" dirty="0">
              <a:solidFill>
                <a:srgbClr val="216EF7"/>
              </a:solidFill>
              <a:latin typeface="Bariol Bold"/>
              <a:cs typeface="Bariol Bold"/>
            </a:endParaRPr>
          </a:p>
        </p:txBody>
      </p:sp>
      <p:cxnSp>
        <p:nvCxnSpPr>
          <p:cNvPr id="11" name="Straight Connector 10"/>
          <p:cNvCxnSpPr/>
          <p:nvPr/>
        </p:nvCxnSpPr>
        <p:spPr>
          <a:xfrm>
            <a:off x="457200" y="1332000"/>
            <a:ext cx="8076427" cy="0"/>
          </a:xfrm>
          <a:prstGeom prst="line">
            <a:avLst/>
          </a:prstGeom>
          <a:ln w="1905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grpSp>
        <p:nvGrpSpPr>
          <p:cNvPr id="12" name="Group 11"/>
          <p:cNvGrpSpPr/>
          <p:nvPr/>
        </p:nvGrpSpPr>
        <p:grpSpPr>
          <a:xfrm>
            <a:off x="457200" y="6134748"/>
            <a:ext cx="8076427" cy="604480"/>
            <a:chOff x="457200" y="6134748"/>
            <a:chExt cx="8076427" cy="604480"/>
          </a:xfrm>
        </p:grpSpPr>
        <p:cxnSp>
          <p:nvCxnSpPr>
            <p:cNvPr id="13" name="Straight Connector 12"/>
            <p:cNvCxnSpPr/>
            <p:nvPr/>
          </p:nvCxnSpPr>
          <p:spPr>
            <a:xfrm>
              <a:off x="457200" y="6134748"/>
              <a:ext cx="8076427" cy="0"/>
            </a:xfrm>
            <a:prstGeom prst="line">
              <a:avLst/>
            </a:prstGeom>
            <a:ln w="1587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57200" y="6271674"/>
              <a:ext cx="8076427" cy="369332"/>
            </a:xfrm>
            <a:prstGeom prst="rect">
              <a:avLst/>
            </a:prstGeom>
            <a:noFill/>
          </p:spPr>
          <p:txBody>
            <a:bodyPr wrap="square" rtlCol="0">
              <a:spAutoFit/>
            </a:bodyPr>
            <a:lstStyle/>
            <a:p>
              <a:r>
                <a:rPr lang="en-US" dirty="0" smtClean="0">
                  <a:solidFill>
                    <a:srgbClr val="216EF7"/>
                  </a:solidFill>
                  <a:latin typeface="Bariol Regular"/>
                  <a:cs typeface="Bariol Regular"/>
                </a:rPr>
                <a:t>Any thoughts? Tweet them @</a:t>
              </a:r>
              <a:r>
                <a:rPr lang="en-US" dirty="0" err="1" smtClean="0">
                  <a:solidFill>
                    <a:srgbClr val="216EF7"/>
                  </a:solidFill>
                  <a:latin typeface="Bariol Regular"/>
                  <a:cs typeface="Bariol Regular"/>
                </a:rPr>
                <a:t>evly</a:t>
              </a:r>
              <a:endParaRPr lang="en-US" dirty="0">
                <a:solidFill>
                  <a:srgbClr val="216EF7"/>
                </a:solidFill>
                <a:latin typeface="Bariol Regular"/>
                <a:cs typeface="Bariol Regular"/>
              </a:endParaRPr>
            </a:p>
          </p:txBody>
        </p:sp>
        <p:pic>
          <p:nvPicPr>
            <p:cNvPr id="15" name="Picture 14" descr="evly-logo-blu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8980" y="6304228"/>
              <a:ext cx="576000" cy="435000"/>
            </a:xfrm>
            <a:prstGeom prst="rect">
              <a:avLst/>
            </a:prstGeom>
          </p:spPr>
        </p:pic>
      </p:grpSp>
    </p:spTree>
    <p:extLst>
      <p:ext uri="{BB962C8B-B14F-4D97-AF65-F5344CB8AC3E}">
        <p14:creationId xmlns:p14="http://schemas.microsoft.com/office/powerpoint/2010/main" val="263261655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457200" y="2665340"/>
            <a:ext cx="8229600" cy="0"/>
          </a:xfrm>
          <a:prstGeom prst="line">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6116483" y="-27384"/>
            <a:ext cx="0" cy="6885384"/>
          </a:xfrm>
          <a:prstGeom prst="line">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27384"/>
            <a:ext cx="6116483" cy="6885384"/>
          </a:xfrm>
          <a:prstGeom prst="rect">
            <a:avLst/>
          </a:prstGeom>
        </p:spPr>
      </p:pic>
      <p:pic>
        <p:nvPicPr>
          <p:cNvPr id="9" name="Picture 8" descr="evly-logo-blu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33200" y="6199200"/>
            <a:ext cx="576000" cy="435000"/>
          </a:xfrm>
          <a:prstGeom prst="rect">
            <a:avLst/>
          </a:prstGeom>
        </p:spPr>
      </p:pic>
      <p:sp>
        <p:nvSpPr>
          <p:cNvPr id="12" name="Title 11"/>
          <p:cNvSpPr txBox="1">
            <a:spLocks/>
          </p:cNvSpPr>
          <p:nvPr/>
        </p:nvSpPr>
        <p:spPr>
          <a:xfrm>
            <a:off x="6321252" y="1390437"/>
            <a:ext cx="2812815" cy="1152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400" b="1" kern="1200">
                <a:solidFill>
                  <a:schemeClr val="tx1"/>
                </a:solidFill>
                <a:latin typeface="Quebec B"/>
                <a:ea typeface="+mj-ea"/>
                <a:cs typeface="Quebec B"/>
              </a:defRPr>
            </a:lvl1pPr>
          </a:lstStyle>
          <a:p>
            <a:r>
              <a:rPr lang="en-US" sz="3000" dirty="0" smtClean="0">
                <a:solidFill>
                  <a:srgbClr val="216EF7"/>
                </a:solidFill>
                <a:latin typeface="Bariol Bold"/>
                <a:cs typeface="Bariol Bold"/>
              </a:rPr>
              <a:t>Peak Milk</a:t>
            </a:r>
          </a:p>
        </p:txBody>
      </p:sp>
      <p:sp>
        <p:nvSpPr>
          <p:cNvPr id="14" name="TextBox 13"/>
          <p:cNvSpPr txBox="1"/>
          <p:nvPr/>
        </p:nvSpPr>
        <p:spPr>
          <a:xfrm>
            <a:off x="6321253" y="3198336"/>
            <a:ext cx="2355614" cy="1031051"/>
          </a:xfrm>
          <a:prstGeom prst="rect">
            <a:avLst/>
          </a:prstGeom>
          <a:noFill/>
        </p:spPr>
        <p:txBody>
          <a:bodyPr wrap="square" rtlCol="0">
            <a:spAutoFit/>
          </a:bodyPr>
          <a:lstStyle/>
          <a:p>
            <a:pPr marL="285750" indent="-285750">
              <a:spcAft>
                <a:spcPts val="600"/>
              </a:spcAft>
              <a:buFont typeface="Arial"/>
              <a:buChar char="•"/>
            </a:pPr>
            <a:r>
              <a:rPr lang="en-US" sz="1400" dirty="0" smtClean="0">
                <a:latin typeface="Bariol"/>
              </a:rPr>
              <a:t>Leading Nigerian FMCG milk brand</a:t>
            </a:r>
          </a:p>
          <a:p>
            <a:pPr marL="285750" indent="-285750">
              <a:buFont typeface="Arial"/>
              <a:buChar char="•"/>
            </a:pPr>
            <a:r>
              <a:rPr lang="en-US" sz="1400" dirty="0" smtClean="0">
                <a:latin typeface="Bariol"/>
              </a:rPr>
              <a:t>90% of campaign activity on mobile</a:t>
            </a:r>
            <a:endParaRPr lang="en-US" sz="1400" dirty="0">
              <a:latin typeface="Bariol"/>
            </a:endParaRPr>
          </a:p>
        </p:txBody>
      </p:sp>
      <p:cxnSp>
        <p:nvCxnSpPr>
          <p:cNvPr id="15" name="Straight Connector 14"/>
          <p:cNvCxnSpPr/>
          <p:nvPr/>
        </p:nvCxnSpPr>
        <p:spPr>
          <a:xfrm>
            <a:off x="6116016" y="1341962"/>
            <a:ext cx="2570400" cy="0"/>
          </a:xfrm>
          <a:prstGeom prst="line">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6" name="Picture 15" descr="evly-logo-blu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3267" y="6217928"/>
            <a:ext cx="576000" cy="435000"/>
          </a:xfrm>
          <a:prstGeom prst="rect">
            <a:avLst/>
          </a:prstGeom>
        </p:spPr>
      </p:pic>
    </p:spTree>
    <p:extLst>
      <p:ext uri="{BB962C8B-B14F-4D97-AF65-F5344CB8AC3E}">
        <p14:creationId xmlns:p14="http://schemas.microsoft.com/office/powerpoint/2010/main" val="277522188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57200" y="1332000"/>
            <a:ext cx="8076427" cy="0"/>
          </a:xfrm>
          <a:prstGeom prst="line">
            <a:avLst/>
          </a:prstGeom>
          <a:ln w="1905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6" name="Content Placeholder 2"/>
          <p:cNvSpPr txBox="1">
            <a:spLocks/>
          </p:cNvSpPr>
          <p:nvPr/>
        </p:nvSpPr>
        <p:spPr>
          <a:xfrm>
            <a:off x="457201" y="1600200"/>
            <a:ext cx="3438848" cy="506908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ZA" sz="1200" b="1" dirty="0" smtClean="0">
                <a:latin typeface="Bariol Regular"/>
                <a:cs typeface="Bariol Regular"/>
              </a:rPr>
              <a:t>Challenge:</a:t>
            </a:r>
          </a:p>
          <a:p>
            <a:pPr marL="0" indent="0">
              <a:buFont typeface="Arial"/>
              <a:buNone/>
            </a:pPr>
            <a:endParaRPr lang="en-ZA" sz="1200" dirty="0" smtClean="0">
              <a:latin typeface="Bariol Regular"/>
              <a:cs typeface="Bariol Regular"/>
            </a:endParaRPr>
          </a:p>
          <a:p>
            <a:r>
              <a:rPr lang="en-US" sz="1200" dirty="0" smtClean="0">
                <a:latin typeface="Bariol Regular"/>
                <a:cs typeface="Bariol Regular"/>
              </a:rPr>
              <a:t>The </a:t>
            </a:r>
            <a:r>
              <a:rPr lang="en-US" sz="1200" dirty="0">
                <a:latin typeface="Bariol Regular"/>
                <a:cs typeface="Bariol Regular"/>
              </a:rPr>
              <a:t>B</a:t>
            </a:r>
            <a:r>
              <a:rPr lang="en-US" sz="1200" dirty="0" smtClean="0">
                <a:latin typeface="Bariol Regular"/>
                <a:cs typeface="Bariol Regular"/>
              </a:rPr>
              <a:t>uchanan </a:t>
            </a:r>
            <a:r>
              <a:rPr lang="en-US" sz="1200" dirty="0">
                <a:latin typeface="Bariol Regular"/>
                <a:cs typeface="Bariol Regular"/>
              </a:rPr>
              <a:t>group wanted to create a community around the brand.</a:t>
            </a:r>
          </a:p>
          <a:p>
            <a:endParaRPr lang="en-US" sz="1200" dirty="0" smtClean="0">
              <a:latin typeface="Bariol Regular"/>
              <a:cs typeface="Bariol Regular"/>
            </a:endParaRPr>
          </a:p>
          <a:p>
            <a:r>
              <a:rPr lang="en-US" sz="1200" dirty="0" smtClean="0">
                <a:latin typeface="Bariol Regular"/>
                <a:cs typeface="Bariol Regular"/>
              </a:rPr>
              <a:t> </a:t>
            </a:r>
            <a:r>
              <a:rPr lang="en-US" sz="1200" dirty="0" err="1">
                <a:latin typeface="Bariol Regular"/>
                <a:cs typeface="Bariol Regular"/>
              </a:rPr>
              <a:t>evly</a:t>
            </a:r>
            <a:r>
              <a:rPr lang="en-US" sz="1200" dirty="0">
                <a:latin typeface="Bariol Regular"/>
                <a:cs typeface="Bariol Regular"/>
              </a:rPr>
              <a:t> was the competition platform for Upload a recipe using </a:t>
            </a:r>
            <a:r>
              <a:rPr lang="en-US" sz="1200" dirty="0" err="1">
                <a:latin typeface="Bariol Regular"/>
                <a:cs typeface="Bariol Regular"/>
              </a:rPr>
              <a:t>Spekko</a:t>
            </a:r>
            <a:r>
              <a:rPr lang="en-US" sz="1200" dirty="0">
                <a:latin typeface="Bariol Regular"/>
                <a:cs typeface="Bariol Regular"/>
              </a:rPr>
              <a:t> </a:t>
            </a:r>
            <a:r>
              <a:rPr lang="en-US" sz="1200" dirty="0" smtClean="0">
                <a:latin typeface="Bariol Regular"/>
                <a:cs typeface="Bariol Regular"/>
              </a:rPr>
              <a:t>Rice</a:t>
            </a:r>
          </a:p>
          <a:p>
            <a:pPr marL="0" indent="0">
              <a:buNone/>
            </a:pPr>
            <a:endParaRPr lang="en-ZA" sz="1200" dirty="0" smtClean="0">
              <a:latin typeface="Bariol Regular"/>
              <a:cs typeface="Bariol Regular"/>
            </a:endParaRPr>
          </a:p>
          <a:p>
            <a:pPr marL="0" indent="0">
              <a:buFont typeface="Arial"/>
              <a:buNone/>
            </a:pPr>
            <a:r>
              <a:rPr lang="en-ZA" sz="1200" b="1" dirty="0" smtClean="0">
                <a:latin typeface="Bariol Regular"/>
                <a:cs typeface="Bariol Regular"/>
              </a:rPr>
              <a:t>Results:</a:t>
            </a:r>
          </a:p>
          <a:p>
            <a:pPr marL="0" indent="0">
              <a:buFont typeface="Arial"/>
              <a:buNone/>
            </a:pPr>
            <a:endParaRPr lang="en-ZA" sz="1200" dirty="0" smtClean="0">
              <a:latin typeface="Bariol Regular"/>
              <a:cs typeface="Bariol Regular"/>
            </a:endParaRPr>
          </a:p>
          <a:p>
            <a:r>
              <a:rPr lang="en-US" sz="1200" dirty="0" smtClean="0">
                <a:latin typeface="Bariol Regular"/>
                <a:cs typeface="Bariol Regular"/>
              </a:rPr>
              <a:t>In </a:t>
            </a:r>
            <a:r>
              <a:rPr lang="en-US" sz="1200" dirty="0">
                <a:latin typeface="Bariol Regular"/>
                <a:cs typeface="Bariol Regular"/>
              </a:rPr>
              <a:t>less than 2 weeks there are over 2000 fans, 50% of which have come through the evilly app</a:t>
            </a:r>
            <a:endParaRPr lang="en-US" dirty="0">
              <a:latin typeface="Bariol Regular"/>
              <a:cs typeface="Bariol Regular"/>
            </a:endParaRPr>
          </a:p>
        </p:txBody>
      </p:sp>
      <p:sp>
        <p:nvSpPr>
          <p:cNvPr id="7" name="TextBox 6"/>
          <p:cNvSpPr txBox="1"/>
          <p:nvPr/>
        </p:nvSpPr>
        <p:spPr>
          <a:xfrm>
            <a:off x="457200" y="554400"/>
            <a:ext cx="8076427" cy="615553"/>
          </a:xfrm>
          <a:prstGeom prst="rect">
            <a:avLst/>
          </a:prstGeom>
          <a:noFill/>
        </p:spPr>
        <p:txBody>
          <a:bodyPr wrap="square" rtlCol="0">
            <a:spAutoFit/>
          </a:bodyPr>
          <a:lstStyle/>
          <a:p>
            <a:r>
              <a:rPr lang="en-US" sz="3400" b="1" dirty="0" err="1" smtClean="0">
                <a:solidFill>
                  <a:srgbClr val="216EF7"/>
                </a:solidFill>
                <a:latin typeface="Bariol Bold"/>
                <a:cs typeface="Bariol Bold"/>
              </a:rPr>
              <a:t>Spekko</a:t>
            </a:r>
            <a:r>
              <a:rPr lang="en-US" sz="3400" b="1" dirty="0" smtClean="0">
                <a:solidFill>
                  <a:srgbClr val="216EF7"/>
                </a:solidFill>
                <a:latin typeface="Bariol Bold"/>
                <a:cs typeface="Bariol Bold"/>
              </a:rPr>
              <a:t> Rice</a:t>
            </a:r>
            <a:endParaRPr lang="en-US" sz="3400" b="1" dirty="0">
              <a:solidFill>
                <a:srgbClr val="216EF7"/>
              </a:solidFill>
              <a:latin typeface="Bariol Bold"/>
              <a:cs typeface="Bariol Bold"/>
            </a:endParaRPr>
          </a:p>
        </p:txBody>
      </p:sp>
      <p:pic>
        <p:nvPicPr>
          <p:cNvPr id="11" name="Picture 10" descr="spekko.jpg"/>
          <p:cNvPicPr>
            <a:picLocks noChangeAspect="1"/>
          </p:cNvPicPr>
          <p:nvPr/>
        </p:nvPicPr>
        <p:blipFill rotWithShape="1">
          <a:blip r:embed="rId2">
            <a:alphaModFix amt="50000"/>
            <a:extLst>
              <a:ext uri="{28A0092B-C50C-407E-A947-70E740481C1C}">
                <a14:useLocalDpi xmlns:a14="http://schemas.microsoft.com/office/drawing/2010/main" val="0"/>
              </a:ext>
            </a:extLst>
          </a:blip>
          <a:srcRect b="15213"/>
          <a:stretch/>
        </p:blipFill>
        <p:spPr>
          <a:xfrm>
            <a:off x="4039064" y="1332000"/>
            <a:ext cx="3568660" cy="4802748"/>
          </a:xfrm>
          <a:prstGeom prst="rect">
            <a:avLst/>
          </a:prstGeom>
        </p:spPr>
      </p:pic>
      <p:pic>
        <p:nvPicPr>
          <p:cNvPr id="12" name="Picture 11" descr="facts cop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2646" y="2715910"/>
            <a:ext cx="3567604" cy="2333556"/>
          </a:xfrm>
          <a:prstGeom prst="rect">
            <a:avLst/>
          </a:prstGeom>
        </p:spPr>
      </p:pic>
      <p:grpSp>
        <p:nvGrpSpPr>
          <p:cNvPr id="13" name="Group 12"/>
          <p:cNvGrpSpPr/>
          <p:nvPr/>
        </p:nvGrpSpPr>
        <p:grpSpPr>
          <a:xfrm>
            <a:off x="457200" y="6134748"/>
            <a:ext cx="8076427" cy="604480"/>
            <a:chOff x="457200" y="6134748"/>
            <a:chExt cx="8076427" cy="604480"/>
          </a:xfrm>
        </p:grpSpPr>
        <p:cxnSp>
          <p:nvCxnSpPr>
            <p:cNvPr id="14" name="Straight Connector 13"/>
            <p:cNvCxnSpPr/>
            <p:nvPr/>
          </p:nvCxnSpPr>
          <p:spPr>
            <a:xfrm>
              <a:off x="457200" y="6134748"/>
              <a:ext cx="8076427" cy="0"/>
            </a:xfrm>
            <a:prstGeom prst="line">
              <a:avLst/>
            </a:prstGeom>
            <a:ln w="1587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57200" y="6271674"/>
              <a:ext cx="8076427" cy="369332"/>
            </a:xfrm>
            <a:prstGeom prst="rect">
              <a:avLst/>
            </a:prstGeom>
            <a:noFill/>
          </p:spPr>
          <p:txBody>
            <a:bodyPr wrap="square" rtlCol="0">
              <a:spAutoFit/>
            </a:bodyPr>
            <a:lstStyle/>
            <a:p>
              <a:r>
                <a:rPr lang="en-US" dirty="0" smtClean="0">
                  <a:solidFill>
                    <a:srgbClr val="216EF7"/>
                  </a:solidFill>
                  <a:latin typeface="Bariol Regular"/>
                  <a:cs typeface="Bariol Regular"/>
                </a:rPr>
                <a:t>Any thoughts? Tweet them @</a:t>
              </a:r>
              <a:r>
                <a:rPr lang="en-US" dirty="0" err="1" smtClean="0">
                  <a:solidFill>
                    <a:srgbClr val="216EF7"/>
                  </a:solidFill>
                  <a:latin typeface="Bariol Regular"/>
                  <a:cs typeface="Bariol Regular"/>
                </a:rPr>
                <a:t>evly</a:t>
              </a:r>
              <a:endParaRPr lang="en-US" dirty="0">
                <a:solidFill>
                  <a:srgbClr val="216EF7"/>
                </a:solidFill>
                <a:latin typeface="Bariol Regular"/>
                <a:cs typeface="Bariol Regular"/>
              </a:endParaRPr>
            </a:p>
          </p:txBody>
        </p:sp>
        <p:pic>
          <p:nvPicPr>
            <p:cNvPr id="16" name="Picture 15" descr="evly-logo-blu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8980" y="6304228"/>
              <a:ext cx="576000" cy="435000"/>
            </a:xfrm>
            <a:prstGeom prst="rect">
              <a:avLst/>
            </a:prstGeom>
          </p:spPr>
        </p:pic>
      </p:grpSp>
    </p:spTree>
    <p:extLst>
      <p:ext uri="{BB962C8B-B14F-4D97-AF65-F5344CB8AC3E}">
        <p14:creationId xmlns:p14="http://schemas.microsoft.com/office/powerpoint/2010/main" val="358541304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1-09-15 at 6.47.40 PM.png"/>
          <p:cNvPicPr>
            <a:picLocks noChangeAspect="1"/>
          </p:cNvPicPr>
          <p:nvPr/>
        </p:nvPicPr>
        <p:blipFill rotWithShape="1">
          <a:blip r:embed="rId2">
            <a:extLst>
              <a:ext uri="{28A0092B-C50C-407E-A947-70E740481C1C}">
                <a14:useLocalDpi xmlns:a14="http://schemas.microsoft.com/office/drawing/2010/main" val="0"/>
              </a:ext>
            </a:extLst>
          </a:blip>
          <a:srcRect b="18062"/>
          <a:stretch/>
        </p:blipFill>
        <p:spPr>
          <a:xfrm>
            <a:off x="0" y="1312904"/>
            <a:ext cx="9144000" cy="4821844"/>
          </a:xfrm>
          <a:prstGeom prst="rect">
            <a:avLst/>
          </a:prstGeom>
        </p:spPr>
      </p:pic>
      <p:cxnSp>
        <p:nvCxnSpPr>
          <p:cNvPr id="3" name="Straight Connector 2"/>
          <p:cNvCxnSpPr/>
          <p:nvPr/>
        </p:nvCxnSpPr>
        <p:spPr>
          <a:xfrm>
            <a:off x="457200" y="1312904"/>
            <a:ext cx="8076427" cy="0"/>
          </a:xfrm>
          <a:prstGeom prst="line">
            <a:avLst/>
          </a:prstGeom>
          <a:ln w="1905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457200" y="554400"/>
            <a:ext cx="8076427" cy="615553"/>
          </a:xfrm>
          <a:prstGeom prst="rect">
            <a:avLst/>
          </a:prstGeom>
          <a:noFill/>
        </p:spPr>
        <p:txBody>
          <a:bodyPr wrap="square" rtlCol="0">
            <a:spAutoFit/>
          </a:bodyPr>
          <a:lstStyle/>
          <a:p>
            <a:r>
              <a:rPr lang="en-US" sz="3400" b="1" dirty="0" err="1" smtClean="0">
                <a:solidFill>
                  <a:srgbClr val="216EF7"/>
                </a:solidFill>
                <a:latin typeface="Bariol Bold"/>
                <a:cs typeface="Bariol Bold"/>
              </a:rPr>
              <a:t>Kickstarter</a:t>
            </a:r>
            <a:endParaRPr lang="en-US" sz="3400" b="1" dirty="0">
              <a:solidFill>
                <a:srgbClr val="216EF7"/>
              </a:solidFill>
              <a:latin typeface="Bariol Bold"/>
              <a:cs typeface="Bariol Bold"/>
            </a:endParaRPr>
          </a:p>
        </p:txBody>
      </p:sp>
      <p:grpSp>
        <p:nvGrpSpPr>
          <p:cNvPr id="5" name="Group 4"/>
          <p:cNvGrpSpPr/>
          <p:nvPr/>
        </p:nvGrpSpPr>
        <p:grpSpPr>
          <a:xfrm>
            <a:off x="457200" y="6134748"/>
            <a:ext cx="8076427" cy="604480"/>
            <a:chOff x="457200" y="6134748"/>
            <a:chExt cx="8076427" cy="604480"/>
          </a:xfrm>
        </p:grpSpPr>
        <p:cxnSp>
          <p:nvCxnSpPr>
            <p:cNvPr id="6" name="Straight Connector 5"/>
            <p:cNvCxnSpPr/>
            <p:nvPr/>
          </p:nvCxnSpPr>
          <p:spPr>
            <a:xfrm>
              <a:off x="457200" y="6134748"/>
              <a:ext cx="8076427" cy="0"/>
            </a:xfrm>
            <a:prstGeom prst="line">
              <a:avLst/>
            </a:prstGeom>
            <a:ln w="1587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57200" y="6271674"/>
              <a:ext cx="8076427" cy="369332"/>
            </a:xfrm>
            <a:prstGeom prst="rect">
              <a:avLst/>
            </a:prstGeom>
            <a:noFill/>
          </p:spPr>
          <p:txBody>
            <a:bodyPr wrap="square" rtlCol="0">
              <a:spAutoFit/>
            </a:bodyPr>
            <a:lstStyle/>
            <a:p>
              <a:r>
                <a:rPr lang="en-US" dirty="0" smtClean="0">
                  <a:solidFill>
                    <a:srgbClr val="216EF7"/>
                  </a:solidFill>
                  <a:latin typeface="Bariol Regular"/>
                  <a:cs typeface="Bariol Regular"/>
                </a:rPr>
                <a:t>Any thoughts? Tweet them @</a:t>
              </a:r>
              <a:r>
                <a:rPr lang="en-US" dirty="0" err="1" smtClean="0">
                  <a:solidFill>
                    <a:srgbClr val="216EF7"/>
                  </a:solidFill>
                  <a:latin typeface="Bariol Regular"/>
                  <a:cs typeface="Bariol Regular"/>
                </a:rPr>
                <a:t>evly</a:t>
              </a:r>
              <a:endParaRPr lang="en-US" dirty="0">
                <a:solidFill>
                  <a:srgbClr val="216EF7"/>
                </a:solidFill>
                <a:latin typeface="Bariol Regular"/>
                <a:cs typeface="Bariol Regular"/>
              </a:endParaRPr>
            </a:p>
          </p:txBody>
        </p:sp>
        <p:pic>
          <p:nvPicPr>
            <p:cNvPr id="8" name="Picture 7" descr="evly-logo-blu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8980" y="6304228"/>
              <a:ext cx="576000" cy="435000"/>
            </a:xfrm>
            <a:prstGeom prst="rect">
              <a:avLst/>
            </a:prstGeom>
          </p:spPr>
        </p:pic>
      </p:grpSp>
    </p:spTree>
    <p:extLst>
      <p:ext uri="{BB962C8B-B14F-4D97-AF65-F5344CB8AC3E}">
        <p14:creationId xmlns:p14="http://schemas.microsoft.com/office/powerpoint/2010/main" val="117556080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2-07-04 at 7.06.14 PM.png"/>
          <p:cNvPicPr>
            <a:picLocks noChangeAspect="1"/>
          </p:cNvPicPr>
          <p:nvPr/>
        </p:nvPicPr>
        <p:blipFill rotWithShape="1">
          <a:blip r:embed="rId2">
            <a:extLst>
              <a:ext uri="{28A0092B-C50C-407E-A947-70E740481C1C}">
                <a14:useLocalDpi xmlns:a14="http://schemas.microsoft.com/office/drawing/2010/main" val="0"/>
              </a:ext>
            </a:extLst>
          </a:blip>
          <a:srcRect b="13175"/>
          <a:stretch/>
        </p:blipFill>
        <p:spPr>
          <a:xfrm>
            <a:off x="1473415" y="1332000"/>
            <a:ext cx="5898641" cy="4797949"/>
          </a:xfrm>
          <a:prstGeom prst="rect">
            <a:avLst/>
          </a:prstGeom>
        </p:spPr>
      </p:pic>
      <p:cxnSp>
        <p:nvCxnSpPr>
          <p:cNvPr id="4" name="Straight Connector 3"/>
          <p:cNvCxnSpPr/>
          <p:nvPr/>
        </p:nvCxnSpPr>
        <p:spPr>
          <a:xfrm>
            <a:off x="457200" y="1332000"/>
            <a:ext cx="8076427" cy="0"/>
          </a:xfrm>
          <a:prstGeom prst="line">
            <a:avLst/>
          </a:prstGeom>
          <a:ln w="1905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457200" y="554400"/>
            <a:ext cx="8076427" cy="615553"/>
          </a:xfrm>
          <a:prstGeom prst="rect">
            <a:avLst/>
          </a:prstGeom>
          <a:noFill/>
        </p:spPr>
        <p:txBody>
          <a:bodyPr wrap="square" rtlCol="0">
            <a:spAutoFit/>
          </a:bodyPr>
          <a:lstStyle/>
          <a:p>
            <a:r>
              <a:rPr lang="en-US" sz="3400" b="1" dirty="0" smtClean="0">
                <a:solidFill>
                  <a:srgbClr val="216EF7"/>
                </a:solidFill>
                <a:latin typeface="Bariol Bold"/>
                <a:cs typeface="Bariol Bold"/>
              </a:rPr>
              <a:t>Pebble smart watches</a:t>
            </a:r>
            <a:endParaRPr lang="en-US" sz="3400" b="1" dirty="0">
              <a:solidFill>
                <a:srgbClr val="216EF7"/>
              </a:solidFill>
              <a:latin typeface="Bariol Bold"/>
              <a:cs typeface="Bariol Bold"/>
            </a:endParaRPr>
          </a:p>
        </p:txBody>
      </p:sp>
      <p:grpSp>
        <p:nvGrpSpPr>
          <p:cNvPr id="6" name="Group 5"/>
          <p:cNvGrpSpPr/>
          <p:nvPr/>
        </p:nvGrpSpPr>
        <p:grpSpPr>
          <a:xfrm>
            <a:off x="457200" y="6134748"/>
            <a:ext cx="8076427" cy="604480"/>
            <a:chOff x="457200" y="6134748"/>
            <a:chExt cx="8076427" cy="604480"/>
          </a:xfrm>
        </p:grpSpPr>
        <p:cxnSp>
          <p:nvCxnSpPr>
            <p:cNvPr id="7" name="Straight Connector 6"/>
            <p:cNvCxnSpPr/>
            <p:nvPr/>
          </p:nvCxnSpPr>
          <p:spPr>
            <a:xfrm>
              <a:off x="457200" y="6134748"/>
              <a:ext cx="8076427" cy="0"/>
            </a:xfrm>
            <a:prstGeom prst="line">
              <a:avLst/>
            </a:prstGeom>
            <a:ln w="1587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57200" y="6271674"/>
              <a:ext cx="8076427" cy="369332"/>
            </a:xfrm>
            <a:prstGeom prst="rect">
              <a:avLst/>
            </a:prstGeom>
            <a:noFill/>
          </p:spPr>
          <p:txBody>
            <a:bodyPr wrap="square" rtlCol="0">
              <a:spAutoFit/>
            </a:bodyPr>
            <a:lstStyle/>
            <a:p>
              <a:r>
                <a:rPr lang="en-US" dirty="0" smtClean="0">
                  <a:solidFill>
                    <a:srgbClr val="216EF7"/>
                  </a:solidFill>
                  <a:latin typeface="Bariol Regular"/>
                  <a:cs typeface="Bariol Regular"/>
                </a:rPr>
                <a:t>Any thoughts? Tweet them @</a:t>
              </a:r>
              <a:r>
                <a:rPr lang="en-US" dirty="0" err="1" smtClean="0">
                  <a:solidFill>
                    <a:srgbClr val="216EF7"/>
                  </a:solidFill>
                  <a:latin typeface="Bariol Regular"/>
                  <a:cs typeface="Bariol Regular"/>
                </a:rPr>
                <a:t>evly</a:t>
              </a:r>
              <a:endParaRPr lang="en-US" dirty="0">
                <a:solidFill>
                  <a:srgbClr val="216EF7"/>
                </a:solidFill>
                <a:latin typeface="Bariol Regular"/>
                <a:cs typeface="Bariol Regular"/>
              </a:endParaRPr>
            </a:p>
          </p:txBody>
        </p:sp>
        <p:pic>
          <p:nvPicPr>
            <p:cNvPr id="9" name="Picture 8" descr="evly-logo-blu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8980" y="6304228"/>
              <a:ext cx="576000" cy="435000"/>
            </a:xfrm>
            <a:prstGeom prst="rect">
              <a:avLst/>
            </a:prstGeom>
          </p:spPr>
        </p:pic>
      </p:grpSp>
    </p:spTree>
    <p:extLst>
      <p:ext uri="{BB962C8B-B14F-4D97-AF65-F5344CB8AC3E}">
        <p14:creationId xmlns:p14="http://schemas.microsoft.com/office/powerpoint/2010/main" val="285813964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02-02 at 5.01.30 PM.png"/>
          <p:cNvPicPr>
            <a:picLocks noChangeAspect="1"/>
          </p:cNvPicPr>
          <p:nvPr/>
        </p:nvPicPr>
        <p:blipFill rotWithShape="1">
          <a:blip r:embed="rId2">
            <a:extLst>
              <a:ext uri="{28A0092B-C50C-407E-A947-70E740481C1C}">
                <a14:useLocalDpi xmlns:a14="http://schemas.microsoft.com/office/drawing/2010/main" val="0"/>
              </a:ext>
            </a:extLst>
          </a:blip>
          <a:srcRect b="8378"/>
          <a:stretch/>
        </p:blipFill>
        <p:spPr>
          <a:xfrm>
            <a:off x="0" y="1494320"/>
            <a:ext cx="9144000" cy="4640428"/>
          </a:xfrm>
          <a:prstGeom prst="rect">
            <a:avLst/>
          </a:prstGeom>
        </p:spPr>
      </p:pic>
      <p:cxnSp>
        <p:nvCxnSpPr>
          <p:cNvPr id="3" name="Straight Connector 2"/>
          <p:cNvCxnSpPr/>
          <p:nvPr/>
        </p:nvCxnSpPr>
        <p:spPr>
          <a:xfrm>
            <a:off x="457200" y="1332000"/>
            <a:ext cx="8076427" cy="0"/>
          </a:xfrm>
          <a:prstGeom prst="line">
            <a:avLst/>
          </a:prstGeom>
          <a:ln w="1905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457200" y="554400"/>
            <a:ext cx="8076427" cy="615553"/>
          </a:xfrm>
          <a:prstGeom prst="rect">
            <a:avLst/>
          </a:prstGeom>
          <a:noFill/>
        </p:spPr>
        <p:txBody>
          <a:bodyPr wrap="square" rtlCol="0">
            <a:spAutoFit/>
          </a:bodyPr>
          <a:lstStyle/>
          <a:p>
            <a:r>
              <a:rPr lang="en-US" sz="3400" b="1" dirty="0" smtClean="0">
                <a:solidFill>
                  <a:srgbClr val="216EF7"/>
                </a:solidFill>
                <a:latin typeface="Bariol Bold"/>
                <a:cs typeface="Bariol Bold"/>
              </a:rPr>
              <a:t>KIVA</a:t>
            </a:r>
            <a:endParaRPr lang="en-US" sz="3400" b="1" dirty="0">
              <a:solidFill>
                <a:srgbClr val="216EF7"/>
              </a:solidFill>
              <a:latin typeface="Bariol Bold"/>
              <a:cs typeface="Bariol Bold"/>
            </a:endParaRPr>
          </a:p>
        </p:txBody>
      </p:sp>
      <p:grpSp>
        <p:nvGrpSpPr>
          <p:cNvPr id="5" name="Group 4"/>
          <p:cNvGrpSpPr/>
          <p:nvPr/>
        </p:nvGrpSpPr>
        <p:grpSpPr>
          <a:xfrm>
            <a:off x="457200" y="6134748"/>
            <a:ext cx="8076427" cy="604480"/>
            <a:chOff x="457200" y="6134748"/>
            <a:chExt cx="8076427" cy="604480"/>
          </a:xfrm>
        </p:grpSpPr>
        <p:cxnSp>
          <p:nvCxnSpPr>
            <p:cNvPr id="6" name="Straight Connector 5"/>
            <p:cNvCxnSpPr/>
            <p:nvPr/>
          </p:nvCxnSpPr>
          <p:spPr>
            <a:xfrm>
              <a:off x="457200" y="6134748"/>
              <a:ext cx="8076427" cy="0"/>
            </a:xfrm>
            <a:prstGeom prst="line">
              <a:avLst/>
            </a:prstGeom>
            <a:ln w="1587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57200" y="6271674"/>
              <a:ext cx="8076427" cy="369332"/>
            </a:xfrm>
            <a:prstGeom prst="rect">
              <a:avLst/>
            </a:prstGeom>
            <a:noFill/>
          </p:spPr>
          <p:txBody>
            <a:bodyPr wrap="square" rtlCol="0">
              <a:spAutoFit/>
            </a:bodyPr>
            <a:lstStyle/>
            <a:p>
              <a:r>
                <a:rPr lang="en-US" dirty="0" smtClean="0">
                  <a:solidFill>
                    <a:srgbClr val="216EF7"/>
                  </a:solidFill>
                  <a:latin typeface="Bariol Regular"/>
                  <a:cs typeface="Bariol Regular"/>
                </a:rPr>
                <a:t>Any thoughts? Tweet them @</a:t>
              </a:r>
              <a:r>
                <a:rPr lang="en-US" dirty="0" err="1" smtClean="0">
                  <a:solidFill>
                    <a:srgbClr val="216EF7"/>
                  </a:solidFill>
                  <a:latin typeface="Bariol Regular"/>
                  <a:cs typeface="Bariol Regular"/>
                </a:rPr>
                <a:t>evly</a:t>
              </a:r>
              <a:endParaRPr lang="en-US" dirty="0">
                <a:solidFill>
                  <a:srgbClr val="216EF7"/>
                </a:solidFill>
                <a:latin typeface="Bariol Regular"/>
                <a:cs typeface="Bariol Regular"/>
              </a:endParaRPr>
            </a:p>
          </p:txBody>
        </p:sp>
        <p:pic>
          <p:nvPicPr>
            <p:cNvPr id="8" name="Picture 7" descr="evly-logo-blu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8980" y="6304228"/>
              <a:ext cx="576000" cy="435000"/>
            </a:xfrm>
            <a:prstGeom prst="rect">
              <a:avLst/>
            </a:prstGeom>
          </p:spPr>
        </p:pic>
      </p:grpSp>
    </p:spTree>
    <p:extLst>
      <p:ext uri="{BB962C8B-B14F-4D97-AF65-F5344CB8AC3E}">
        <p14:creationId xmlns:p14="http://schemas.microsoft.com/office/powerpoint/2010/main" val="30607659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2-08-28 at 11.09.13 PM.png"/>
          <p:cNvPicPr>
            <a:picLocks noChangeAspect="1"/>
          </p:cNvPicPr>
          <p:nvPr/>
        </p:nvPicPr>
        <p:blipFill rotWithShape="1">
          <a:blip r:embed="rId2">
            <a:extLst>
              <a:ext uri="{28A0092B-C50C-407E-A947-70E740481C1C}">
                <a14:useLocalDpi xmlns:a14="http://schemas.microsoft.com/office/drawing/2010/main" val="0"/>
              </a:ext>
            </a:extLst>
          </a:blip>
          <a:srcRect b="19387"/>
          <a:stretch/>
        </p:blipFill>
        <p:spPr>
          <a:xfrm>
            <a:off x="1349569" y="1332000"/>
            <a:ext cx="6432560" cy="4802748"/>
          </a:xfrm>
          <a:prstGeom prst="rect">
            <a:avLst/>
          </a:prstGeom>
        </p:spPr>
      </p:pic>
      <p:cxnSp>
        <p:nvCxnSpPr>
          <p:cNvPr id="4" name="Straight Connector 3"/>
          <p:cNvCxnSpPr/>
          <p:nvPr/>
        </p:nvCxnSpPr>
        <p:spPr>
          <a:xfrm>
            <a:off x="457200" y="1332000"/>
            <a:ext cx="8076427" cy="0"/>
          </a:xfrm>
          <a:prstGeom prst="line">
            <a:avLst/>
          </a:prstGeom>
          <a:ln w="1905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457200" y="554400"/>
            <a:ext cx="8076427" cy="615553"/>
          </a:xfrm>
          <a:prstGeom prst="rect">
            <a:avLst/>
          </a:prstGeom>
          <a:noFill/>
        </p:spPr>
        <p:txBody>
          <a:bodyPr wrap="square" rtlCol="0">
            <a:spAutoFit/>
          </a:bodyPr>
          <a:lstStyle/>
          <a:p>
            <a:r>
              <a:rPr lang="en-US" sz="3400" b="1" dirty="0" smtClean="0">
                <a:solidFill>
                  <a:srgbClr val="216EF7"/>
                </a:solidFill>
                <a:latin typeface="Bariol Bold"/>
                <a:cs typeface="Bariol Bold"/>
              </a:rPr>
              <a:t>Group buying</a:t>
            </a:r>
            <a:endParaRPr lang="en-US" sz="3400" b="1" dirty="0">
              <a:solidFill>
                <a:srgbClr val="216EF7"/>
              </a:solidFill>
              <a:latin typeface="Bariol Bold"/>
              <a:cs typeface="Bariol Bold"/>
            </a:endParaRPr>
          </a:p>
        </p:txBody>
      </p:sp>
      <p:grpSp>
        <p:nvGrpSpPr>
          <p:cNvPr id="6" name="Group 5"/>
          <p:cNvGrpSpPr/>
          <p:nvPr/>
        </p:nvGrpSpPr>
        <p:grpSpPr>
          <a:xfrm>
            <a:off x="457200" y="6134748"/>
            <a:ext cx="8076427" cy="604480"/>
            <a:chOff x="457200" y="6134748"/>
            <a:chExt cx="8076427" cy="604480"/>
          </a:xfrm>
        </p:grpSpPr>
        <p:cxnSp>
          <p:nvCxnSpPr>
            <p:cNvPr id="7" name="Straight Connector 6"/>
            <p:cNvCxnSpPr/>
            <p:nvPr/>
          </p:nvCxnSpPr>
          <p:spPr>
            <a:xfrm>
              <a:off x="457200" y="6134748"/>
              <a:ext cx="8076427" cy="0"/>
            </a:xfrm>
            <a:prstGeom prst="line">
              <a:avLst/>
            </a:prstGeom>
            <a:ln w="1587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57200" y="6271674"/>
              <a:ext cx="8076427" cy="369332"/>
            </a:xfrm>
            <a:prstGeom prst="rect">
              <a:avLst/>
            </a:prstGeom>
            <a:noFill/>
          </p:spPr>
          <p:txBody>
            <a:bodyPr wrap="square" rtlCol="0">
              <a:spAutoFit/>
            </a:bodyPr>
            <a:lstStyle/>
            <a:p>
              <a:r>
                <a:rPr lang="en-US" dirty="0" smtClean="0">
                  <a:solidFill>
                    <a:srgbClr val="216EF7"/>
                  </a:solidFill>
                  <a:latin typeface="Bariol Regular"/>
                  <a:cs typeface="Bariol Regular"/>
                </a:rPr>
                <a:t>Any thoughts? Tweet them @</a:t>
              </a:r>
              <a:r>
                <a:rPr lang="en-US" dirty="0" err="1" smtClean="0">
                  <a:solidFill>
                    <a:srgbClr val="216EF7"/>
                  </a:solidFill>
                  <a:latin typeface="Bariol Regular"/>
                  <a:cs typeface="Bariol Regular"/>
                </a:rPr>
                <a:t>evly</a:t>
              </a:r>
              <a:endParaRPr lang="en-US" dirty="0">
                <a:solidFill>
                  <a:srgbClr val="216EF7"/>
                </a:solidFill>
                <a:latin typeface="Bariol Regular"/>
                <a:cs typeface="Bariol Regular"/>
              </a:endParaRPr>
            </a:p>
          </p:txBody>
        </p:sp>
        <p:pic>
          <p:nvPicPr>
            <p:cNvPr id="9" name="Picture 8" descr="evly-logo-blu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8980" y="6304228"/>
              <a:ext cx="576000" cy="435000"/>
            </a:xfrm>
            <a:prstGeom prst="rect">
              <a:avLst/>
            </a:prstGeom>
          </p:spPr>
        </p:pic>
      </p:grpSp>
    </p:spTree>
    <p:extLst>
      <p:ext uri="{BB962C8B-B14F-4D97-AF65-F5344CB8AC3E}">
        <p14:creationId xmlns:p14="http://schemas.microsoft.com/office/powerpoint/2010/main" val="22282206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5556" y="0"/>
            <a:ext cx="4812506" cy="68580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c2c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026" y="1707460"/>
            <a:ext cx="2362200" cy="755904"/>
          </a:xfrm>
          <a:prstGeom prst="rect">
            <a:avLst/>
          </a:prstGeom>
        </p:spPr>
      </p:pic>
      <p:pic>
        <p:nvPicPr>
          <p:cNvPr id="7" name="Picture 6" descr="Springleap_39503_imag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8826" y="3816026"/>
            <a:ext cx="1676400" cy="747723"/>
          </a:xfrm>
          <a:prstGeom prst="rect">
            <a:avLst/>
          </a:prstGeom>
        </p:spPr>
      </p:pic>
      <p:sp>
        <p:nvSpPr>
          <p:cNvPr id="3" name="TextBox 2"/>
          <p:cNvSpPr txBox="1"/>
          <p:nvPr/>
        </p:nvSpPr>
        <p:spPr>
          <a:xfrm>
            <a:off x="3722645" y="1877663"/>
            <a:ext cx="3973538" cy="415498"/>
          </a:xfrm>
          <a:prstGeom prst="rect">
            <a:avLst/>
          </a:prstGeom>
          <a:noFill/>
        </p:spPr>
        <p:txBody>
          <a:bodyPr wrap="square" rtlCol="0">
            <a:spAutoFit/>
          </a:bodyPr>
          <a:lstStyle/>
          <a:p>
            <a:r>
              <a:rPr lang="en-US" sz="2100" dirty="0" smtClean="0">
                <a:solidFill>
                  <a:srgbClr val="000000"/>
                </a:solidFill>
                <a:latin typeface="Bariol Regular"/>
                <a:cs typeface="Bariol Regular"/>
              </a:rPr>
              <a:t>- SA’s 1</a:t>
            </a:r>
            <a:r>
              <a:rPr lang="en-US" sz="2100" baseline="30000" dirty="0" smtClean="0">
                <a:solidFill>
                  <a:srgbClr val="000000"/>
                </a:solidFill>
                <a:latin typeface="Bariol Regular"/>
                <a:cs typeface="Bariol Regular"/>
              </a:rPr>
              <a:t>st</a:t>
            </a:r>
            <a:r>
              <a:rPr lang="en-US" sz="2100" dirty="0" smtClean="0">
                <a:solidFill>
                  <a:srgbClr val="000000"/>
                </a:solidFill>
                <a:latin typeface="Bariol Regular"/>
                <a:cs typeface="Bariol Regular"/>
              </a:rPr>
              <a:t> Search Engine Agency</a:t>
            </a:r>
            <a:endParaRPr lang="en-US" sz="2100" dirty="0">
              <a:solidFill>
                <a:srgbClr val="000000"/>
              </a:solidFill>
              <a:latin typeface="Bariol Regular"/>
              <a:cs typeface="Bariol Regular"/>
            </a:endParaRPr>
          </a:p>
        </p:txBody>
      </p:sp>
      <p:sp>
        <p:nvSpPr>
          <p:cNvPr id="8" name="TextBox 7"/>
          <p:cNvSpPr txBox="1"/>
          <p:nvPr/>
        </p:nvSpPr>
        <p:spPr>
          <a:xfrm>
            <a:off x="3722645" y="3967029"/>
            <a:ext cx="5939314" cy="415498"/>
          </a:xfrm>
          <a:prstGeom prst="rect">
            <a:avLst/>
          </a:prstGeom>
          <a:noFill/>
        </p:spPr>
        <p:txBody>
          <a:bodyPr wrap="square" rtlCol="0">
            <a:spAutoFit/>
          </a:bodyPr>
          <a:lstStyle/>
          <a:p>
            <a:r>
              <a:rPr lang="en-US" sz="2100" dirty="0" smtClean="0">
                <a:solidFill>
                  <a:srgbClr val="000000"/>
                </a:solidFill>
                <a:latin typeface="Bariol Regular"/>
                <a:cs typeface="Bariol Regular"/>
              </a:rPr>
              <a:t>- SA’s 1</a:t>
            </a:r>
            <a:r>
              <a:rPr lang="en-US" sz="2100" baseline="30000" dirty="0" smtClean="0">
                <a:solidFill>
                  <a:srgbClr val="000000"/>
                </a:solidFill>
                <a:latin typeface="Bariol Regular"/>
                <a:cs typeface="Bariol Regular"/>
              </a:rPr>
              <a:t>st</a:t>
            </a:r>
            <a:r>
              <a:rPr lang="en-US" sz="2100" dirty="0" smtClean="0">
                <a:solidFill>
                  <a:srgbClr val="000000"/>
                </a:solidFill>
                <a:latin typeface="Bariol Regular"/>
                <a:cs typeface="Bariol Regular"/>
              </a:rPr>
              <a:t> Social Media Crowdsourcing Platform</a:t>
            </a:r>
            <a:endParaRPr lang="en-US" sz="2100" dirty="0">
              <a:solidFill>
                <a:srgbClr val="000000"/>
              </a:solidFill>
              <a:latin typeface="Bariol Regular"/>
              <a:cs typeface="Bariol Regular"/>
            </a:endParaRPr>
          </a:p>
        </p:txBody>
      </p:sp>
      <p:sp>
        <p:nvSpPr>
          <p:cNvPr id="9" name="TextBox 8"/>
          <p:cNvSpPr txBox="1"/>
          <p:nvPr/>
        </p:nvSpPr>
        <p:spPr>
          <a:xfrm>
            <a:off x="3722644" y="2968855"/>
            <a:ext cx="4355479" cy="415498"/>
          </a:xfrm>
          <a:prstGeom prst="rect">
            <a:avLst/>
          </a:prstGeom>
          <a:noFill/>
        </p:spPr>
        <p:txBody>
          <a:bodyPr wrap="square" rtlCol="0">
            <a:spAutoFit/>
          </a:bodyPr>
          <a:lstStyle/>
          <a:p>
            <a:r>
              <a:rPr lang="en-US" sz="2100" dirty="0" smtClean="0">
                <a:solidFill>
                  <a:srgbClr val="000000"/>
                </a:solidFill>
                <a:latin typeface="Bariol Regular"/>
                <a:cs typeface="Bariol Regular"/>
              </a:rPr>
              <a:t>- SA’s 1</a:t>
            </a:r>
            <a:r>
              <a:rPr lang="en-US" sz="2100" baseline="30000" dirty="0" smtClean="0">
                <a:solidFill>
                  <a:srgbClr val="000000"/>
                </a:solidFill>
                <a:latin typeface="Bariol Regular"/>
                <a:cs typeface="Bariol Regular"/>
              </a:rPr>
              <a:t>st</a:t>
            </a:r>
            <a:r>
              <a:rPr lang="en-US" sz="2100" dirty="0" smtClean="0">
                <a:solidFill>
                  <a:srgbClr val="000000"/>
                </a:solidFill>
                <a:latin typeface="Bariol Regular"/>
                <a:cs typeface="Bariol Regular"/>
              </a:rPr>
              <a:t> Lead Generation Platform</a:t>
            </a:r>
            <a:endParaRPr lang="en-US" sz="2100" dirty="0">
              <a:solidFill>
                <a:srgbClr val="000000"/>
              </a:solidFill>
              <a:latin typeface="Bariol Regular"/>
              <a:cs typeface="Bariol Regular"/>
            </a:endParaRPr>
          </a:p>
        </p:txBody>
      </p:sp>
      <p:sp>
        <p:nvSpPr>
          <p:cNvPr id="11" name="TextBox 10"/>
          <p:cNvSpPr txBox="1"/>
          <p:nvPr/>
        </p:nvSpPr>
        <p:spPr>
          <a:xfrm>
            <a:off x="3722644" y="4979556"/>
            <a:ext cx="4355479" cy="415498"/>
          </a:xfrm>
          <a:prstGeom prst="rect">
            <a:avLst/>
          </a:prstGeom>
          <a:noFill/>
        </p:spPr>
        <p:txBody>
          <a:bodyPr wrap="square" rtlCol="0">
            <a:spAutoFit/>
          </a:bodyPr>
          <a:lstStyle/>
          <a:p>
            <a:r>
              <a:rPr lang="en-US" sz="2100" dirty="0" smtClean="0">
                <a:solidFill>
                  <a:srgbClr val="000000"/>
                </a:solidFill>
                <a:latin typeface="Bariol Regular"/>
                <a:cs typeface="Bariol Regular"/>
              </a:rPr>
              <a:t>- Social Media Marketing Suite</a:t>
            </a:r>
            <a:endParaRPr lang="en-US" sz="2100" dirty="0">
              <a:solidFill>
                <a:srgbClr val="000000"/>
              </a:solidFill>
              <a:latin typeface="Bariol Regular"/>
              <a:cs typeface="Bariol Regular"/>
            </a:endParaRPr>
          </a:p>
        </p:txBody>
      </p:sp>
      <p:sp>
        <p:nvSpPr>
          <p:cNvPr id="12" name="TextBox 11"/>
          <p:cNvSpPr txBox="1"/>
          <p:nvPr/>
        </p:nvSpPr>
        <p:spPr>
          <a:xfrm>
            <a:off x="457200" y="581513"/>
            <a:ext cx="8076427" cy="615553"/>
          </a:xfrm>
          <a:prstGeom prst="rect">
            <a:avLst/>
          </a:prstGeom>
          <a:noFill/>
        </p:spPr>
        <p:txBody>
          <a:bodyPr wrap="square" rtlCol="0">
            <a:spAutoFit/>
          </a:bodyPr>
          <a:lstStyle/>
          <a:p>
            <a:r>
              <a:rPr lang="en-US" sz="3400" b="1" dirty="0" smtClean="0">
                <a:solidFill>
                  <a:srgbClr val="216EF7"/>
                </a:solidFill>
                <a:latin typeface="Bariol Bold"/>
                <a:cs typeface="Bariol Bold"/>
              </a:rPr>
              <a:t>I’ve been in the digital space since 1998…</a:t>
            </a:r>
            <a:endParaRPr lang="en-US" sz="3400" b="1" dirty="0">
              <a:solidFill>
                <a:srgbClr val="216EF7"/>
              </a:solidFill>
              <a:latin typeface="Bariol Bold"/>
              <a:cs typeface="Bariol Bold"/>
            </a:endParaRPr>
          </a:p>
        </p:txBody>
      </p:sp>
      <p:pic>
        <p:nvPicPr>
          <p:cNvPr id="13" name="Picture 12" descr="traffic-synergy.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557" y="2811995"/>
            <a:ext cx="2161892" cy="683052"/>
          </a:xfrm>
          <a:prstGeom prst="rect">
            <a:avLst/>
          </a:prstGeom>
        </p:spPr>
      </p:pic>
      <p:pic>
        <p:nvPicPr>
          <p:cNvPr id="15" name="Picture 14" descr="evly highRe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5190" y="4481555"/>
            <a:ext cx="1776044" cy="1365334"/>
          </a:xfrm>
          <a:prstGeom prst="rect">
            <a:avLst/>
          </a:prstGeom>
        </p:spPr>
      </p:pic>
      <p:cxnSp>
        <p:nvCxnSpPr>
          <p:cNvPr id="18" name="Straight Connector 17"/>
          <p:cNvCxnSpPr/>
          <p:nvPr/>
        </p:nvCxnSpPr>
        <p:spPr>
          <a:xfrm>
            <a:off x="457200" y="1332000"/>
            <a:ext cx="8076427" cy="0"/>
          </a:xfrm>
          <a:prstGeom prst="line">
            <a:avLst/>
          </a:prstGeom>
          <a:ln w="1587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grpSp>
        <p:nvGrpSpPr>
          <p:cNvPr id="22" name="Group 21"/>
          <p:cNvGrpSpPr/>
          <p:nvPr/>
        </p:nvGrpSpPr>
        <p:grpSpPr>
          <a:xfrm>
            <a:off x="457200" y="6134748"/>
            <a:ext cx="8076427" cy="604480"/>
            <a:chOff x="457200" y="6134748"/>
            <a:chExt cx="8076427" cy="604480"/>
          </a:xfrm>
        </p:grpSpPr>
        <p:cxnSp>
          <p:nvCxnSpPr>
            <p:cNvPr id="19" name="Straight Connector 18"/>
            <p:cNvCxnSpPr/>
            <p:nvPr/>
          </p:nvCxnSpPr>
          <p:spPr>
            <a:xfrm>
              <a:off x="457200" y="6134748"/>
              <a:ext cx="8076427" cy="0"/>
            </a:xfrm>
            <a:prstGeom prst="line">
              <a:avLst/>
            </a:prstGeom>
            <a:ln w="1587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457200" y="6271674"/>
              <a:ext cx="8076427" cy="369332"/>
            </a:xfrm>
            <a:prstGeom prst="rect">
              <a:avLst/>
            </a:prstGeom>
            <a:noFill/>
          </p:spPr>
          <p:txBody>
            <a:bodyPr wrap="square" rtlCol="0">
              <a:spAutoFit/>
            </a:bodyPr>
            <a:lstStyle/>
            <a:p>
              <a:r>
                <a:rPr lang="en-US" dirty="0" smtClean="0">
                  <a:solidFill>
                    <a:srgbClr val="216EF7"/>
                  </a:solidFill>
                  <a:latin typeface="Bariol Regular"/>
                  <a:cs typeface="Bariol Regular"/>
                </a:rPr>
                <a:t>Any thoughts? Tweet them @</a:t>
              </a:r>
              <a:r>
                <a:rPr lang="en-US" dirty="0" err="1" smtClean="0">
                  <a:solidFill>
                    <a:srgbClr val="216EF7"/>
                  </a:solidFill>
                  <a:latin typeface="Bariol Regular"/>
                  <a:cs typeface="Bariol Regular"/>
                </a:rPr>
                <a:t>evly</a:t>
              </a:r>
              <a:endParaRPr lang="en-US" dirty="0">
                <a:solidFill>
                  <a:srgbClr val="216EF7"/>
                </a:solidFill>
                <a:latin typeface="Bariol Regular"/>
                <a:cs typeface="Bariol Regular"/>
              </a:endParaRPr>
            </a:p>
          </p:txBody>
        </p:sp>
        <p:pic>
          <p:nvPicPr>
            <p:cNvPr id="21" name="Picture 20" descr="evly-logo-blu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28980" y="6304228"/>
              <a:ext cx="576000" cy="435000"/>
            </a:xfrm>
            <a:prstGeom prst="rect">
              <a:avLst/>
            </a:prstGeom>
          </p:spPr>
        </p:pic>
      </p:grpSp>
    </p:spTree>
    <p:extLst>
      <p:ext uri="{BB962C8B-B14F-4D97-AF65-F5344CB8AC3E}">
        <p14:creationId xmlns:p14="http://schemas.microsoft.com/office/powerpoint/2010/main" val="215678249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41991" y="1556355"/>
            <a:ext cx="6141838" cy="4293584"/>
            <a:chOff x="493395" y="715443"/>
            <a:chExt cx="8358985" cy="5843533"/>
          </a:xfrm>
        </p:grpSpPr>
        <p:pic>
          <p:nvPicPr>
            <p:cNvPr id="9" name="Picture 8"/>
            <p:cNvPicPr>
              <a:picLocks noChangeAspect="1"/>
            </p:cNvPicPr>
            <p:nvPr/>
          </p:nvPicPr>
          <p:blipFill>
            <a:blip r:embed="rId3"/>
            <a:stretch>
              <a:fillRect/>
            </a:stretch>
          </p:blipFill>
          <p:spPr>
            <a:xfrm>
              <a:off x="493395" y="1145629"/>
              <a:ext cx="1403089" cy="1528789"/>
            </a:xfrm>
            <a:prstGeom prst="rect">
              <a:avLst/>
            </a:prstGeom>
          </p:spPr>
        </p:pic>
        <p:pic>
          <p:nvPicPr>
            <p:cNvPr id="10" name="Picture 9"/>
            <p:cNvPicPr>
              <a:picLocks noChangeAspect="1"/>
            </p:cNvPicPr>
            <p:nvPr/>
          </p:nvPicPr>
          <p:blipFill>
            <a:blip r:embed="rId4"/>
            <a:stretch>
              <a:fillRect/>
            </a:stretch>
          </p:blipFill>
          <p:spPr>
            <a:xfrm>
              <a:off x="1732513" y="2126176"/>
              <a:ext cx="1739423" cy="1739423"/>
            </a:xfrm>
            <a:prstGeom prst="rect">
              <a:avLst/>
            </a:prstGeom>
          </p:spPr>
        </p:pic>
        <p:pic>
          <p:nvPicPr>
            <p:cNvPr id="12" name="Picture 11"/>
            <p:cNvPicPr>
              <a:picLocks noChangeAspect="1"/>
            </p:cNvPicPr>
            <p:nvPr/>
          </p:nvPicPr>
          <p:blipFill>
            <a:blip r:embed="rId5"/>
            <a:stretch>
              <a:fillRect/>
            </a:stretch>
          </p:blipFill>
          <p:spPr>
            <a:xfrm>
              <a:off x="3471936" y="3607769"/>
              <a:ext cx="1634105" cy="1090536"/>
            </a:xfrm>
            <a:prstGeom prst="rect">
              <a:avLst/>
            </a:prstGeom>
          </p:spPr>
        </p:pic>
        <p:pic>
          <p:nvPicPr>
            <p:cNvPr id="13" name="Picture 12"/>
            <p:cNvPicPr>
              <a:picLocks noChangeAspect="1"/>
            </p:cNvPicPr>
            <p:nvPr/>
          </p:nvPicPr>
          <p:blipFill>
            <a:blip r:embed="rId6"/>
            <a:stretch>
              <a:fillRect/>
            </a:stretch>
          </p:blipFill>
          <p:spPr>
            <a:xfrm>
              <a:off x="5286416" y="4188971"/>
              <a:ext cx="1739423" cy="1739423"/>
            </a:xfrm>
            <a:prstGeom prst="rect">
              <a:avLst/>
            </a:prstGeom>
          </p:spPr>
        </p:pic>
        <p:grpSp>
          <p:nvGrpSpPr>
            <p:cNvPr id="23" name="Group 22"/>
            <p:cNvGrpSpPr/>
            <p:nvPr/>
          </p:nvGrpSpPr>
          <p:grpSpPr>
            <a:xfrm>
              <a:off x="1732513" y="1496211"/>
              <a:ext cx="1005731" cy="914400"/>
              <a:chOff x="1886184" y="1496211"/>
              <a:chExt cx="1005731" cy="914400"/>
            </a:xfrm>
          </p:grpSpPr>
          <p:sp>
            <p:nvSpPr>
              <p:cNvPr id="18" name="Arc 17"/>
              <p:cNvSpPr/>
              <p:nvPr/>
            </p:nvSpPr>
            <p:spPr>
              <a:xfrm>
                <a:off x="1886184" y="1496211"/>
                <a:ext cx="914400" cy="914400"/>
              </a:xfrm>
              <a:prstGeom prst="arc">
                <a:avLst/>
              </a:prstGeom>
              <a:noFill/>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Isosceles Triangle 21"/>
              <p:cNvSpPr/>
              <p:nvPr/>
            </p:nvSpPr>
            <p:spPr>
              <a:xfrm rot="10800000">
                <a:off x="2709252" y="1891851"/>
                <a:ext cx="182663" cy="157468"/>
              </a:xfrm>
              <a:prstGeom prst="triangl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24" name="Group 23"/>
            <p:cNvGrpSpPr/>
            <p:nvPr/>
          </p:nvGrpSpPr>
          <p:grpSpPr>
            <a:xfrm>
              <a:off x="3132926" y="2693369"/>
              <a:ext cx="1005731" cy="914400"/>
              <a:chOff x="1886184" y="1496211"/>
              <a:chExt cx="1005731" cy="914400"/>
            </a:xfrm>
          </p:grpSpPr>
          <p:sp>
            <p:nvSpPr>
              <p:cNvPr id="25" name="Arc 24"/>
              <p:cNvSpPr/>
              <p:nvPr/>
            </p:nvSpPr>
            <p:spPr>
              <a:xfrm>
                <a:off x="1886184" y="1496211"/>
                <a:ext cx="914400" cy="914400"/>
              </a:xfrm>
              <a:prstGeom prst="arc">
                <a:avLst/>
              </a:prstGeom>
              <a:noFill/>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Isosceles Triangle 25"/>
              <p:cNvSpPr/>
              <p:nvPr/>
            </p:nvSpPr>
            <p:spPr>
              <a:xfrm rot="10800000">
                <a:off x="2709252" y="1891851"/>
                <a:ext cx="182663" cy="157468"/>
              </a:xfrm>
              <a:prstGeom prst="triangl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27" name="Group 26"/>
            <p:cNvGrpSpPr/>
            <p:nvPr/>
          </p:nvGrpSpPr>
          <p:grpSpPr>
            <a:xfrm>
              <a:off x="4916060" y="3731771"/>
              <a:ext cx="1005731" cy="914400"/>
              <a:chOff x="1886184" y="1496211"/>
              <a:chExt cx="1005731" cy="914400"/>
            </a:xfrm>
          </p:grpSpPr>
          <p:sp>
            <p:nvSpPr>
              <p:cNvPr id="28" name="Arc 27"/>
              <p:cNvSpPr/>
              <p:nvPr/>
            </p:nvSpPr>
            <p:spPr>
              <a:xfrm>
                <a:off x="1886184" y="1496211"/>
                <a:ext cx="914400" cy="914400"/>
              </a:xfrm>
              <a:prstGeom prst="arc">
                <a:avLst/>
              </a:prstGeom>
              <a:noFill/>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Isosceles Triangle 28"/>
              <p:cNvSpPr/>
              <p:nvPr/>
            </p:nvSpPr>
            <p:spPr>
              <a:xfrm rot="10800000">
                <a:off x="2709252" y="1891851"/>
                <a:ext cx="182663" cy="157468"/>
              </a:xfrm>
              <a:prstGeom prst="triangl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30" name="Group 29"/>
            <p:cNvGrpSpPr/>
            <p:nvPr/>
          </p:nvGrpSpPr>
          <p:grpSpPr>
            <a:xfrm>
              <a:off x="6620911" y="4727686"/>
              <a:ext cx="1005731" cy="914400"/>
              <a:chOff x="1886184" y="1496211"/>
              <a:chExt cx="1005731" cy="914400"/>
            </a:xfrm>
          </p:grpSpPr>
          <p:sp>
            <p:nvSpPr>
              <p:cNvPr id="31" name="Arc 30"/>
              <p:cNvSpPr/>
              <p:nvPr/>
            </p:nvSpPr>
            <p:spPr>
              <a:xfrm>
                <a:off x="1886184" y="1496211"/>
                <a:ext cx="914400" cy="914400"/>
              </a:xfrm>
              <a:prstGeom prst="arc">
                <a:avLst/>
              </a:prstGeom>
              <a:noFill/>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Isosceles Triangle 31"/>
              <p:cNvSpPr/>
              <p:nvPr/>
            </p:nvSpPr>
            <p:spPr>
              <a:xfrm rot="10800000">
                <a:off x="2709252" y="1891851"/>
                <a:ext cx="182663" cy="157468"/>
              </a:xfrm>
              <a:prstGeom prst="triangl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33" name="TextBox 32"/>
            <p:cNvSpPr txBox="1"/>
            <p:nvPr/>
          </p:nvSpPr>
          <p:spPr>
            <a:xfrm>
              <a:off x="2022779" y="715443"/>
              <a:ext cx="1212617" cy="584776"/>
            </a:xfrm>
            <a:prstGeom prst="rect">
              <a:avLst/>
            </a:prstGeom>
            <a:noFill/>
          </p:spPr>
          <p:txBody>
            <a:bodyPr wrap="none" rtlCol="0">
              <a:spAutoFit/>
            </a:bodyPr>
            <a:lstStyle/>
            <a:p>
              <a:r>
                <a:rPr lang="en-US" dirty="0" smtClean="0">
                  <a:latin typeface="Helvetica"/>
                  <a:cs typeface="Helvetica"/>
                </a:rPr>
                <a:t>grapes</a:t>
              </a:r>
            </a:p>
            <a:p>
              <a:r>
                <a:rPr lang="en-US" sz="1400" dirty="0" smtClean="0">
                  <a:solidFill>
                    <a:schemeClr val="tx1">
                      <a:lumMod val="50000"/>
                      <a:lumOff val="50000"/>
                    </a:schemeClr>
                  </a:solidFill>
                  <a:latin typeface="Helvetica"/>
                  <a:cs typeface="Helvetica"/>
                </a:rPr>
                <a:t>starting point</a:t>
              </a:r>
              <a:endParaRPr lang="en-US" sz="1400" dirty="0">
                <a:solidFill>
                  <a:schemeClr val="tx1">
                    <a:lumMod val="50000"/>
                    <a:lumOff val="50000"/>
                  </a:schemeClr>
                </a:solidFill>
                <a:latin typeface="Helvetica"/>
                <a:cs typeface="Helvetica"/>
              </a:endParaRPr>
            </a:p>
          </p:txBody>
        </p:sp>
        <p:sp>
          <p:nvSpPr>
            <p:cNvPr id="34" name="TextBox 33"/>
            <p:cNvSpPr txBox="1"/>
            <p:nvPr/>
          </p:nvSpPr>
          <p:spPr>
            <a:xfrm>
              <a:off x="3410461" y="1891967"/>
              <a:ext cx="775047" cy="584776"/>
            </a:xfrm>
            <a:prstGeom prst="rect">
              <a:avLst/>
            </a:prstGeom>
            <a:noFill/>
          </p:spPr>
          <p:txBody>
            <a:bodyPr wrap="none" rtlCol="0">
              <a:spAutoFit/>
            </a:bodyPr>
            <a:lstStyle/>
            <a:p>
              <a:r>
                <a:rPr lang="en-US" dirty="0" smtClean="0">
                  <a:latin typeface="Helvetica"/>
                  <a:cs typeface="Helvetica"/>
                </a:rPr>
                <a:t>blend</a:t>
              </a:r>
            </a:p>
            <a:p>
              <a:r>
                <a:rPr lang="en-US" sz="1400" dirty="0" smtClean="0">
                  <a:solidFill>
                    <a:schemeClr val="tx1">
                      <a:lumMod val="50000"/>
                      <a:lumOff val="50000"/>
                    </a:schemeClr>
                  </a:solidFill>
                  <a:latin typeface="Helvetica"/>
                  <a:cs typeface="Helvetica"/>
                </a:rPr>
                <a:t>ideas</a:t>
              </a:r>
              <a:endParaRPr lang="en-US" sz="1400" dirty="0">
                <a:solidFill>
                  <a:schemeClr val="tx1">
                    <a:lumMod val="50000"/>
                    <a:lumOff val="50000"/>
                  </a:schemeClr>
                </a:solidFill>
                <a:latin typeface="Helvetica"/>
                <a:cs typeface="Helvetica"/>
              </a:endParaRPr>
            </a:p>
          </p:txBody>
        </p:sp>
        <p:sp>
          <p:nvSpPr>
            <p:cNvPr id="35" name="TextBox 34"/>
            <p:cNvSpPr txBox="1"/>
            <p:nvPr/>
          </p:nvSpPr>
          <p:spPr>
            <a:xfrm>
              <a:off x="5200888" y="2953202"/>
              <a:ext cx="813306" cy="584776"/>
            </a:xfrm>
            <a:prstGeom prst="rect">
              <a:avLst/>
            </a:prstGeom>
            <a:noFill/>
          </p:spPr>
          <p:txBody>
            <a:bodyPr wrap="none" rtlCol="0">
              <a:spAutoFit/>
            </a:bodyPr>
            <a:lstStyle/>
            <a:p>
              <a:r>
                <a:rPr lang="en-US" dirty="0" smtClean="0">
                  <a:latin typeface="Helvetica"/>
                  <a:cs typeface="Helvetica"/>
                </a:rPr>
                <a:t>name</a:t>
              </a:r>
            </a:p>
            <a:p>
              <a:r>
                <a:rPr lang="en-US" sz="1400" dirty="0" smtClean="0">
                  <a:solidFill>
                    <a:schemeClr val="tx1">
                      <a:lumMod val="50000"/>
                      <a:lumOff val="50000"/>
                    </a:schemeClr>
                  </a:solidFill>
                  <a:latin typeface="Helvetica"/>
                  <a:cs typeface="Helvetica"/>
                </a:rPr>
                <a:t>creative</a:t>
              </a:r>
              <a:endParaRPr lang="en-US" sz="1400" dirty="0">
                <a:solidFill>
                  <a:schemeClr val="tx1">
                    <a:lumMod val="50000"/>
                    <a:lumOff val="50000"/>
                  </a:schemeClr>
                </a:solidFill>
                <a:latin typeface="Helvetica"/>
                <a:cs typeface="Helvetica"/>
              </a:endParaRPr>
            </a:p>
          </p:txBody>
        </p:sp>
        <p:sp>
          <p:nvSpPr>
            <p:cNvPr id="36" name="TextBox 35"/>
            <p:cNvSpPr txBox="1"/>
            <p:nvPr/>
          </p:nvSpPr>
          <p:spPr>
            <a:xfrm>
              <a:off x="6899111" y="3955707"/>
              <a:ext cx="864878" cy="584776"/>
            </a:xfrm>
            <a:prstGeom prst="rect">
              <a:avLst/>
            </a:prstGeom>
            <a:noFill/>
          </p:spPr>
          <p:txBody>
            <a:bodyPr wrap="none" rtlCol="0">
              <a:spAutoFit/>
            </a:bodyPr>
            <a:lstStyle/>
            <a:p>
              <a:r>
                <a:rPr lang="en-US" dirty="0" smtClean="0">
                  <a:latin typeface="Helvetica"/>
                  <a:cs typeface="Helvetica"/>
                </a:rPr>
                <a:t>slogan</a:t>
              </a:r>
            </a:p>
            <a:p>
              <a:r>
                <a:rPr lang="en-US" sz="1400" dirty="0" smtClean="0">
                  <a:solidFill>
                    <a:schemeClr val="tx1">
                      <a:lumMod val="50000"/>
                      <a:lumOff val="50000"/>
                    </a:schemeClr>
                  </a:solidFill>
                  <a:latin typeface="Helvetica"/>
                  <a:cs typeface="Helvetica"/>
                </a:rPr>
                <a:t>copy</a:t>
              </a:r>
              <a:endParaRPr lang="en-US" dirty="0">
                <a:latin typeface="Helvetica"/>
                <a:cs typeface="Helvetica"/>
              </a:endParaRPr>
            </a:p>
          </p:txBody>
        </p:sp>
        <p:sp>
          <p:nvSpPr>
            <p:cNvPr id="37" name="TextBox 36"/>
            <p:cNvSpPr txBox="1"/>
            <p:nvPr/>
          </p:nvSpPr>
          <p:spPr>
            <a:xfrm>
              <a:off x="8138659" y="4734147"/>
              <a:ext cx="713721" cy="861774"/>
            </a:xfrm>
            <a:prstGeom prst="rect">
              <a:avLst/>
            </a:prstGeom>
            <a:noFill/>
          </p:spPr>
          <p:txBody>
            <a:bodyPr wrap="none" rtlCol="0">
              <a:spAutoFit/>
            </a:bodyPr>
            <a:lstStyle/>
            <a:p>
              <a:r>
                <a:rPr lang="en-US" dirty="0" smtClean="0">
                  <a:latin typeface="Helvetica"/>
                  <a:cs typeface="Helvetica"/>
                </a:rPr>
                <a:t>label</a:t>
              </a:r>
            </a:p>
            <a:p>
              <a:r>
                <a:rPr lang="en-US" sz="1400" dirty="0" smtClean="0">
                  <a:solidFill>
                    <a:schemeClr val="tx1">
                      <a:lumMod val="50000"/>
                      <a:lumOff val="50000"/>
                    </a:schemeClr>
                  </a:solidFill>
                  <a:latin typeface="Helvetica"/>
                  <a:cs typeface="Helvetica"/>
                </a:rPr>
                <a:t>design</a:t>
              </a:r>
              <a:endParaRPr lang="en-US" sz="1400" dirty="0">
                <a:solidFill>
                  <a:schemeClr val="tx1">
                    <a:lumMod val="50000"/>
                    <a:lumOff val="50000"/>
                  </a:schemeClr>
                </a:solidFill>
                <a:latin typeface="Helvetica"/>
                <a:cs typeface="Helvetica"/>
              </a:endParaRPr>
            </a:p>
            <a:p>
              <a:endParaRPr lang="en-US" dirty="0">
                <a:latin typeface="Helvetica"/>
                <a:cs typeface="Helvetica"/>
              </a:endParaRPr>
            </a:p>
          </p:txBody>
        </p:sp>
        <p:pic>
          <p:nvPicPr>
            <p:cNvPr id="2" name="Picture 1" descr="Untitled-1.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20969" y="5522725"/>
              <a:ext cx="1743340" cy="1036251"/>
            </a:xfrm>
            <a:prstGeom prst="rect">
              <a:avLst/>
            </a:prstGeom>
          </p:spPr>
        </p:pic>
      </p:grpSp>
      <p:cxnSp>
        <p:nvCxnSpPr>
          <p:cNvPr id="38" name="Straight Connector 37"/>
          <p:cNvCxnSpPr/>
          <p:nvPr/>
        </p:nvCxnSpPr>
        <p:spPr>
          <a:xfrm>
            <a:off x="457200" y="1332000"/>
            <a:ext cx="8076427" cy="0"/>
          </a:xfrm>
          <a:prstGeom prst="line">
            <a:avLst/>
          </a:prstGeom>
          <a:ln w="1905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457200" y="554400"/>
            <a:ext cx="8076427" cy="615553"/>
          </a:xfrm>
          <a:prstGeom prst="rect">
            <a:avLst/>
          </a:prstGeom>
          <a:noFill/>
        </p:spPr>
        <p:txBody>
          <a:bodyPr wrap="square" rtlCol="0">
            <a:spAutoFit/>
          </a:bodyPr>
          <a:lstStyle/>
          <a:p>
            <a:r>
              <a:rPr lang="en-US" sz="3400" b="1" dirty="0" smtClean="0">
                <a:solidFill>
                  <a:srgbClr val="216EF7"/>
                </a:solidFill>
                <a:latin typeface="Bariol Bold"/>
                <a:cs typeface="Bariol Bold"/>
              </a:rPr>
              <a:t>Iterative</a:t>
            </a:r>
            <a:endParaRPr lang="en-US" sz="3400" b="1" dirty="0">
              <a:solidFill>
                <a:srgbClr val="216EF7"/>
              </a:solidFill>
              <a:latin typeface="Bariol Bold"/>
              <a:cs typeface="Bariol Bold"/>
            </a:endParaRPr>
          </a:p>
        </p:txBody>
      </p:sp>
      <p:grpSp>
        <p:nvGrpSpPr>
          <p:cNvPr id="40" name="Group 39"/>
          <p:cNvGrpSpPr/>
          <p:nvPr/>
        </p:nvGrpSpPr>
        <p:grpSpPr>
          <a:xfrm>
            <a:off x="457200" y="6134748"/>
            <a:ext cx="8076427" cy="604480"/>
            <a:chOff x="457200" y="6134748"/>
            <a:chExt cx="8076427" cy="604480"/>
          </a:xfrm>
        </p:grpSpPr>
        <p:cxnSp>
          <p:nvCxnSpPr>
            <p:cNvPr id="41" name="Straight Connector 40"/>
            <p:cNvCxnSpPr/>
            <p:nvPr/>
          </p:nvCxnSpPr>
          <p:spPr>
            <a:xfrm>
              <a:off x="457200" y="6134748"/>
              <a:ext cx="8076427" cy="0"/>
            </a:xfrm>
            <a:prstGeom prst="line">
              <a:avLst/>
            </a:prstGeom>
            <a:ln w="1587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457200" y="6271674"/>
              <a:ext cx="8076427" cy="369332"/>
            </a:xfrm>
            <a:prstGeom prst="rect">
              <a:avLst/>
            </a:prstGeom>
            <a:noFill/>
          </p:spPr>
          <p:txBody>
            <a:bodyPr wrap="square" rtlCol="0">
              <a:spAutoFit/>
            </a:bodyPr>
            <a:lstStyle/>
            <a:p>
              <a:r>
                <a:rPr lang="en-US" dirty="0" smtClean="0">
                  <a:solidFill>
                    <a:srgbClr val="216EF7"/>
                  </a:solidFill>
                  <a:latin typeface="Bariol Regular"/>
                  <a:cs typeface="Bariol Regular"/>
                </a:rPr>
                <a:t>Any thoughts? Tweet them @</a:t>
              </a:r>
              <a:r>
                <a:rPr lang="en-US" dirty="0" err="1" smtClean="0">
                  <a:solidFill>
                    <a:srgbClr val="216EF7"/>
                  </a:solidFill>
                  <a:latin typeface="Bariol Regular"/>
                  <a:cs typeface="Bariol Regular"/>
                </a:rPr>
                <a:t>evly</a:t>
              </a:r>
              <a:endParaRPr lang="en-US" dirty="0">
                <a:solidFill>
                  <a:srgbClr val="216EF7"/>
                </a:solidFill>
                <a:latin typeface="Bariol Regular"/>
                <a:cs typeface="Bariol Regular"/>
              </a:endParaRPr>
            </a:p>
          </p:txBody>
        </p:sp>
        <p:pic>
          <p:nvPicPr>
            <p:cNvPr id="43" name="Picture 42" descr="evly-logo-blue.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28980" y="6304228"/>
              <a:ext cx="576000" cy="435000"/>
            </a:xfrm>
            <a:prstGeom prst="rect">
              <a:avLst/>
            </a:prstGeom>
          </p:spPr>
        </p:pic>
      </p:grpSp>
    </p:spTree>
    <p:extLst>
      <p:ext uri="{BB962C8B-B14F-4D97-AF65-F5344CB8AC3E}">
        <p14:creationId xmlns:p14="http://schemas.microsoft.com/office/powerpoint/2010/main" val="311283398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1-11-04 at 4.05.16 PM.png"/>
          <p:cNvPicPr>
            <a:picLocks noChangeAspect="1"/>
          </p:cNvPicPr>
          <p:nvPr/>
        </p:nvPicPr>
        <p:blipFill rotWithShape="1">
          <a:blip r:embed="rId2">
            <a:extLst>
              <a:ext uri="{28A0092B-C50C-407E-A947-70E740481C1C}">
                <a14:useLocalDpi xmlns:a14="http://schemas.microsoft.com/office/drawing/2010/main" val="0"/>
              </a:ext>
            </a:extLst>
          </a:blip>
          <a:srcRect b="1396"/>
          <a:stretch/>
        </p:blipFill>
        <p:spPr>
          <a:xfrm>
            <a:off x="1416932" y="1332001"/>
            <a:ext cx="6672016" cy="4802748"/>
          </a:xfrm>
          <a:prstGeom prst="rect">
            <a:avLst/>
          </a:prstGeom>
        </p:spPr>
      </p:pic>
      <p:cxnSp>
        <p:nvCxnSpPr>
          <p:cNvPr id="3" name="Straight Connector 2"/>
          <p:cNvCxnSpPr/>
          <p:nvPr/>
        </p:nvCxnSpPr>
        <p:spPr>
          <a:xfrm>
            <a:off x="457200" y="1332000"/>
            <a:ext cx="8076427" cy="0"/>
          </a:xfrm>
          <a:prstGeom prst="line">
            <a:avLst/>
          </a:prstGeom>
          <a:ln w="1905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457200" y="554400"/>
            <a:ext cx="8076427" cy="615553"/>
          </a:xfrm>
          <a:prstGeom prst="rect">
            <a:avLst/>
          </a:prstGeom>
          <a:noFill/>
        </p:spPr>
        <p:txBody>
          <a:bodyPr wrap="square" rtlCol="0">
            <a:spAutoFit/>
          </a:bodyPr>
          <a:lstStyle/>
          <a:p>
            <a:r>
              <a:rPr lang="en-US" sz="3400" b="1" dirty="0" smtClean="0">
                <a:solidFill>
                  <a:srgbClr val="216EF7"/>
                </a:solidFill>
                <a:latin typeface="Bariol Bold"/>
                <a:cs typeface="Bariol Bold"/>
              </a:rPr>
              <a:t>Campaign Repository</a:t>
            </a:r>
            <a:endParaRPr lang="en-US" sz="3400" b="1" dirty="0">
              <a:solidFill>
                <a:srgbClr val="216EF7"/>
              </a:solidFill>
              <a:latin typeface="Bariol Bold"/>
              <a:cs typeface="Bariol Bold"/>
            </a:endParaRPr>
          </a:p>
        </p:txBody>
      </p:sp>
      <p:grpSp>
        <p:nvGrpSpPr>
          <p:cNvPr id="6" name="Group 5"/>
          <p:cNvGrpSpPr/>
          <p:nvPr/>
        </p:nvGrpSpPr>
        <p:grpSpPr>
          <a:xfrm>
            <a:off x="457200" y="6134748"/>
            <a:ext cx="8076427" cy="604480"/>
            <a:chOff x="457200" y="6134748"/>
            <a:chExt cx="8076427" cy="604480"/>
          </a:xfrm>
        </p:grpSpPr>
        <p:cxnSp>
          <p:nvCxnSpPr>
            <p:cNvPr id="7" name="Straight Connector 6"/>
            <p:cNvCxnSpPr/>
            <p:nvPr/>
          </p:nvCxnSpPr>
          <p:spPr>
            <a:xfrm>
              <a:off x="457200" y="6134748"/>
              <a:ext cx="8076427" cy="0"/>
            </a:xfrm>
            <a:prstGeom prst="line">
              <a:avLst/>
            </a:prstGeom>
            <a:ln w="1587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57200" y="6271674"/>
              <a:ext cx="8076427" cy="369332"/>
            </a:xfrm>
            <a:prstGeom prst="rect">
              <a:avLst/>
            </a:prstGeom>
            <a:noFill/>
          </p:spPr>
          <p:txBody>
            <a:bodyPr wrap="square" rtlCol="0">
              <a:spAutoFit/>
            </a:bodyPr>
            <a:lstStyle/>
            <a:p>
              <a:r>
                <a:rPr lang="en-US" dirty="0" smtClean="0">
                  <a:solidFill>
                    <a:srgbClr val="216EF7"/>
                  </a:solidFill>
                  <a:latin typeface="Bariol Regular"/>
                  <a:cs typeface="Bariol Regular"/>
                </a:rPr>
                <a:t>Any thoughts? Tweet them @</a:t>
              </a:r>
              <a:r>
                <a:rPr lang="en-US" dirty="0" err="1" smtClean="0">
                  <a:solidFill>
                    <a:srgbClr val="216EF7"/>
                  </a:solidFill>
                  <a:latin typeface="Bariol Regular"/>
                  <a:cs typeface="Bariol Regular"/>
                </a:rPr>
                <a:t>evly</a:t>
              </a:r>
              <a:endParaRPr lang="en-US" dirty="0">
                <a:solidFill>
                  <a:srgbClr val="216EF7"/>
                </a:solidFill>
                <a:latin typeface="Bariol Regular"/>
                <a:cs typeface="Bariol Regular"/>
              </a:endParaRPr>
            </a:p>
          </p:txBody>
        </p:sp>
        <p:pic>
          <p:nvPicPr>
            <p:cNvPr id="9" name="Picture 8" descr="evly-logo-blu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8980" y="6304228"/>
              <a:ext cx="576000" cy="435000"/>
            </a:xfrm>
            <a:prstGeom prst="rect">
              <a:avLst/>
            </a:prstGeom>
          </p:spPr>
        </p:pic>
      </p:grpSp>
    </p:spTree>
    <p:extLst>
      <p:ext uri="{BB962C8B-B14F-4D97-AF65-F5344CB8AC3E}">
        <p14:creationId xmlns:p14="http://schemas.microsoft.com/office/powerpoint/2010/main" val="329844532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7746" y="0"/>
            <a:ext cx="9214421" cy="6858001"/>
          </a:xfrm>
          <a:prstGeom prst="rect">
            <a:avLst/>
          </a:prstGeom>
          <a:gradFill flip="none" rotWithShape="1">
            <a:gsLst>
              <a:gs pos="100000">
                <a:srgbClr val="0F43FB"/>
              </a:gs>
              <a:gs pos="0">
                <a:srgbClr val="216EF7"/>
              </a:gs>
            </a:gsLst>
            <a:path path="circle">
              <a:fillToRect l="50000" t="50000" r="50000" b="50000"/>
            </a:path>
            <a:tileRec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evly-logo-whit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23317" y="5809724"/>
            <a:ext cx="1163483" cy="878672"/>
          </a:xfrm>
          <a:prstGeom prst="rect">
            <a:avLst/>
          </a:prstGeom>
        </p:spPr>
      </p:pic>
      <p:sp>
        <p:nvSpPr>
          <p:cNvPr id="7" name="Content Placeholder 3"/>
          <p:cNvSpPr>
            <a:spLocks noGrp="1"/>
          </p:cNvSpPr>
          <p:nvPr>
            <p:ph sz="quarter" idx="4294967295"/>
          </p:nvPr>
        </p:nvSpPr>
        <p:spPr>
          <a:xfrm>
            <a:off x="580075" y="1629050"/>
            <a:ext cx="8058320" cy="2839511"/>
          </a:xfrm>
          <a:prstGeom prst="rect">
            <a:avLst/>
          </a:prstGeom>
        </p:spPr>
        <p:txBody>
          <a:bodyPr>
            <a:normAutofit/>
          </a:bodyPr>
          <a:lstStyle/>
          <a:p>
            <a:pPr marL="0" indent="0">
              <a:buNone/>
            </a:pPr>
            <a:endParaRPr lang="en-US" sz="2100" dirty="0">
              <a:solidFill>
                <a:srgbClr val="FFFFFF"/>
              </a:solidFill>
              <a:latin typeface="Bariol Regular"/>
              <a:cs typeface="Bariol Regular"/>
            </a:endParaRPr>
          </a:p>
          <a:p>
            <a:r>
              <a:rPr lang="en-US" sz="2100" dirty="0" smtClean="0">
                <a:solidFill>
                  <a:srgbClr val="FFFFFF"/>
                </a:solidFill>
                <a:latin typeface="Bariol Regular"/>
                <a:cs typeface="Bariol Regular"/>
              </a:rPr>
              <a:t>Get people ENGAGED in your </a:t>
            </a:r>
            <a:r>
              <a:rPr lang="en-US" sz="2100" dirty="0" err="1" smtClean="0">
                <a:solidFill>
                  <a:srgbClr val="FFFFFF"/>
                </a:solidFill>
                <a:latin typeface="Bariol Regular"/>
                <a:cs typeface="Bariol Regular"/>
              </a:rPr>
              <a:t>organisation</a:t>
            </a:r>
            <a:r>
              <a:rPr lang="en-US" sz="2100" dirty="0" smtClean="0">
                <a:solidFill>
                  <a:srgbClr val="FFFFFF"/>
                </a:solidFill>
                <a:latin typeface="Bariol Regular"/>
                <a:cs typeface="Bariol Regular"/>
              </a:rPr>
              <a:t> (user generated content, sharing, voting, commenting, buying)</a:t>
            </a:r>
          </a:p>
          <a:p>
            <a:pPr marL="0" indent="0">
              <a:buNone/>
            </a:pPr>
            <a:endParaRPr lang="en-US" sz="2100" dirty="0" smtClean="0">
              <a:solidFill>
                <a:srgbClr val="FFFFFF"/>
              </a:solidFill>
              <a:latin typeface="Bariol Regular"/>
              <a:cs typeface="Bariol Regular"/>
            </a:endParaRPr>
          </a:p>
          <a:p>
            <a:r>
              <a:rPr lang="en-US" sz="2100" dirty="0" smtClean="0">
                <a:solidFill>
                  <a:srgbClr val="FFFFFF"/>
                </a:solidFill>
                <a:latin typeface="Bariol Regular"/>
                <a:cs typeface="Bariol Regular"/>
              </a:rPr>
              <a:t>Let them add BUSINESS VALUE</a:t>
            </a:r>
            <a:r>
              <a:rPr lang="en-US" sz="2100" dirty="0">
                <a:solidFill>
                  <a:srgbClr val="FFFFFF"/>
                </a:solidFill>
                <a:latin typeface="Bariol Regular"/>
                <a:cs typeface="Bariol Regular"/>
              </a:rPr>
              <a:t> </a:t>
            </a:r>
            <a:r>
              <a:rPr lang="en-US" sz="2100" dirty="0" smtClean="0">
                <a:solidFill>
                  <a:srgbClr val="FFFFFF"/>
                </a:solidFill>
                <a:latin typeface="Bariol Regular"/>
                <a:cs typeface="Bariol Regular"/>
              </a:rPr>
              <a:t>(market research, idea generation, creative input) to your </a:t>
            </a:r>
            <a:r>
              <a:rPr lang="en-US" sz="2100" dirty="0" err="1" smtClean="0">
                <a:solidFill>
                  <a:srgbClr val="FFFFFF"/>
                </a:solidFill>
                <a:latin typeface="Bariol Regular"/>
                <a:cs typeface="Bariol Regular"/>
              </a:rPr>
              <a:t>organisation</a:t>
            </a:r>
            <a:endParaRPr lang="en-US" sz="2100" dirty="0" smtClean="0">
              <a:solidFill>
                <a:srgbClr val="FFFFFF"/>
              </a:solidFill>
              <a:latin typeface="Bariol Regular"/>
              <a:cs typeface="Bariol Regular"/>
            </a:endParaRPr>
          </a:p>
        </p:txBody>
      </p:sp>
      <p:cxnSp>
        <p:nvCxnSpPr>
          <p:cNvPr id="5" name="Straight Connector 4"/>
          <p:cNvCxnSpPr/>
          <p:nvPr/>
        </p:nvCxnSpPr>
        <p:spPr>
          <a:xfrm>
            <a:off x="457200" y="1332000"/>
            <a:ext cx="8076427" cy="0"/>
          </a:xfrm>
          <a:prstGeom prst="line">
            <a:avLst/>
          </a:prstGeom>
          <a:ln w="1905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57200" y="554400"/>
            <a:ext cx="8076427" cy="615553"/>
          </a:xfrm>
          <a:prstGeom prst="rect">
            <a:avLst/>
          </a:prstGeom>
          <a:noFill/>
        </p:spPr>
        <p:txBody>
          <a:bodyPr wrap="square" rtlCol="0">
            <a:spAutoFit/>
          </a:bodyPr>
          <a:lstStyle/>
          <a:p>
            <a:r>
              <a:rPr lang="en-US" sz="3400" b="1" dirty="0" smtClean="0">
                <a:solidFill>
                  <a:srgbClr val="FFFFFF"/>
                </a:solidFill>
                <a:latin typeface="Bariol Bold"/>
                <a:cs typeface="Bariol Bold"/>
              </a:rPr>
              <a:t>Take Away</a:t>
            </a:r>
            <a:endParaRPr lang="en-US" sz="3400" b="1" dirty="0">
              <a:solidFill>
                <a:srgbClr val="FFFFFF"/>
              </a:solidFill>
              <a:latin typeface="Bariol Bold"/>
              <a:cs typeface="Bariol Bold"/>
            </a:endParaRPr>
          </a:p>
        </p:txBody>
      </p:sp>
    </p:spTree>
    <p:extLst>
      <p:ext uri="{BB962C8B-B14F-4D97-AF65-F5344CB8AC3E}">
        <p14:creationId xmlns:p14="http://schemas.microsoft.com/office/powerpoint/2010/main" val="335549503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5486" y="0"/>
            <a:ext cx="9258584" cy="6858001"/>
          </a:xfrm>
          <a:prstGeom prst="rect">
            <a:avLst/>
          </a:prstGeom>
          <a:gradFill flip="none" rotWithShape="1">
            <a:gsLst>
              <a:gs pos="100000">
                <a:srgbClr val="0F43FB"/>
              </a:gs>
              <a:gs pos="0">
                <a:srgbClr val="216EF7"/>
              </a:gs>
            </a:gsLst>
            <a:path path="circle">
              <a:fillToRect l="50000" t="50000" r="50000" b="50000"/>
            </a:path>
            <a:tileRec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txBox="1">
            <a:spLocks/>
          </p:cNvSpPr>
          <p:nvPr/>
        </p:nvSpPr>
        <p:spPr>
          <a:xfrm>
            <a:off x="2117418" y="3242632"/>
            <a:ext cx="46609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400" b="1" kern="1200">
                <a:solidFill>
                  <a:schemeClr val="tx1"/>
                </a:solidFill>
                <a:latin typeface="Quebec B"/>
                <a:ea typeface="+mj-ea"/>
                <a:cs typeface="Quebec B"/>
              </a:defRPr>
            </a:lvl1pPr>
          </a:lstStyle>
          <a:p>
            <a:pPr algn="ctr"/>
            <a:r>
              <a:rPr lang="en-US" dirty="0" smtClean="0">
                <a:solidFill>
                  <a:srgbClr val="FFFFFF"/>
                </a:solidFill>
                <a:latin typeface="Bariol Bold"/>
                <a:cs typeface="Bariol Bold"/>
              </a:rPr>
              <a:t>Thank you</a:t>
            </a:r>
            <a:endParaRPr lang="en-US" dirty="0">
              <a:solidFill>
                <a:srgbClr val="FFFFFF"/>
              </a:solidFill>
              <a:latin typeface="Bariol Bold"/>
              <a:cs typeface="Bariol Bold"/>
            </a:endParaRPr>
          </a:p>
        </p:txBody>
      </p:sp>
      <p:pic>
        <p:nvPicPr>
          <p:cNvPr id="7" name="Picture 6" descr="evly-logo-whit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84800" y="1738800"/>
            <a:ext cx="1864852" cy="1408352"/>
          </a:xfrm>
          <a:prstGeom prst="rect">
            <a:avLst/>
          </a:prstGeom>
        </p:spPr>
      </p:pic>
      <p:sp>
        <p:nvSpPr>
          <p:cNvPr id="13" name="Content Placeholder 3"/>
          <p:cNvSpPr>
            <a:spLocks noGrp="1"/>
          </p:cNvSpPr>
          <p:nvPr>
            <p:ph sz="quarter" idx="4294967295"/>
          </p:nvPr>
        </p:nvSpPr>
        <p:spPr>
          <a:xfrm>
            <a:off x="1679766" y="4595320"/>
            <a:ext cx="2441339" cy="1438774"/>
          </a:xfrm>
          <a:prstGeom prst="rect">
            <a:avLst/>
          </a:prstGeom>
        </p:spPr>
        <p:txBody>
          <a:bodyPr>
            <a:normAutofit/>
          </a:bodyPr>
          <a:lstStyle/>
          <a:p>
            <a:pPr marL="0" indent="0" algn="r">
              <a:buNone/>
            </a:pPr>
            <a:r>
              <a:rPr lang="en-US" sz="1800" dirty="0">
                <a:solidFill>
                  <a:schemeClr val="bg1"/>
                </a:solidFill>
                <a:latin typeface="Bariol Bold"/>
                <a:cs typeface="Bariol Bold"/>
              </a:rPr>
              <a:t>email:</a:t>
            </a:r>
          </a:p>
          <a:p>
            <a:pPr marL="0" indent="0" algn="r">
              <a:buNone/>
            </a:pPr>
            <a:r>
              <a:rPr lang="en-US" sz="1800" dirty="0">
                <a:solidFill>
                  <a:schemeClr val="bg1"/>
                </a:solidFill>
                <a:latin typeface="Bariol Bold"/>
                <a:cs typeface="Bariol Bold"/>
              </a:rPr>
              <a:t>Skype:</a:t>
            </a:r>
          </a:p>
          <a:p>
            <a:pPr marL="0" indent="0" algn="r">
              <a:buNone/>
            </a:pPr>
            <a:r>
              <a:rPr lang="en-US" sz="1800" dirty="0" smtClean="0">
                <a:solidFill>
                  <a:schemeClr val="bg1"/>
                </a:solidFill>
                <a:latin typeface="Bariol Bold"/>
                <a:cs typeface="Bariol Bold"/>
              </a:rPr>
              <a:t>Tel:</a:t>
            </a:r>
          </a:p>
          <a:p>
            <a:pPr marL="0" indent="0" algn="r">
              <a:buNone/>
            </a:pPr>
            <a:r>
              <a:rPr lang="en-US" sz="1800" dirty="0" smtClean="0">
                <a:solidFill>
                  <a:schemeClr val="bg1"/>
                </a:solidFill>
                <a:latin typeface="Bariol Bold"/>
                <a:cs typeface="Bariol Bold"/>
              </a:rPr>
              <a:t>twitter</a:t>
            </a:r>
            <a:r>
              <a:rPr lang="en-US" sz="1800" dirty="0">
                <a:solidFill>
                  <a:schemeClr val="bg1"/>
                </a:solidFill>
                <a:latin typeface="Bariol Bold"/>
                <a:cs typeface="Bariol Bold"/>
              </a:rPr>
              <a:t>:</a:t>
            </a:r>
            <a:endParaRPr lang="en-US" sz="1800" dirty="0" smtClean="0">
              <a:solidFill>
                <a:schemeClr val="bg1"/>
              </a:solidFill>
              <a:latin typeface="Bariol Bold"/>
              <a:cs typeface="Bariol Bold"/>
            </a:endParaRPr>
          </a:p>
        </p:txBody>
      </p:sp>
      <p:sp>
        <p:nvSpPr>
          <p:cNvPr id="14" name="Content Placeholder 3"/>
          <p:cNvSpPr>
            <a:spLocks noGrp="1"/>
          </p:cNvSpPr>
          <p:nvPr>
            <p:ph sz="quarter" idx="4294967295"/>
          </p:nvPr>
        </p:nvSpPr>
        <p:spPr>
          <a:xfrm>
            <a:off x="4162021" y="4595322"/>
            <a:ext cx="2441339" cy="1884690"/>
          </a:xfrm>
          <a:prstGeom prst="rect">
            <a:avLst/>
          </a:prstGeom>
        </p:spPr>
        <p:txBody>
          <a:bodyPr>
            <a:normAutofit/>
          </a:bodyPr>
          <a:lstStyle/>
          <a:p>
            <a:pPr marL="0" indent="0">
              <a:buNone/>
            </a:pPr>
            <a:r>
              <a:rPr lang="en-US" sz="1800" dirty="0" err="1" smtClean="0">
                <a:solidFill>
                  <a:schemeClr val="bg1"/>
                </a:solidFill>
                <a:latin typeface="Bariol Regular"/>
                <a:cs typeface="Bariol Regular"/>
              </a:rPr>
              <a:t>eric@evlycom</a:t>
            </a:r>
            <a:endParaRPr lang="en-US" sz="1800" dirty="0">
              <a:solidFill>
                <a:schemeClr val="bg1"/>
              </a:solidFill>
              <a:latin typeface="Bariol Regular"/>
              <a:cs typeface="Bariol Regular"/>
            </a:endParaRPr>
          </a:p>
          <a:p>
            <a:pPr marL="0" indent="0">
              <a:buNone/>
            </a:pPr>
            <a:r>
              <a:rPr lang="en-US" sz="1800" dirty="0" err="1" smtClean="0">
                <a:solidFill>
                  <a:schemeClr val="bg1"/>
                </a:solidFill>
                <a:latin typeface="Bariol Regular"/>
                <a:cs typeface="Bariol Regular"/>
              </a:rPr>
              <a:t>esoterict</a:t>
            </a:r>
            <a:endParaRPr lang="en-US" sz="1800" dirty="0">
              <a:solidFill>
                <a:schemeClr val="bg1"/>
              </a:solidFill>
              <a:latin typeface="Bariol Regular"/>
              <a:cs typeface="Bariol Regular"/>
            </a:endParaRPr>
          </a:p>
          <a:p>
            <a:pPr marL="0" indent="0">
              <a:buNone/>
            </a:pPr>
            <a:r>
              <a:rPr lang="en-US" sz="1800" dirty="0" smtClean="0">
                <a:solidFill>
                  <a:schemeClr val="bg1"/>
                </a:solidFill>
                <a:latin typeface="Bariol Regular"/>
                <a:cs typeface="Bariol Regular"/>
              </a:rPr>
              <a:t>+27 82 926 5447 (SA)</a:t>
            </a:r>
          </a:p>
          <a:p>
            <a:pPr marL="0" indent="0">
              <a:buNone/>
            </a:pPr>
            <a:r>
              <a:rPr lang="en-US" sz="1800" dirty="0" smtClean="0">
                <a:solidFill>
                  <a:schemeClr val="bg1"/>
                </a:solidFill>
                <a:latin typeface="Bariol Regular"/>
                <a:cs typeface="Bariol Regular"/>
              </a:rPr>
              <a:t>@</a:t>
            </a:r>
            <a:r>
              <a:rPr lang="en-US" sz="1800" dirty="0" err="1" smtClean="0">
                <a:solidFill>
                  <a:schemeClr val="bg1"/>
                </a:solidFill>
                <a:latin typeface="Bariol Regular"/>
                <a:cs typeface="Bariol Regular"/>
              </a:rPr>
              <a:t>EricEdelstein</a:t>
            </a:r>
            <a:r>
              <a:rPr lang="en-US" sz="1800" dirty="0" smtClean="0">
                <a:solidFill>
                  <a:schemeClr val="bg1"/>
                </a:solidFill>
                <a:latin typeface="Bariol Regular"/>
                <a:cs typeface="Bariol Regular"/>
              </a:rPr>
              <a:t> @</a:t>
            </a:r>
            <a:r>
              <a:rPr lang="en-US" sz="1800" dirty="0" err="1" smtClean="0">
                <a:solidFill>
                  <a:schemeClr val="bg1"/>
                </a:solidFill>
                <a:latin typeface="Bariol Regular"/>
                <a:cs typeface="Bariol Regular"/>
              </a:rPr>
              <a:t>evly</a:t>
            </a:r>
            <a:endParaRPr lang="en-US" sz="1800" dirty="0" smtClean="0">
              <a:solidFill>
                <a:schemeClr val="bg1"/>
              </a:solidFill>
              <a:latin typeface="Bariol Regular"/>
              <a:cs typeface="Bariol Regular"/>
            </a:endParaRPr>
          </a:p>
        </p:txBody>
      </p:sp>
    </p:spTree>
    <p:extLst>
      <p:ext uri="{BB962C8B-B14F-4D97-AF65-F5344CB8AC3E}">
        <p14:creationId xmlns:p14="http://schemas.microsoft.com/office/powerpoint/2010/main" val="321021012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9214421" cy="6858001"/>
          </a:xfrm>
          <a:prstGeom prst="rect">
            <a:avLst/>
          </a:prstGeom>
          <a:solidFill>
            <a:srgbClr val="0F43F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F43FB"/>
              </a:solidFill>
            </a:endParaRPr>
          </a:p>
        </p:txBody>
      </p:sp>
      <p:sp>
        <p:nvSpPr>
          <p:cNvPr id="3" name="TextBox 2"/>
          <p:cNvSpPr txBox="1"/>
          <p:nvPr/>
        </p:nvSpPr>
        <p:spPr>
          <a:xfrm>
            <a:off x="743446" y="2304912"/>
            <a:ext cx="7914604" cy="2062103"/>
          </a:xfrm>
          <a:prstGeom prst="rect">
            <a:avLst/>
          </a:prstGeom>
          <a:noFill/>
        </p:spPr>
        <p:txBody>
          <a:bodyPr wrap="square" rtlCol="0">
            <a:spAutoFit/>
          </a:bodyPr>
          <a:lstStyle/>
          <a:p>
            <a:pPr algn="ctr"/>
            <a:r>
              <a:rPr lang="en-US" sz="3200" dirty="0" smtClean="0">
                <a:solidFill>
                  <a:srgbClr val="FFFFFF"/>
                </a:solidFill>
                <a:latin typeface="Bariol Bold"/>
                <a:cs typeface="Bariol Bold"/>
              </a:rPr>
              <a:t>We recognize that all who claim to be expert in this arena, who claim to know exactly what to do and how to ideally capitalize, are kidding themselves, or their clients or both.</a:t>
            </a:r>
            <a:endParaRPr lang="en-US" sz="3200" dirty="0">
              <a:solidFill>
                <a:srgbClr val="FFFFFF"/>
              </a:solidFill>
              <a:latin typeface="Bariol Bold"/>
              <a:cs typeface="Bariol Bold"/>
            </a:endParaRPr>
          </a:p>
        </p:txBody>
      </p:sp>
      <p:sp>
        <p:nvSpPr>
          <p:cNvPr id="5" name="TextBox 4"/>
          <p:cNvSpPr txBox="1"/>
          <p:nvPr/>
        </p:nvSpPr>
        <p:spPr>
          <a:xfrm>
            <a:off x="5256396" y="4724400"/>
            <a:ext cx="3887604" cy="369332"/>
          </a:xfrm>
          <a:prstGeom prst="rect">
            <a:avLst/>
          </a:prstGeom>
          <a:noFill/>
        </p:spPr>
        <p:txBody>
          <a:bodyPr wrap="square" rtlCol="0">
            <a:spAutoFit/>
          </a:bodyPr>
          <a:lstStyle/>
          <a:p>
            <a:r>
              <a:rPr lang="en-US" dirty="0" smtClean="0">
                <a:solidFill>
                  <a:srgbClr val="FFFFFF"/>
                </a:solidFill>
                <a:latin typeface="Bariol Bold"/>
                <a:cs typeface="Bariol Bold"/>
              </a:rPr>
              <a:t>- Fast Company September 2012</a:t>
            </a:r>
            <a:endParaRPr lang="en-US" dirty="0">
              <a:solidFill>
                <a:srgbClr val="FFFFFF"/>
              </a:solidFill>
              <a:latin typeface="Bariol Bold"/>
              <a:cs typeface="Bariol Bold"/>
            </a:endParaRPr>
          </a:p>
        </p:txBody>
      </p:sp>
      <p:sp>
        <p:nvSpPr>
          <p:cNvPr id="4" name="TextBox 3"/>
          <p:cNvSpPr txBox="1"/>
          <p:nvPr/>
        </p:nvSpPr>
        <p:spPr>
          <a:xfrm>
            <a:off x="572338" y="1547840"/>
            <a:ext cx="7652035" cy="523220"/>
          </a:xfrm>
          <a:prstGeom prst="rect">
            <a:avLst/>
          </a:prstGeom>
          <a:noFill/>
        </p:spPr>
        <p:txBody>
          <a:bodyPr wrap="square" rtlCol="0">
            <a:spAutoFit/>
          </a:bodyPr>
          <a:lstStyle/>
          <a:p>
            <a:pPr algn="ctr"/>
            <a:r>
              <a:rPr lang="en-US" sz="2800" b="1" dirty="0" smtClean="0">
                <a:solidFill>
                  <a:srgbClr val="FFFFFF"/>
                </a:solidFill>
                <a:latin typeface="Bariol Bold"/>
                <a:cs typeface="Bariol Bold"/>
              </a:rPr>
              <a:t>Are you a Social Media Expert?</a:t>
            </a:r>
            <a:endParaRPr lang="en-US" sz="2800" b="1" dirty="0">
              <a:solidFill>
                <a:srgbClr val="FFFFFF"/>
              </a:solidFill>
              <a:latin typeface="Bariol Bold"/>
              <a:cs typeface="Bariol Bold"/>
            </a:endParaRPr>
          </a:p>
        </p:txBody>
      </p:sp>
      <p:sp>
        <p:nvSpPr>
          <p:cNvPr id="6" name="TextBox 5"/>
          <p:cNvSpPr txBox="1"/>
          <p:nvPr/>
        </p:nvSpPr>
        <p:spPr>
          <a:xfrm>
            <a:off x="-1218800" y="1947087"/>
            <a:ext cx="3351567" cy="1631216"/>
          </a:xfrm>
          <a:prstGeom prst="rect">
            <a:avLst/>
          </a:prstGeom>
          <a:noFill/>
        </p:spPr>
        <p:txBody>
          <a:bodyPr wrap="square" rtlCol="0">
            <a:spAutoFit/>
          </a:bodyPr>
          <a:lstStyle/>
          <a:p>
            <a:pPr algn="ctr"/>
            <a:r>
              <a:rPr lang="en-US" sz="10000" dirty="0">
                <a:solidFill>
                  <a:srgbClr val="FFFFFF"/>
                </a:solidFill>
                <a:latin typeface="Bariol Bold"/>
                <a:cs typeface="Bariol Bold"/>
              </a:rPr>
              <a:t>“</a:t>
            </a:r>
          </a:p>
        </p:txBody>
      </p:sp>
      <p:sp>
        <p:nvSpPr>
          <p:cNvPr id="7" name="TextBox 6"/>
          <p:cNvSpPr txBox="1"/>
          <p:nvPr/>
        </p:nvSpPr>
        <p:spPr>
          <a:xfrm>
            <a:off x="6749112" y="3419869"/>
            <a:ext cx="3351567" cy="1569660"/>
          </a:xfrm>
          <a:prstGeom prst="rect">
            <a:avLst/>
          </a:prstGeom>
          <a:noFill/>
        </p:spPr>
        <p:txBody>
          <a:bodyPr wrap="square" rtlCol="0">
            <a:spAutoFit/>
          </a:bodyPr>
          <a:lstStyle/>
          <a:p>
            <a:pPr algn="ctr"/>
            <a:r>
              <a:rPr lang="en-US" sz="9600" dirty="0">
                <a:solidFill>
                  <a:srgbClr val="FFFFFF"/>
                </a:solidFill>
                <a:latin typeface="Bariol Bold"/>
                <a:cs typeface="Bariol Bold"/>
              </a:rPr>
              <a:t>”</a:t>
            </a:r>
            <a:endParaRPr lang="en-US" sz="10000" dirty="0">
              <a:solidFill>
                <a:srgbClr val="FFFFFF"/>
              </a:solidFill>
              <a:latin typeface="Bariol Bold"/>
              <a:cs typeface="Bariol Bold"/>
            </a:endParaRPr>
          </a:p>
        </p:txBody>
      </p:sp>
    </p:spTree>
    <p:extLst>
      <p:ext uri="{BB962C8B-B14F-4D97-AF65-F5344CB8AC3E}">
        <p14:creationId xmlns:p14="http://schemas.microsoft.com/office/powerpoint/2010/main" val="215678249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1-09-06 at 10.25.02 AM.png"/>
          <p:cNvPicPr>
            <a:picLocks noGrp="1" noChangeAspect="1"/>
          </p:cNvPicPr>
          <p:nvPr>
            <p:ph sz="quarter" idx="4294967295"/>
          </p:nvPr>
        </p:nvPicPr>
        <p:blipFill>
          <a:blip r:embed="rId2">
            <a:extLst>
              <a:ext uri="{28A0092B-C50C-407E-A947-70E740481C1C}">
                <a14:useLocalDpi xmlns:a14="http://schemas.microsoft.com/office/drawing/2010/main" val="0"/>
              </a:ext>
            </a:extLst>
          </a:blip>
          <a:srcRect t="4893" b="4893"/>
          <a:stretch>
            <a:fillRect/>
          </a:stretch>
        </p:blipFill>
        <p:spPr>
          <a:xfrm>
            <a:off x="500216" y="512001"/>
            <a:ext cx="8328618" cy="4521250"/>
          </a:xfrm>
          <a:prstGeom prst="rect">
            <a:avLst/>
          </a:prstGeom>
        </p:spPr>
      </p:pic>
      <p:pic>
        <p:nvPicPr>
          <p:cNvPr id="5" name="Picture 4" descr="Screen shot 2011-09-06 at 10.25.2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216" y="5027062"/>
            <a:ext cx="8328618" cy="845708"/>
          </a:xfrm>
          <a:prstGeom prst="rect">
            <a:avLst/>
          </a:prstGeom>
        </p:spPr>
      </p:pic>
      <p:grpSp>
        <p:nvGrpSpPr>
          <p:cNvPr id="9" name="Group 8"/>
          <p:cNvGrpSpPr/>
          <p:nvPr/>
        </p:nvGrpSpPr>
        <p:grpSpPr>
          <a:xfrm>
            <a:off x="457200" y="6134748"/>
            <a:ext cx="8076427" cy="604480"/>
            <a:chOff x="457200" y="6134748"/>
            <a:chExt cx="8076427" cy="604480"/>
          </a:xfrm>
        </p:grpSpPr>
        <p:cxnSp>
          <p:nvCxnSpPr>
            <p:cNvPr id="10" name="Straight Connector 9"/>
            <p:cNvCxnSpPr/>
            <p:nvPr/>
          </p:nvCxnSpPr>
          <p:spPr>
            <a:xfrm>
              <a:off x="457200" y="6134748"/>
              <a:ext cx="8076427" cy="0"/>
            </a:xfrm>
            <a:prstGeom prst="line">
              <a:avLst/>
            </a:prstGeom>
            <a:ln w="1587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57200" y="6271674"/>
              <a:ext cx="8076427" cy="369332"/>
            </a:xfrm>
            <a:prstGeom prst="rect">
              <a:avLst/>
            </a:prstGeom>
            <a:noFill/>
          </p:spPr>
          <p:txBody>
            <a:bodyPr wrap="square" rtlCol="0">
              <a:spAutoFit/>
            </a:bodyPr>
            <a:lstStyle/>
            <a:p>
              <a:r>
                <a:rPr lang="en-US" dirty="0" smtClean="0">
                  <a:solidFill>
                    <a:srgbClr val="216EF7"/>
                  </a:solidFill>
                  <a:latin typeface="Bariol Regular"/>
                  <a:cs typeface="Bariol Regular"/>
                </a:rPr>
                <a:t>Any thoughts? Tweet them @</a:t>
              </a:r>
              <a:r>
                <a:rPr lang="en-US" dirty="0" err="1" smtClean="0">
                  <a:solidFill>
                    <a:srgbClr val="216EF7"/>
                  </a:solidFill>
                  <a:latin typeface="Bariol Regular"/>
                  <a:cs typeface="Bariol Regular"/>
                </a:rPr>
                <a:t>evly</a:t>
              </a:r>
              <a:endParaRPr lang="en-US" dirty="0">
                <a:solidFill>
                  <a:srgbClr val="216EF7"/>
                </a:solidFill>
                <a:latin typeface="Bariol Regular"/>
                <a:cs typeface="Bariol Regular"/>
              </a:endParaRPr>
            </a:p>
          </p:txBody>
        </p:sp>
        <p:pic>
          <p:nvPicPr>
            <p:cNvPr id="12" name="Picture 11" descr="evly-logo-blu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8980" y="6304228"/>
              <a:ext cx="576000" cy="435000"/>
            </a:xfrm>
            <a:prstGeom prst="rect">
              <a:avLst/>
            </a:prstGeom>
          </p:spPr>
        </p:pic>
      </p:grpSp>
    </p:spTree>
    <p:extLst>
      <p:ext uri="{BB962C8B-B14F-4D97-AF65-F5344CB8AC3E}">
        <p14:creationId xmlns:p14="http://schemas.microsoft.com/office/powerpoint/2010/main" val="373800301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08-28 at 10.42.55 PM.png"/>
          <p:cNvPicPr>
            <a:picLocks noChangeAspect="1"/>
          </p:cNvPicPr>
          <p:nvPr/>
        </p:nvPicPr>
        <p:blipFill rotWithShape="1">
          <a:blip r:embed="rId2">
            <a:extLst>
              <a:ext uri="{28A0092B-C50C-407E-A947-70E740481C1C}">
                <a14:useLocalDpi xmlns:a14="http://schemas.microsoft.com/office/drawing/2010/main" val="0"/>
              </a:ext>
            </a:extLst>
          </a:blip>
          <a:srcRect b="13998"/>
          <a:stretch/>
        </p:blipFill>
        <p:spPr>
          <a:xfrm>
            <a:off x="0" y="1339181"/>
            <a:ext cx="9144000" cy="4795567"/>
          </a:xfrm>
          <a:prstGeom prst="rect">
            <a:avLst/>
          </a:prstGeom>
        </p:spPr>
      </p:pic>
      <p:sp>
        <p:nvSpPr>
          <p:cNvPr id="5" name="TextBox 4"/>
          <p:cNvSpPr txBox="1"/>
          <p:nvPr/>
        </p:nvSpPr>
        <p:spPr>
          <a:xfrm>
            <a:off x="429693" y="556792"/>
            <a:ext cx="8076427" cy="1138773"/>
          </a:xfrm>
          <a:prstGeom prst="rect">
            <a:avLst/>
          </a:prstGeom>
          <a:noFill/>
        </p:spPr>
        <p:txBody>
          <a:bodyPr wrap="square" rtlCol="0">
            <a:spAutoFit/>
          </a:bodyPr>
          <a:lstStyle/>
          <a:p>
            <a:r>
              <a:rPr lang="en-US" sz="3400" b="1" dirty="0" err="1" smtClean="0">
                <a:solidFill>
                  <a:srgbClr val="216EF7"/>
                </a:solidFill>
                <a:latin typeface="Bariol Bold"/>
                <a:cs typeface="Bariol Bold"/>
              </a:rPr>
              <a:t>StreetArt</a:t>
            </a:r>
            <a:r>
              <a:rPr lang="en-US" sz="3400" b="1" dirty="0" smtClean="0">
                <a:solidFill>
                  <a:srgbClr val="216EF7"/>
                </a:solidFill>
                <a:latin typeface="Bariol Bold"/>
                <a:cs typeface="Bariol Bold"/>
              </a:rPr>
              <a:t> in Germany</a:t>
            </a:r>
          </a:p>
          <a:p>
            <a:endParaRPr lang="en-US" sz="3400" b="1" dirty="0">
              <a:solidFill>
                <a:srgbClr val="216EF7"/>
              </a:solidFill>
              <a:latin typeface="Bariol Bold"/>
              <a:cs typeface="Bariol Bold"/>
            </a:endParaRPr>
          </a:p>
        </p:txBody>
      </p:sp>
      <p:cxnSp>
        <p:nvCxnSpPr>
          <p:cNvPr id="6" name="Straight Connector 5"/>
          <p:cNvCxnSpPr/>
          <p:nvPr/>
        </p:nvCxnSpPr>
        <p:spPr>
          <a:xfrm>
            <a:off x="457200" y="1332000"/>
            <a:ext cx="8076427" cy="0"/>
          </a:xfrm>
          <a:prstGeom prst="line">
            <a:avLst/>
          </a:prstGeom>
          <a:ln w="1905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grpSp>
        <p:nvGrpSpPr>
          <p:cNvPr id="8" name="Group 7"/>
          <p:cNvGrpSpPr/>
          <p:nvPr/>
        </p:nvGrpSpPr>
        <p:grpSpPr>
          <a:xfrm>
            <a:off x="457200" y="6134748"/>
            <a:ext cx="8076427" cy="604480"/>
            <a:chOff x="457200" y="6134748"/>
            <a:chExt cx="8076427" cy="604480"/>
          </a:xfrm>
        </p:grpSpPr>
        <p:cxnSp>
          <p:nvCxnSpPr>
            <p:cNvPr id="9" name="Straight Connector 8"/>
            <p:cNvCxnSpPr/>
            <p:nvPr/>
          </p:nvCxnSpPr>
          <p:spPr>
            <a:xfrm>
              <a:off x="457200" y="6134748"/>
              <a:ext cx="8076427" cy="0"/>
            </a:xfrm>
            <a:prstGeom prst="line">
              <a:avLst/>
            </a:prstGeom>
            <a:ln w="1587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57200" y="6271674"/>
              <a:ext cx="8076427" cy="369332"/>
            </a:xfrm>
            <a:prstGeom prst="rect">
              <a:avLst/>
            </a:prstGeom>
            <a:noFill/>
          </p:spPr>
          <p:txBody>
            <a:bodyPr wrap="square" rtlCol="0">
              <a:spAutoFit/>
            </a:bodyPr>
            <a:lstStyle/>
            <a:p>
              <a:r>
                <a:rPr lang="en-US" dirty="0" smtClean="0">
                  <a:solidFill>
                    <a:srgbClr val="216EF7"/>
                  </a:solidFill>
                  <a:latin typeface="Bariol Regular"/>
                  <a:cs typeface="Bariol Regular"/>
                </a:rPr>
                <a:t>Any thoughts? Tweet them @</a:t>
              </a:r>
              <a:r>
                <a:rPr lang="en-US" dirty="0" err="1" smtClean="0">
                  <a:solidFill>
                    <a:srgbClr val="216EF7"/>
                  </a:solidFill>
                  <a:latin typeface="Bariol Regular"/>
                  <a:cs typeface="Bariol Regular"/>
                </a:rPr>
                <a:t>evly</a:t>
              </a:r>
              <a:endParaRPr lang="en-US" dirty="0">
                <a:solidFill>
                  <a:srgbClr val="216EF7"/>
                </a:solidFill>
                <a:latin typeface="Bariol Regular"/>
                <a:cs typeface="Bariol Regular"/>
              </a:endParaRPr>
            </a:p>
          </p:txBody>
        </p:sp>
        <p:pic>
          <p:nvPicPr>
            <p:cNvPr id="11" name="Picture 10" descr="evly-logo-blu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8980" y="6304228"/>
              <a:ext cx="576000" cy="435000"/>
            </a:xfrm>
            <a:prstGeom prst="rect">
              <a:avLst/>
            </a:prstGeom>
          </p:spPr>
        </p:pic>
      </p:grpSp>
    </p:spTree>
    <p:extLst>
      <p:ext uri="{BB962C8B-B14F-4D97-AF65-F5344CB8AC3E}">
        <p14:creationId xmlns:p14="http://schemas.microsoft.com/office/powerpoint/2010/main" val="180077389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08-28 at 10.55.18 PM.png"/>
          <p:cNvPicPr>
            <a:picLocks noChangeAspect="1"/>
          </p:cNvPicPr>
          <p:nvPr/>
        </p:nvPicPr>
        <p:blipFill rotWithShape="1">
          <a:blip r:embed="rId2">
            <a:extLst>
              <a:ext uri="{28A0092B-C50C-407E-A947-70E740481C1C}">
                <a14:useLocalDpi xmlns:a14="http://schemas.microsoft.com/office/drawing/2010/main" val="0"/>
              </a:ext>
            </a:extLst>
          </a:blip>
          <a:srcRect b="15686"/>
          <a:stretch/>
        </p:blipFill>
        <p:spPr>
          <a:xfrm>
            <a:off x="0" y="1341549"/>
            <a:ext cx="9144000" cy="4793200"/>
          </a:xfrm>
          <a:prstGeom prst="rect">
            <a:avLst/>
          </a:prstGeom>
        </p:spPr>
      </p:pic>
      <p:sp>
        <p:nvSpPr>
          <p:cNvPr id="3" name="TextBox 2"/>
          <p:cNvSpPr txBox="1"/>
          <p:nvPr/>
        </p:nvSpPr>
        <p:spPr>
          <a:xfrm>
            <a:off x="457200" y="555109"/>
            <a:ext cx="8076427" cy="615553"/>
          </a:xfrm>
          <a:prstGeom prst="rect">
            <a:avLst/>
          </a:prstGeom>
          <a:noFill/>
        </p:spPr>
        <p:txBody>
          <a:bodyPr wrap="square" rtlCol="0">
            <a:spAutoFit/>
          </a:bodyPr>
          <a:lstStyle/>
          <a:p>
            <a:r>
              <a:rPr lang="en-US" sz="3400" b="1" dirty="0" smtClean="0">
                <a:solidFill>
                  <a:srgbClr val="216EF7"/>
                </a:solidFill>
                <a:latin typeface="Bariol Bold"/>
                <a:cs typeface="Bariol Bold"/>
              </a:rPr>
              <a:t>Woolworths SA</a:t>
            </a:r>
            <a:endParaRPr lang="en-US" sz="3400" b="1" dirty="0">
              <a:solidFill>
                <a:srgbClr val="216EF7"/>
              </a:solidFill>
              <a:latin typeface="Bariol Bold"/>
              <a:cs typeface="Bariol Bold"/>
            </a:endParaRPr>
          </a:p>
        </p:txBody>
      </p:sp>
      <p:cxnSp>
        <p:nvCxnSpPr>
          <p:cNvPr id="4" name="Straight Connector 3"/>
          <p:cNvCxnSpPr/>
          <p:nvPr/>
        </p:nvCxnSpPr>
        <p:spPr>
          <a:xfrm>
            <a:off x="457200" y="1332000"/>
            <a:ext cx="8076427" cy="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p:nvGrpSpPr>
        <p:grpSpPr>
          <a:xfrm>
            <a:off x="457200" y="6134748"/>
            <a:ext cx="8076427" cy="604480"/>
            <a:chOff x="457200" y="6134748"/>
            <a:chExt cx="8076427" cy="604480"/>
          </a:xfrm>
        </p:grpSpPr>
        <p:cxnSp>
          <p:nvCxnSpPr>
            <p:cNvPr id="6" name="Straight Connector 5"/>
            <p:cNvCxnSpPr/>
            <p:nvPr/>
          </p:nvCxnSpPr>
          <p:spPr>
            <a:xfrm>
              <a:off x="457200" y="6134748"/>
              <a:ext cx="8076427" cy="0"/>
            </a:xfrm>
            <a:prstGeom prst="line">
              <a:avLst/>
            </a:prstGeom>
            <a:ln w="1587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57200" y="6271674"/>
              <a:ext cx="8076427" cy="369332"/>
            </a:xfrm>
            <a:prstGeom prst="rect">
              <a:avLst/>
            </a:prstGeom>
            <a:noFill/>
          </p:spPr>
          <p:txBody>
            <a:bodyPr wrap="square" rtlCol="0">
              <a:spAutoFit/>
            </a:bodyPr>
            <a:lstStyle/>
            <a:p>
              <a:r>
                <a:rPr lang="en-US" dirty="0" smtClean="0">
                  <a:solidFill>
                    <a:srgbClr val="216EF7"/>
                  </a:solidFill>
                  <a:latin typeface="Bariol Regular"/>
                  <a:cs typeface="Bariol Regular"/>
                </a:rPr>
                <a:t>Any thoughts? Tweet them @</a:t>
              </a:r>
              <a:r>
                <a:rPr lang="en-US" dirty="0" err="1" smtClean="0">
                  <a:solidFill>
                    <a:srgbClr val="216EF7"/>
                  </a:solidFill>
                  <a:latin typeface="Bariol Regular"/>
                  <a:cs typeface="Bariol Regular"/>
                </a:rPr>
                <a:t>evly</a:t>
              </a:r>
              <a:endParaRPr lang="en-US" dirty="0">
                <a:solidFill>
                  <a:srgbClr val="216EF7"/>
                </a:solidFill>
                <a:latin typeface="Bariol Regular"/>
                <a:cs typeface="Bariol Regular"/>
              </a:endParaRPr>
            </a:p>
          </p:txBody>
        </p:sp>
        <p:pic>
          <p:nvPicPr>
            <p:cNvPr id="8" name="Picture 7" descr="evly-logo-blu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8980" y="6304228"/>
              <a:ext cx="576000" cy="435000"/>
            </a:xfrm>
            <a:prstGeom prst="rect">
              <a:avLst/>
            </a:prstGeom>
          </p:spPr>
        </p:pic>
      </p:grpSp>
    </p:spTree>
    <p:extLst>
      <p:ext uri="{BB962C8B-B14F-4D97-AF65-F5344CB8AC3E}">
        <p14:creationId xmlns:p14="http://schemas.microsoft.com/office/powerpoint/2010/main" val="383614262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554400"/>
            <a:ext cx="8076427" cy="615553"/>
          </a:xfrm>
          <a:prstGeom prst="rect">
            <a:avLst/>
          </a:prstGeom>
          <a:noFill/>
        </p:spPr>
        <p:txBody>
          <a:bodyPr wrap="square" rtlCol="0">
            <a:spAutoFit/>
          </a:bodyPr>
          <a:lstStyle/>
          <a:p>
            <a:r>
              <a:rPr lang="en-US" sz="3400" b="1" dirty="0" smtClean="0">
                <a:solidFill>
                  <a:srgbClr val="216EF7"/>
                </a:solidFill>
                <a:latin typeface="Bariol Bold"/>
                <a:cs typeface="Bariol Bold"/>
              </a:rPr>
              <a:t>Idols</a:t>
            </a:r>
            <a:endParaRPr lang="en-US" sz="3400" b="1" dirty="0">
              <a:solidFill>
                <a:srgbClr val="216EF7"/>
              </a:solidFill>
              <a:latin typeface="Bariol Bold"/>
              <a:cs typeface="Bariol Bold"/>
            </a:endParaRPr>
          </a:p>
        </p:txBody>
      </p:sp>
      <p:cxnSp>
        <p:nvCxnSpPr>
          <p:cNvPr id="5" name="Straight Connector 4"/>
          <p:cNvCxnSpPr/>
          <p:nvPr/>
        </p:nvCxnSpPr>
        <p:spPr>
          <a:xfrm>
            <a:off x="457200" y="1332000"/>
            <a:ext cx="8076427" cy="0"/>
          </a:xfrm>
          <a:prstGeom prst="line">
            <a:avLst/>
          </a:prstGeom>
          <a:ln w="1905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pic>
        <p:nvPicPr>
          <p:cNvPr id="6" name="Picture 5" descr="Idols+Logo+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032" y="1653830"/>
            <a:ext cx="6553936" cy="4178134"/>
          </a:xfrm>
          <a:prstGeom prst="rect">
            <a:avLst/>
          </a:prstGeom>
        </p:spPr>
      </p:pic>
      <p:grpSp>
        <p:nvGrpSpPr>
          <p:cNvPr id="7" name="Group 6"/>
          <p:cNvGrpSpPr/>
          <p:nvPr/>
        </p:nvGrpSpPr>
        <p:grpSpPr>
          <a:xfrm>
            <a:off x="457200" y="6134748"/>
            <a:ext cx="8076427" cy="604480"/>
            <a:chOff x="457200" y="6134748"/>
            <a:chExt cx="8076427" cy="604480"/>
          </a:xfrm>
        </p:grpSpPr>
        <p:cxnSp>
          <p:nvCxnSpPr>
            <p:cNvPr id="8" name="Straight Connector 7"/>
            <p:cNvCxnSpPr/>
            <p:nvPr/>
          </p:nvCxnSpPr>
          <p:spPr>
            <a:xfrm>
              <a:off x="457200" y="6134748"/>
              <a:ext cx="8076427" cy="0"/>
            </a:xfrm>
            <a:prstGeom prst="line">
              <a:avLst/>
            </a:prstGeom>
            <a:ln w="1587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57200" y="6271674"/>
              <a:ext cx="8076427" cy="369332"/>
            </a:xfrm>
            <a:prstGeom prst="rect">
              <a:avLst/>
            </a:prstGeom>
            <a:noFill/>
          </p:spPr>
          <p:txBody>
            <a:bodyPr wrap="square" rtlCol="0">
              <a:spAutoFit/>
            </a:bodyPr>
            <a:lstStyle/>
            <a:p>
              <a:r>
                <a:rPr lang="en-US" dirty="0" smtClean="0">
                  <a:solidFill>
                    <a:srgbClr val="216EF7"/>
                  </a:solidFill>
                  <a:latin typeface="Bariol Regular"/>
                  <a:cs typeface="Bariol Regular"/>
                </a:rPr>
                <a:t>Any thoughts? Tweet them @</a:t>
              </a:r>
              <a:r>
                <a:rPr lang="en-US" dirty="0" err="1" smtClean="0">
                  <a:solidFill>
                    <a:srgbClr val="216EF7"/>
                  </a:solidFill>
                  <a:latin typeface="Bariol Regular"/>
                  <a:cs typeface="Bariol Regular"/>
                </a:rPr>
                <a:t>evly</a:t>
              </a:r>
              <a:endParaRPr lang="en-US" dirty="0">
                <a:solidFill>
                  <a:srgbClr val="216EF7"/>
                </a:solidFill>
                <a:latin typeface="Bariol Regular"/>
                <a:cs typeface="Bariol Regular"/>
              </a:endParaRPr>
            </a:p>
          </p:txBody>
        </p:sp>
        <p:pic>
          <p:nvPicPr>
            <p:cNvPr id="10" name="Picture 9" descr="evly-logo-blu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8980" y="6304228"/>
              <a:ext cx="576000" cy="435000"/>
            </a:xfrm>
            <a:prstGeom prst="rect">
              <a:avLst/>
            </a:prstGeom>
          </p:spPr>
        </p:pic>
      </p:grpSp>
    </p:spTree>
    <p:extLst>
      <p:ext uri="{BB962C8B-B14F-4D97-AF65-F5344CB8AC3E}">
        <p14:creationId xmlns:p14="http://schemas.microsoft.com/office/powerpoint/2010/main" val="165111294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2-08-28 at 10.57.02 PM.png"/>
          <p:cNvPicPr>
            <a:picLocks noChangeAspect="1"/>
          </p:cNvPicPr>
          <p:nvPr/>
        </p:nvPicPr>
        <p:blipFill rotWithShape="1">
          <a:blip r:embed="rId2">
            <a:extLst>
              <a:ext uri="{28A0092B-C50C-407E-A947-70E740481C1C}">
                <a14:useLocalDpi xmlns:a14="http://schemas.microsoft.com/office/drawing/2010/main" val="0"/>
              </a:ext>
            </a:extLst>
          </a:blip>
          <a:srcRect t="-2" b="23254"/>
          <a:stretch/>
        </p:blipFill>
        <p:spPr>
          <a:xfrm>
            <a:off x="0" y="1332001"/>
            <a:ext cx="9144000" cy="4802747"/>
          </a:xfrm>
          <a:prstGeom prst="rect">
            <a:avLst/>
          </a:prstGeom>
        </p:spPr>
      </p:pic>
      <p:cxnSp>
        <p:nvCxnSpPr>
          <p:cNvPr id="4" name="Straight Connector 3"/>
          <p:cNvCxnSpPr/>
          <p:nvPr/>
        </p:nvCxnSpPr>
        <p:spPr>
          <a:xfrm>
            <a:off x="457200" y="1332000"/>
            <a:ext cx="8076427" cy="0"/>
          </a:xfrm>
          <a:prstGeom prst="line">
            <a:avLst/>
          </a:prstGeom>
          <a:ln w="1905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457200" y="554400"/>
            <a:ext cx="8076427" cy="615553"/>
          </a:xfrm>
          <a:prstGeom prst="rect">
            <a:avLst/>
          </a:prstGeom>
          <a:noFill/>
        </p:spPr>
        <p:txBody>
          <a:bodyPr wrap="square" rtlCol="0">
            <a:spAutoFit/>
          </a:bodyPr>
          <a:lstStyle/>
          <a:p>
            <a:r>
              <a:rPr lang="en-US" sz="3400" b="1" dirty="0" err="1" smtClean="0">
                <a:solidFill>
                  <a:srgbClr val="216EF7"/>
                </a:solidFill>
                <a:latin typeface="Bariol Bold"/>
                <a:cs typeface="Bariol Bold"/>
              </a:rPr>
              <a:t>Springleap.com</a:t>
            </a:r>
            <a:endParaRPr lang="en-US" sz="3400" b="1" dirty="0">
              <a:solidFill>
                <a:srgbClr val="216EF7"/>
              </a:solidFill>
              <a:latin typeface="Bariol Bold"/>
              <a:cs typeface="Bariol Bold"/>
            </a:endParaRPr>
          </a:p>
        </p:txBody>
      </p:sp>
      <p:grpSp>
        <p:nvGrpSpPr>
          <p:cNvPr id="10" name="Group 9"/>
          <p:cNvGrpSpPr/>
          <p:nvPr/>
        </p:nvGrpSpPr>
        <p:grpSpPr>
          <a:xfrm>
            <a:off x="457200" y="6134748"/>
            <a:ext cx="8076427" cy="604480"/>
            <a:chOff x="457200" y="6134748"/>
            <a:chExt cx="8076427" cy="604480"/>
          </a:xfrm>
        </p:grpSpPr>
        <p:cxnSp>
          <p:nvCxnSpPr>
            <p:cNvPr id="11" name="Straight Connector 10"/>
            <p:cNvCxnSpPr/>
            <p:nvPr/>
          </p:nvCxnSpPr>
          <p:spPr>
            <a:xfrm>
              <a:off x="457200" y="6134748"/>
              <a:ext cx="8076427" cy="0"/>
            </a:xfrm>
            <a:prstGeom prst="line">
              <a:avLst/>
            </a:prstGeom>
            <a:ln w="1587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57200" y="6271674"/>
              <a:ext cx="8076427" cy="369332"/>
            </a:xfrm>
            <a:prstGeom prst="rect">
              <a:avLst/>
            </a:prstGeom>
            <a:noFill/>
          </p:spPr>
          <p:txBody>
            <a:bodyPr wrap="square" rtlCol="0">
              <a:spAutoFit/>
            </a:bodyPr>
            <a:lstStyle/>
            <a:p>
              <a:r>
                <a:rPr lang="en-US" dirty="0" smtClean="0">
                  <a:solidFill>
                    <a:srgbClr val="216EF7"/>
                  </a:solidFill>
                  <a:latin typeface="Bariol Regular"/>
                  <a:cs typeface="Bariol Regular"/>
                </a:rPr>
                <a:t>Any thoughts? Tweet them @</a:t>
              </a:r>
              <a:r>
                <a:rPr lang="en-US" dirty="0" err="1" smtClean="0">
                  <a:solidFill>
                    <a:srgbClr val="216EF7"/>
                  </a:solidFill>
                  <a:latin typeface="Bariol Regular"/>
                  <a:cs typeface="Bariol Regular"/>
                </a:rPr>
                <a:t>evly</a:t>
              </a:r>
              <a:endParaRPr lang="en-US" dirty="0">
                <a:solidFill>
                  <a:srgbClr val="216EF7"/>
                </a:solidFill>
                <a:latin typeface="Bariol Regular"/>
                <a:cs typeface="Bariol Regular"/>
              </a:endParaRPr>
            </a:p>
          </p:txBody>
        </p:sp>
        <p:pic>
          <p:nvPicPr>
            <p:cNvPr id="13" name="Picture 12" descr="evly-logo-blu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8980" y="6304228"/>
              <a:ext cx="576000" cy="435000"/>
            </a:xfrm>
            <a:prstGeom prst="rect">
              <a:avLst/>
            </a:prstGeom>
          </p:spPr>
        </p:pic>
      </p:grpSp>
    </p:spTree>
    <p:extLst>
      <p:ext uri="{BB962C8B-B14F-4D97-AF65-F5344CB8AC3E}">
        <p14:creationId xmlns:p14="http://schemas.microsoft.com/office/powerpoint/2010/main" val="148087787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02-02 at 5.03.20 PM.png"/>
          <p:cNvPicPr>
            <a:picLocks noChangeAspect="1"/>
          </p:cNvPicPr>
          <p:nvPr/>
        </p:nvPicPr>
        <p:blipFill rotWithShape="1">
          <a:blip r:embed="rId2">
            <a:extLst>
              <a:ext uri="{28A0092B-C50C-407E-A947-70E740481C1C}">
                <a14:useLocalDpi xmlns:a14="http://schemas.microsoft.com/office/drawing/2010/main" val="0"/>
              </a:ext>
            </a:extLst>
          </a:blip>
          <a:srcRect b="18474"/>
          <a:stretch/>
        </p:blipFill>
        <p:spPr>
          <a:xfrm>
            <a:off x="0" y="1332000"/>
            <a:ext cx="9144000" cy="4802748"/>
          </a:xfrm>
          <a:prstGeom prst="rect">
            <a:avLst/>
          </a:prstGeom>
        </p:spPr>
      </p:pic>
      <p:cxnSp>
        <p:nvCxnSpPr>
          <p:cNvPr id="3" name="Straight Connector 2"/>
          <p:cNvCxnSpPr/>
          <p:nvPr/>
        </p:nvCxnSpPr>
        <p:spPr>
          <a:xfrm>
            <a:off x="457200" y="1332000"/>
            <a:ext cx="8076427" cy="0"/>
          </a:xfrm>
          <a:prstGeom prst="line">
            <a:avLst/>
          </a:prstGeom>
          <a:ln w="1905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457200" y="554400"/>
            <a:ext cx="8076427" cy="615553"/>
          </a:xfrm>
          <a:prstGeom prst="rect">
            <a:avLst/>
          </a:prstGeom>
          <a:noFill/>
        </p:spPr>
        <p:txBody>
          <a:bodyPr wrap="square" rtlCol="0">
            <a:spAutoFit/>
          </a:bodyPr>
          <a:lstStyle/>
          <a:p>
            <a:r>
              <a:rPr lang="en-US" sz="3400" b="1" dirty="0" smtClean="0">
                <a:solidFill>
                  <a:srgbClr val="216EF7"/>
                </a:solidFill>
                <a:latin typeface="Bariol Bold"/>
                <a:cs typeface="Bariol Bold"/>
              </a:rPr>
              <a:t>99 designs</a:t>
            </a:r>
            <a:endParaRPr lang="en-US" sz="3400" b="1" dirty="0">
              <a:solidFill>
                <a:srgbClr val="216EF7"/>
              </a:solidFill>
              <a:latin typeface="Bariol Bold"/>
              <a:cs typeface="Bariol Bold"/>
            </a:endParaRPr>
          </a:p>
        </p:txBody>
      </p:sp>
      <p:grpSp>
        <p:nvGrpSpPr>
          <p:cNvPr id="5" name="Group 4"/>
          <p:cNvGrpSpPr/>
          <p:nvPr/>
        </p:nvGrpSpPr>
        <p:grpSpPr>
          <a:xfrm>
            <a:off x="457200" y="6134748"/>
            <a:ext cx="8076427" cy="604480"/>
            <a:chOff x="457200" y="6134748"/>
            <a:chExt cx="8076427" cy="604480"/>
          </a:xfrm>
        </p:grpSpPr>
        <p:cxnSp>
          <p:nvCxnSpPr>
            <p:cNvPr id="6" name="Straight Connector 5"/>
            <p:cNvCxnSpPr/>
            <p:nvPr/>
          </p:nvCxnSpPr>
          <p:spPr>
            <a:xfrm>
              <a:off x="457200" y="6134748"/>
              <a:ext cx="8076427" cy="0"/>
            </a:xfrm>
            <a:prstGeom prst="line">
              <a:avLst/>
            </a:prstGeom>
            <a:ln w="1587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57200" y="6271674"/>
              <a:ext cx="8076427" cy="369332"/>
            </a:xfrm>
            <a:prstGeom prst="rect">
              <a:avLst/>
            </a:prstGeom>
            <a:noFill/>
          </p:spPr>
          <p:txBody>
            <a:bodyPr wrap="square" rtlCol="0">
              <a:spAutoFit/>
            </a:bodyPr>
            <a:lstStyle/>
            <a:p>
              <a:r>
                <a:rPr lang="en-US" dirty="0" smtClean="0">
                  <a:solidFill>
                    <a:srgbClr val="216EF7"/>
                  </a:solidFill>
                  <a:latin typeface="Bariol Regular"/>
                  <a:cs typeface="Bariol Regular"/>
                </a:rPr>
                <a:t>Any thoughts? Tweet them @</a:t>
              </a:r>
              <a:r>
                <a:rPr lang="en-US" dirty="0" err="1" smtClean="0">
                  <a:solidFill>
                    <a:srgbClr val="216EF7"/>
                  </a:solidFill>
                  <a:latin typeface="Bariol Regular"/>
                  <a:cs typeface="Bariol Regular"/>
                </a:rPr>
                <a:t>evly</a:t>
              </a:r>
              <a:endParaRPr lang="en-US" dirty="0">
                <a:solidFill>
                  <a:srgbClr val="216EF7"/>
                </a:solidFill>
                <a:latin typeface="Bariol Regular"/>
                <a:cs typeface="Bariol Regular"/>
              </a:endParaRPr>
            </a:p>
          </p:txBody>
        </p:sp>
        <p:pic>
          <p:nvPicPr>
            <p:cNvPr id="8" name="Picture 7" descr="evly-logo-blu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8980" y="6304228"/>
              <a:ext cx="576000" cy="435000"/>
            </a:xfrm>
            <a:prstGeom prst="rect">
              <a:avLst/>
            </a:prstGeom>
          </p:spPr>
        </p:pic>
      </p:grpSp>
    </p:spTree>
    <p:extLst>
      <p:ext uri="{BB962C8B-B14F-4D97-AF65-F5344CB8AC3E}">
        <p14:creationId xmlns:p14="http://schemas.microsoft.com/office/powerpoint/2010/main" val="219485074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294</TotalTime>
  <Words>458</Words>
  <Application>Microsoft Macintosh PowerPoint</Application>
  <PresentationFormat>On-screen Show (4:3)</PresentationFormat>
  <Paragraphs>103</Paragraphs>
  <Slides>23</Slides>
  <Notes>5</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Moore</dc:creator>
  <cp:lastModifiedBy>John Moore</cp:lastModifiedBy>
  <cp:revision>50</cp:revision>
  <dcterms:created xsi:type="dcterms:W3CDTF">2012-08-28T19:19:34Z</dcterms:created>
  <dcterms:modified xsi:type="dcterms:W3CDTF">2012-09-11T10:23:23Z</dcterms:modified>
</cp:coreProperties>
</file>