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2"/>
  </p:notesMasterIdLst>
  <p:handoutMasterIdLst>
    <p:handoutMasterId r:id="rId23"/>
  </p:handoutMasterIdLst>
  <p:sldIdLst>
    <p:sldId id="359" r:id="rId2"/>
    <p:sldId id="450" r:id="rId3"/>
    <p:sldId id="367" r:id="rId4"/>
    <p:sldId id="376" r:id="rId5"/>
    <p:sldId id="385" r:id="rId6"/>
    <p:sldId id="380" r:id="rId7"/>
    <p:sldId id="459" r:id="rId8"/>
    <p:sldId id="377" r:id="rId9"/>
    <p:sldId id="384" r:id="rId10"/>
    <p:sldId id="451" r:id="rId11"/>
    <p:sldId id="452" r:id="rId12"/>
    <p:sldId id="453" r:id="rId13"/>
    <p:sldId id="396" r:id="rId14"/>
    <p:sldId id="454" r:id="rId15"/>
    <p:sldId id="455" r:id="rId16"/>
    <p:sldId id="456" r:id="rId17"/>
    <p:sldId id="457" r:id="rId18"/>
    <p:sldId id="458" r:id="rId19"/>
    <p:sldId id="449" r:id="rId20"/>
    <p:sldId id="439"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5D0D"/>
    <a:srgbClr val="F39035"/>
    <a:srgbClr val="A7C9CA"/>
    <a:srgbClr val="FFA9CD"/>
    <a:srgbClr val="FFBCA4"/>
    <a:srgbClr val="FF6224"/>
    <a:srgbClr val="F2B088"/>
    <a:srgbClr val="FF5B00"/>
    <a:srgbClr val="E8A88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4" autoAdjust="0"/>
    <p:restoredTop sz="96379" autoAdjust="0"/>
  </p:normalViewPr>
  <p:slideViewPr>
    <p:cSldViewPr snapToGrid="0">
      <p:cViewPr varScale="1">
        <p:scale>
          <a:sx n="100" d="100"/>
          <a:sy n="100" d="100"/>
        </p:scale>
        <p:origin x="-1096" y="-112"/>
      </p:cViewPr>
      <p:guideLst>
        <p:guide orient="horz" pos="2160"/>
        <p:guide orient="horz" pos="525"/>
        <p:guide pos="2880"/>
        <p:guide pos="4778"/>
        <p:guide pos="252"/>
      </p:guideLst>
    </p:cSldViewPr>
  </p:slideViewPr>
  <p:outlineViewPr>
    <p:cViewPr>
      <p:scale>
        <a:sx n="33" d="100"/>
        <a:sy n="33" d="100"/>
      </p:scale>
      <p:origin x="0" y="1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D973A-2A8A-4038-A8CB-4777EE429660}"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n-US"/>
        </a:p>
      </dgm:t>
    </dgm:pt>
    <dgm:pt modelId="{2D5FDAED-1307-4546-AAA6-C876B4154E2E}">
      <dgm:prSet/>
      <dgm:spPr>
        <a:solidFill>
          <a:schemeClr val="accent1"/>
        </a:solidFill>
      </dgm:spPr>
      <dgm:t>
        <a:bodyPr/>
        <a:lstStyle/>
        <a:p>
          <a:pPr rtl="0"/>
          <a:r>
            <a:rPr lang="en-ZA" b="1" dirty="0" smtClean="0">
              <a:latin typeface="+mn-lt"/>
            </a:rPr>
            <a:t>Key benefits</a:t>
          </a:r>
          <a:r>
            <a:rPr lang="en-US" b="1" dirty="0" smtClean="0">
              <a:latin typeface="+mn-lt"/>
            </a:rPr>
            <a:t>: </a:t>
          </a:r>
          <a:endParaRPr lang="en-US" dirty="0">
            <a:latin typeface="+mn-lt"/>
          </a:endParaRPr>
        </a:p>
      </dgm:t>
    </dgm:pt>
    <dgm:pt modelId="{05D828A7-C9CF-480B-86D6-785E7DC5FCEE}" type="parTrans" cxnId="{62FC3FA9-C8A4-4D64-98AC-17F2B0FCFA28}">
      <dgm:prSet/>
      <dgm:spPr/>
      <dgm:t>
        <a:bodyPr/>
        <a:lstStyle/>
        <a:p>
          <a:endParaRPr lang="en-US">
            <a:latin typeface="+mn-lt"/>
          </a:endParaRPr>
        </a:p>
      </dgm:t>
    </dgm:pt>
    <dgm:pt modelId="{4A9CA806-A3EA-475D-9EB1-C7C72F97E552}" type="sibTrans" cxnId="{62FC3FA9-C8A4-4D64-98AC-17F2B0FCFA28}">
      <dgm:prSet/>
      <dgm:spPr/>
      <dgm:t>
        <a:bodyPr/>
        <a:lstStyle/>
        <a:p>
          <a:endParaRPr lang="en-US">
            <a:latin typeface="+mn-lt"/>
          </a:endParaRPr>
        </a:p>
      </dgm:t>
    </dgm:pt>
    <dgm:pt modelId="{B0E40D86-6FED-43E6-BCBC-8BAD17FA6EE8}">
      <dgm:prSet/>
      <dgm:spPr/>
      <dgm:t>
        <a:bodyPr/>
        <a:lstStyle/>
        <a:p>
          <a:pPr rtl="0"/>
          <a:r>
            <a:rPr lang="en-US" dirty="0" smtClean="0">
              <a:latin typeface="+mn-lt"/>
            </a:rPr>
            <a:t>“Pay as you go” methodology - no wasted bandwidth!</a:t>
          </a:r>
          <a:endParaRPr lang="en-US" dirty="0">
            <a:latin typeface="+mn-lt"/>
          </a:endParaRPr>
        </a:p>
      </dgm:t>
    </dgm:pt>
    <dgm:pt modelId="{E79DCF7F-E602-4044-A4AC-CCA8A3A258AD}" type="parTrans" cxnId="{AF3DFC33-DE2E-4C8B-9A0E-37C274A4BFF9}">
      <dgm:prSet/>
      <dgm:spPr/>
      <dgm:t>
        <a:bodyPr/>
        <a:lstStyle/>
        <a:p>
          <a:endParaRPr lang="en-US">
            <a:latin typeface="+mn-lt"/>
          </a:endParaRPr>
        </a:p>
      </dgm:t>
    </dgm:pt>
    <dgm:pt modelId="{BCB89EF9-11BB-4771-826B-0827842F7E57}" type="sibTrans" cxnId="{AF3DFC33-DE2E-4C8B-9A0E-37C274A4BFF9}">
      <dgm:prSet/>
      <dgm:spPr/>
      <dgm:t>
        <a:bodyPr/>
        <a:lstStyle/>
        <a:p>
          <a:endParaRPr lang="en-US">
            <a:latin typeface="+mn-lt"/>
          </a:endParaRPr>
        </a:p>
      </dgm:t>
    </dgm:pt>
    <dgm:pt modelId="{91AA8956-E10D-4276-A6A7-A7CE4A119239}">
      <dgm:prSet/>
      <dgm:spPr/>
      <dgm:t>
        <a:bodyPr/>
        <a:lstStyle/>
        <a:p>
          <a:r>
            <a:rPr lang="en-US" dirty="0" smtClean="0">
              <a:latin typeface="+mn-lt"/>
            </a:rPr>
            <a:t>Flexibility</a:t>
          </a:r>
        </a:p>
      </dgm:t>
    </dgm:pt>
    <dgm:pt modelId="{E9C316A5-FED6-4FBA-B9BC-6DF770189DB2}" type="parTrans" cxnId="{0FC41846-4143-4786-8472-A78D93284F6C}">
      <dgm:prSet/>
      <dgm:spPr/>
      <dgm:t>
        <a:bodyPr/>
        <a:lstStyle/>
        <a:p>
          <a:endParaRPr lang="en-US">
            <a:latin typeface="+mn-lt"/>
          </a:endParaRPr>
        </a:p>
      </dgm:t>
    </dgm:pt>
    <dgm:pt modelId="{81C8B3E9-2DC9-4B58-964A-9E422D35C232}" type="sibTrans" cxnId="{0FC41846-4143-4786-8472-A78D93284F6C}">
      <dgm:prSet/>
      <dgm:spPr/>
      <dgm:t>
        <a:bodyPr/>
        <a:lstStyle/>
        <a:p>
          <a:endParaRPr lang="en-US">
            <a:latin typeface="+mn-lt"/>
          </a:endParaRPr>
        </a:p>
      </dgm:t>
    </dgm:pt>
    <dgm:pt modelId="{022C15E3-3673-4209-9823-5A74723FC2F2}">
      <dgm:prSet/>
      <dgm:spPr/>
      <dgm:t>
        <a:bodyPr/>
        <a:lstStyle/>
        <a:p>
          <a:r>
            <a:rPr lang="en-US" dirty="0" smtClean="0">
              <a:latin typeface="+mn-lt"/>
            </a:rPr>
            <a:t>Don’t pay for the “peaks”</a:t>
          </a:r>
        </a:p>
      </dgm:t>
    </dgm:pt>
    <dgm:pt modelId="{1AC4A1E8-80F9-40C6-9626-67736CD15553}" type="sibTrans" cxnId="{B130D2BA-63F9-4814-885A-C4FC23EFB5EF}">
      <dgm:prSet/>
      <dgm:spPr/>
      <dgm:t>
        <a:bodyPr/>
        <a:lstStyle/>
        <a:p>
          <a:endParaRPr lang="en-US">
            <a:latin typeface="+mn-lt"/>
          </a:endParaRPr>
        </a:p>
      </dgm:t>
    </dgm:pt>
    <dgm:pt modelId="{7194D08A-294F-4CA0-9D07-61A547A7FF9B}" type="parTrans" cxnId="{B130D2BA-63F9-4814-885A-C4FC23EFB5EF}">
      <dgm:prSet/>
      <dgm:spPr/>
      <dgm:t>
        <a:bodyPr/>
        <a:lstStyle/>
        <a:p>
          <a:endParaRPr lang="en-US">
            <a:latin typeface="+mn-lt"/>
          </a:endParaRPr>
        </a:p>
      </dgm:t>
    </dgm:pt>
    <dgm:pt modelId="{104B780E-6C71-4B4A-A02A-8A534E76516F}">
      <dgm:prSet/>
      <dgm:spPr/>
      <dgm:t>
        <a:bodyPr/>
        <a:lstStyle/>
        <a:p>
          <a:endParaRPr lang="en-US" dirty="0" smtClean="0">
            <a:latin typeface="+mn-lt"/>
          </a:endParaRPr>
        </a:p>
      </dgm:t>
    </dgm:pt>
    <dgm:pt modelId="{D081C080-9A74-4340-9D08-FC3623642783}" type="parTrans" cxnId="{E13C620B-B31D-4F3C-9363-2B4357F8ADE3}">
      <dgm:prSet/>
      <dgm:spPr/>
      <dgm:t>
        <a:bodyPr/>
        <a:lstStyle/>
        <a:p>
          <a:endParaRPr lang="en-US">
            <a:latin typeface="+mn-lt"/>
          </a:endParaRPr>
        </a:p>
      </dgm:t>
    </dgm:pt>
    <dgm:pt modelId="{E2A0D960-28FE-49D7-BD14-806215F0DAC5}" type="sibTrans" cxnId="{E13C620B-B31D-4F3C-9363-2B4357F8ADE3}">
      <dgm:prSet/>
      <dgm:spPr/>
      <dgm:t>
        <a:bodyPr/>
        <a:lstStyle/>
        <a:p>
          <a:endParaRPr lang="en-US">
            <a:latin typeface="+mn-lt"/>
          </a:endParaRPr>
        </a:p>
      </dgm:t>
    </dgm:pt>
    <dgm:pt modelId="{B849D09F-1E0D-4236-A0EF-B0A8329B09A8}">
      <dgm:prSet/>
      <dgm:spPr/>
      <dgm:t>
        <a:bodyPr/>
        <a:lstStyle/>
        <a:p>
          <a:r>
            <a:rPr lang="en-US" smtClean="0">
              <a:latin typeface="+mn-lt"/>
            </a:rPr>
            <a:t>Scale pricing benefits</a:t>
          </a:r>
          <a:endParaRPr lang="en-US" dirty="0" smtClean="0">
            <a:latin typeface="+mn-lt"/>
          </a:endParaRPr>
        </a:p>
      </dgm:t>
    </dgm:pt>
    <dgm:pt modelId="{2E1A1A27-191B-4E31-BAFC-481A71D776E7}" type="parTrans" cxnId="{2A117EAE-E16B-4752-BD9B-0876E96C54CC}">
      <dgm:prSet/>
      <dgm:spPr/>
      <dgm:t>
        <a:bodyPr/>
        <a:lstStyle/>
        <a:p>
          <a:endParaRPr lang="en-US">
            <a:latin typeface="+mn-lt"/>
          </a:endParaRPr>
        </a:p>
      </dgm:t>
    </dgm:pt>
    <dgm:pt modelId="{7975BDFD-6488-442F-AA42-290928410F8D}" type="sibTrans" cxnId="{2A117EAE-E16B-4752-BD9B-0876E96C54CC}">
      <dgm:prSet/>
      <dgm:spPr/>
      <dgm:t>
        <a:bodyPr/>
        <a:lstStyle/>
        <a:p>
          <a:endParaRPr lang="en-US">
            <a:latin typeface="+mn-lt"/>
          </a:endParaRPr>
        </a:p>
      </dgm:t>
    </dgm:pt>
    <dgm:pt modelId="{2E95A752-A388-40EC-8712-980C662DD922}">
      <dgm:prSet/>
      <dgm:spPr/>
      <dgm:t>
        <a:bodyPr/>
        <a:lstStyle/>
        <a:p>
          <a:r>
            <a:rPr lang="en-US" dirty="0" smtClean="0">
              <a:latin typeface="+mn-lt"/>
            </a:rPr>
            <a:t>Quick upgrades</a:t>
          </a:r>
        </a:p>
      </dgm:t>
    </dgm:pt>
    <dgm:pt modelId="{A6B56524-2501-48F9-9756-9EF3760CC759}" type="parTrans" cxnId="{5F37560B-7779-4877-85B0-46F18EBC00AA}">
      <dgm:prSet/>
      <dgm:spPr/>
      <dgm:t>
        <a:bodyPr/>
        <a:lstStyle/>
        <a:p>
          <a:endParaRPr lang="en-US">
            <a:latin typeface="+mn-lt"/>
          </a:endParaRPr>
        </a:p>
      </dgm:t>
    </dgm:pt>
    <dgm:pt modelId="{4E40552A-0DDF-4EBC-A7A6-8AFE2F03E24E}" type="sibTrans" cxnId="{5F37560B-7779-4877-85B0-46F18EBC00AA}">
      <dgm:prSet/>
      <dgm:spPr/>
      <dgm:t>
        <a:bodyPr/>
        <a:lstStyle/>
        <a:p>
          <a:endParaRPr lang="en-US">
            <a:latin typeface="+mn-lt"/>
          </a:endParaRPr>
        </a:p>
      </dgm:t>
    </dgm:pt>
    <dgm:pt modelId="{B302067E-06BD-4429-AB64-D335F6568228}" type="pres">
      <dgm:prSet presAssocID="{D2FD973A-2A8A-4038-A8CB-4777EE429660}" presName="linear" presStyleCnt="0">
        <dgm:presLayoutVars>
          <dgm:dir/>
          <dgm:animLvl val="lvl"/>
          <dgm:resizeHandles val="exact"/>
        </dgm:presLayoutVars>
      </dgm:prSet>
      <dgm:spPr/>
      <dgm:t>
        <a:bodyPr/>
        <a:lstStyle/>
        <a:p>
          <a:endParaRPr lang="en-ZA"/>
        </a:p>
      </dgm:t>
    </dgm:pt>
    <dgm:pt modelId="{6E357B90-5E15-4B2B-BCA0-B70700D3B594}" type="pres">
      <dgm:prSet presAssocID="{2D5FDAED-1307-4546-AAA6-C876B4154E2E}" presName="parentLin" presStyleCnt="0"/>
      <dgm:spPr/>
    </dgm:pt>
    <dgm:pt modelId="{B85F38B6-2632-4468-9726-C89DC56E472D}" type="pres">
      <dgm:prSet presAssocID="{2D5FDAED-1307-4546-AAA6-C876B4154E2E}" presName="parentLeftMargin" presStyleLbl="node1" presStyleIdx="0" presStyleCnt="1"/>
      <dgm:spPr/>
      <dgm:t>
        <a:bodyPr/>
        <a:lstStyle/>
        <a:p>
          <a:endParaRPr lang="en-ZA"/>
        </a:p>
      </dgm:t>
    </dgm:pt>
    <dgm:pt modelId="{38C6C8DA-1690-4F62-8DD7-7CBD4DA118A0}" type="pres">
      <dgm:prSet presAssocID="{2D5FDAED-1307-4546-AAA6-C876B4154E2E}" presName="parentText" presStyleLbl="node1" presStyleIdx="0" presStyleCnt="1">
        <dgm:presLayoutVars>
          <dgm:chMax val="0"/>
          <dgm:bulletEnabled val="1"/>
        </dgm:presLayoutVars>
      </dgm:prSet>
      <dgm:spPr/>
      <dgm:t>
        <a:bodyPr/>
        <a:lstStyle/>
        <a:p>
          <a:endParaRPr lang="en-ZA"/>
        </a:p>
      </dgm:t>
    </dgm:pt>
    <dgm:pt modelId="{16799422-146F-4BE2-BC23-3CAF49175BB8}" type="pres">
      <dgm:prSet presAssocID="{2D5FDAED-1307-4546-AAA6-C876B4154E2E}" presName="negativeSpace" presStyleCnt="0"/>
      <dgm:spPr/>
    </dgm:pt>
    <dgm:pt modelId="{DD397067-F029-48F4-8E2F-9F926FAA556D}" type="pres">
      <dgm:prSet presAssocID="{2D5FDAED-1307-4546-AAA6-C876B4154E2E}" presName="childText" presStyleLbl="conFgAcc1" presStyleIdx="0" presStyleCnt="1" custLinFactNeighborX="-31126" custLinFactNeighborY="-11998">
        <dgm:presLayoutVars>
          <dgm:bulletEnabled val="1"/>
        </dgm:presLayoutVars>
      </dgm:prSet>
      <dgm:spPr/>
      <dgm:t>
        <a:bodyPr/>
        <a:lstStyle/>
        <a:p>
          <a:endParaRPr lang="en-ZA"/>
        </a:p>
      </dgm:t>
    </dgm:pt>
  </dgm:ptLst>
  <dgm:cxnLst>
    <dgm:cxn modelId="{FB334ED8-35B0-AF4A-8E70-306DEC090EA3}" type="presOf" srcId="{104B780E-6C71-4B4A-A02A-8A534E76516F}" destId="{DD397067-F029-48F4-8E2F-9F926FAA556D}" srcOrd="0" destOrd="5" presId="urn:microsoft.com/office/officeart/2005/8/layout/list1"/>
    <dgm:cxn modelId="{86CBF079-B5EB-974B-8F10-0FC08CB2B4B3}" type="presOf" srcId="{B0E40D86-6FED-43E6-BCBC-8BAD17FA6EE8}" destId="{DD397067-F029-48F4-8E2F-9F926FAA556D}" srcOrd="0" destOrd="0" presId="urn:microsoft.com/office/officeart/2005/8/layout/list1"/>
    <dgm:cxn modelId="{196C1820-5A95-494C-9316-EC9C8EFF4583}" type="presOf" srcId="{022C15E3-3673-4209-9823-5A74723FC2F2}" destId="{DD397067-F029-48F4-8E2F-9F926FAA556D}" srcOrd="0" destOrd="2" presId="urn:microsoft.com/office/officeart/2005/8/layout/list1"/>
    <dgm:cxn modelId="{E13C620B-B31D-4F3C-9363-2B4357F8ADE3}" srcId="{2D5FDAED-1307-4546-AAA6-C876B4154E2E}" destId="{104B780E-6C71-4B4A-A02A-8A534E76516F}" srcOrd="5" destOrd="0" parTransId="{D081C080-9A74-4340-9D08-FC3623642783}" sibTransId="{E2A0D960-28FE-49D7-BD14-806215F0DAC5}"/>
    <dgm:cxn modelId="{5F37560B-7779-4877-85B0-46F18EBC00AA}" srcId="{2D5FDAED-1307-4546-AAA6-C876B4154E2E}" destId="{2E95A752-A388-40EC-8712-980C662DD922}" srcOrd="4" destOrd="0" parTransId="{A6B56524-2501-48F9-9756-9EF3760CC759}" sibTransId="{4E40552A-0DDF-4EBC-A7A6-8AFE2F03E24E}"/>
    <dgm:cxn modelId="{A5A5A1D1-9EF3-D242-9C30-6760C7CC83E0}" type="presOf" srcId="{B849D09F-1E0D-4236-A0EF-B0A8329B09A8}" destId="{DD397067-F029-48F4-8E2F-9F926FAA556D}" srcOrd="0" destOrd="1" presId="urn:microsoft.com/office/officeart/2005/8/layout/list1"/>
    <dgm:cxn modelId="{8B842475-5E58-2742-B4AE-F1128D051744}" type="presOf" srcId="{2D5FDAED-1307-4546-AAA6-C876B4154E2E}" destId="{B85F38B6-2632-4468-9726-C89DC56E472D}" srcOrd="0" destOrd="0" presId="urn:microsoft.com/office/officeart/2005/8/layout/list1"/>
    <dgm:cxn modelId="{E9BBD713-5D27-C840-9387-5209C9E96818}" type="presOf" srcId="{2D5FDAED-1307-4546-AAA6-C876B4154E2E}" destId="{38C6C8DA-1690-4F62-8DD7-7CBD4DA118A0}" srcOrd="1" destOrd="0" presId="urn:microsoft.com/office/officeart/2005/8/layout/list1"/>
    <dgm:cxn modelId="{AF3DFC33-DE2E-4C8B-9A0E-37C274A4BFF9}" srcId="{2D5FDAED-1307-4546-AAA6-C876B4154E2E}" destId="{B0E40D86-6FED-43E6-BCBC-8BAD17FA6EE8}" srcOrd="0" destOrd="0" parTransId="{E79DCF7F-E602-4044-A4AC-CCA8A3A258AD}" sibTransId="{BCB89EF9-11BB-4771-826B-0827842F7E57}"/>
    <dgm:cxn modelId="{6C4FDADC-EAF8-2A4D-938C-0E92D8685F7A}" type="presOf" srcId="{91AA8956-E10D-4276-A6A7-A7CE4A119239}" destId="{DD397067-F029-48F4-8E2F-9F926FAA556D}" srcOrd="0" destOrd="3" presId="urn:microsoft.com/office/officeart/2005/8/layout/list1"/>
    <dgm:cxn modelId="{0FC41846-4143-4786-8472-A78D93284F6C}" srcId="{2D5FDAED-1307-4546-AAA6-C876B4154E2E}" destId="{91AA8956-E10D-4276-A6A7-A7CE4A119239}" srcOrd="3" destOrd="0" parTransId="{E9C316A5-FED6-4FBA-B9BC-6DF770189DB2}" sibTransId="{81C8B3E9-2DC9-4B58-964A-9E422D35C232}"/>
    <dgm:cxn modelId="{B130D2BA-63F9-4814-885A-C4FC23EFB5EF}" srcId="{2D5FDAED-1307-4546-AAA6-C876B4154E2E}" destId="{022C15E3-3673-4209-9823-5A74723FC2F2}" srcOrd="2" destOrd="0" parTransId="{7194D08A-294F-4CA0-9D07-61A547A7FF9B}" sibTransId="{1AC4A1E8-80F9-40C6-9626-67736CD15553}"/>
    <dgm:cxn modelId="{62FC3FA9-C8A4-4D64-98AC-17F2B0FCFA28}" srcId="{D2FD973A-2A8A-4038-A8CB-4777EE429660}" destId="{2D5FDAED-1307-4546-AAA6-C876B4154E2E}" srcOrd="0" destOrd="0" parTransId="{05D828A7-C9CF-480B-86D6-785E7DC5FCEE}" sibTransId="{4A9CA806-A3EA-475D-9EB1-C7C72F97E552}"/>
    <dgm:cxn modelId="{2A117EAE-E16B-4752-BD9B-0876E96C54CC}" srcId="{2D5FDAED-1307-4546-AAA6-C876B4154E2E}" destId="{B849D09F-1E0D-4236-A0EF-B0A8329B09A8}" srcOrd="1" destOrd="0" parTransId="{2E1A1A27-191B-4E31-BAFC-481A71D776E7}" sibTransId="{7975BDFD-6488-442F-AA42-290928410F8D}"/>
    <dgm:cxn modelId="{B65CFDC4-5DF5-634D-8235-DB2246957ADC}" type="presOf" srcId="{2E95A752-A388-40EC-8712-980C662DD922}" destId="{DD397067-F029-48F4-8E2F-9F926FAA556D}" srcOrd="0" destOrd="4" presId="urn:microsoft.com/office/officeart/2005/8/layout/list1"/>
    <dgm:cxn modelId="{673FE764-3CE7-1749-88C6-B7C3C0FB6E9B}" type="presOf" srcId="{D2FD973A-2A8A-4038-A8CB-4777EE429660}" destId="{B302067E-06BD-4429-AB64-D335F6568228}" srcOrd="0" destOrd="0" presId="urn:microsoft.com/office/officeart/2005/8/layout/list1"/>
    <dgm:cxn modelId="{BA1D2E72-CC7A-3C44-B40F-4DD477863CF7}" type="presParOf" srcId="{B302067E-06BD-4429-AB64-D335F6568228}" destId="{6E357B90-5E15-4B2B-BCA0-B70700D3B594}" srcOrd="0" destOrd="0" presId="urn:microsoft.com/office/officeart/2005/8/layout/list1"/>
    <dgm:cxn modelId="{1C1C10E3-9895-E04B-988B-B6FC21E3D76C}" type="presParOf" srcId="{6E357B90-5E15-4B2B-BCA0-B70700D3B594}" destId="{B85F38B6-2632-4468-9726-C89DC56E472D}" srcOrd="0" destOrd="0" presId="urn:microsoft.com/office/officeart/2005/8/layout/list1"/>
    <dgm:cxn modelId="{D25CCD4C-38CC-3043-A064-AE46B4C7EC39}" type="presParOf" srcId="{6E357B90-5E15-4B2B-BCA0-B70700D3B594}" destId="{38C6C8DA-1690-4F62-8DD7-7CBD4DA118A0}" srcOrd="1" destOrd="0" presId="urn:microsoft.com/office/officeart/2005/8/layout/list1"/>
    <dgm:cxn modelId="{AB304B8D-A5CA-C94E-BB1E-84BEB8565D51}" type="presParOf" srcId="{B302067E-06BD-4429-AB64-D335F6568228}" destId="{16799422-146F-4BE2-BC23-3CAF49175BB8}" srcOrd="1" destOrd="0" presId="urn:microsoft.com/office/officeart/2005/8/layout/list1"/>
    <dgm:cxn modelId="{B73EF8E1-625D-D44B-8451-C0739E5A1D3F}" type="presParOf" srcId="{B302067E-06BD-4429-AB64-D335F6568228}" destId="{DD397067-F029-48F4-8E2F-9F926FAA556D}"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BC990-7164-45AB-8A59-BC88A864DF65}" type="doc">
      <dgm:prSet loTypeId="urn:microsoft.com/office/officeart/2005/8/layout/hList1" loCatId="list" qsTypeId="urn:microsoft.com/office/officeart/2005/8/quickstyle/simple4" qsCatId="simple" csTypeId="urn:microsoft.com/office/officeart/2005/8/colors/colorful3" csCatId="colorful" phldr="1"/>
      <dgm:spPr/>
      <dgm:t>
        <a:bodyPr/>
        <a:lstStyle/>
        <a:p>
          <a:endParaRPr lang="en-US"/>
        </a:p>
      </dgm:t>
    </dgm:pt>
    <dgm:pt modelId="{9D4DE473-658E-4B4C-831E-B157F091D7BD}">
      <dgm:prSet/>
      <dgm:spPr/>
      <dgm:t>
        <a:bodyPr/>
        <a:lstStyle/>
        <a:p>
          <a:pPr rtl="0"/>
          <a:r>
            <a:rPr lang="en-US" dirty="0" smtClean="0"/>
            <a:t>Bandwidth between Johannesburg and Cape Town</a:t>
          </a:r>
          <a:endParaRPr lang="en-US" dirty="0"/>
        </a:p>
      </dgm:t>
    </dgm:pt>
    <dgm:pt modelId="{4854AAEC-FFBC-40DB-A96D-A7209BEE8C62}" type="parTrans" cxnId="{970624D1-72B5-4069-992C-1038E883C783}">
      <dgm:prSet/>
      <dgm:spPr/>
      <dgm:t>
        <a:bodyPr/>
        <a:lstStyle/>
        <a:p>
          <a:endParaRPr lang="en-US"/>
        </a:p>
      </dgm:t>
    </dgm:pt>
    <dgm:pt modelId="{C40FAB9B-3289-44F5-AEA9-E668FA64F6AD}" type="sibTrans" cxnId="{970624D1-72B5-4069-992C-1038E883C783}">
      <dgm:prSet/>
      <dgm:spPr/>
      <dgm:t>
        <a:bodyPr/>
        <a:lstStyle/>
        <a:p>
          <a:endParaRPr lang="en-US"/>
        </a:p>
      </dgm:t>
    </dgm:pt>
    <dgm:pt modelId="{DC1E5D9D-EC05-4F90-8BD1-E408D71D841A}">
      <dgm:prSet/>
      <dgm:spPr/>
      <dgm:t>
        <a:bodyPr/>
        <a:lstStyle/>
        <a:p>
          <a:pPr rtl="0"/>
          <a:r>
            <a:rPr lang="en-US" b="1" dirty="0" smtClean="0"/>
            <a:t>FREE </a:t>
          </a:r>
          <a:r>
            <a:rPr lang="en-US" dirty="0" smtClean="0"/>
            <a:t>bundled replication bandwidth between Neotel’s 2 data </a:t>
          </a:r>
          <a:r>
            <a:rPr lang="en-ZA" noProof="0" dirty="0" smtClean="0"/>
            <a:t>centres in Johannesburg and Cape Town</a:t>
          </a:r>
          <a:endParaRPr lang="en-US" dirty="0"/>
        </a:p>
      </dgm:t>
    </dgm:pt>
    <dgm:pt modelId="{67AD82F1-2B7A-46AE-9900-E1808F9F0AEB}" type="parTrans" cxnId="{94050D5E-2F0A-424B-B442-0A6725129C80}">
      <dgm:prSet/>
      <dgm:spPr/>
      <dgm:t>
        <a:bodyPr/>
        <a:lstStyle/>
        <a:p>
          <a:endParaRPr lang="en-ZA"/>
        </a:p>
      </dgm:t>
    </dgm:pt>
    <dgm:pt modelId="{16178A41-C8B4-478E-AA11-E9217C58D93B}" type="sibTrans" cxnId="{94050D5E-2F0A-424B-B442-0A6725129C80}">
      <dgm:prSet/>
      <dgm:spPr/>
      <dgm:t>
        <a:bodyPr/>
        <a:lstStyle/>
        <a:p>
          <a:endParaRPr lang="en-ZA"/>
        </a:p>
      </dgm:t>
    </dgm:pt>
    <dgm:pt modelId="{3DC50641-A2AA-4362-8D37-CBE612FCB717}">
      <dgm:prSet/>
      <dgm:spPr>
        <a:solidFill>
          <a:schemeClr val="tx2">
            <a:lumMod val="75000"/>
          </a:schemeClr>
        </a:solidFill>
      </dgm:spPr>
      <dgm:t>
        <a:bodyPr/>
        <a:lstStyle/>
        <a:p>
          <a:pPr rtl="0"/>
          <a:r>
            <a:rPr lang="en-US" dirty="0" smtClean="0"/>
            <a:t>JINX/CINX Connectivity</a:t>
          </a:r>
          <a:endParaRPr lang="en-US" dirty="0"/>
        </a:p>
      </dgm:t>
    </dgm:pt>
    <dgm:pt modelId="{E2C7161A-1F34-4BF4-A5E2-598B8012A0A4}" type="parTrans" cxnId="{828B8D2D-2170-4041-9E7A-EB11BFDA8F3E}">
      <dgm:prSet/>
      <dgm:spPr/>
      <dgm:t>
        <a:bodyPr/>
        <a:lstStyle/>
        <a:p>
          <a:endParaRPr lang="en-ZA"/>
        </a:p>
      </dgm:t>
    </dgm:pt>
    <dgm:pt modelId="{19B83376-24D2-4098-AD3F-6A2E17B005BE}" type="sibTrans" cxnId="{828B8D2D-2170-4041-9E7A-EB11BFDA8F3E}">
      <dgm:prSet/>
      <dgm:spPr/>
      <dgm:t>
        <a:bodyPr/>
        <a:lstStyle/>
        <a:p>
          <a:endParaRPr lang="en-ZA"/>
        </a:p>
      </dgm:t>
    </dgm:pt>
    <dgm:pt modelId="{BC94CBBB-F0FA-4758-AE0C-D428036AFB15}">
      <dgm:prSet/>
      <dgm:spPr>
        <a:solidFill>
          <a:schemeClr val="tx2">
            <a:lumMod val="40000"/>
            <a:lumOff val="60000"/>
            <a:alpha val="90000"/>
          </a:schemeClr>
        </a:solidFill>
      </dgm:spPr>
      <dgm:t>
        <a:bodyPr/>
        <a:lstStyle/>
        <a:p>
          <a:pPr rtl="0"/>
          <a:r>
            <a:rPr lang="en-US" b="1" dirty="0" smtClean="0"/>
            <a:t>FREE</a:t>
          </a:r>
          <a:r>
            <a:rPr lang="en-US" dirty="0" smtClean="0"/>
            <a:t> 100mbps bandwidth for ISPA members from Neotel’s MMR to JINX or CINX</a:t>
          </a:r>
          <a:endParaRPr lang="en-US" dirty="0"/>
        </a:p>
      </dgm:t>
    </dgm:pt>
    <dgm:pt modelId="{84A905E5-2F2C-48D0-93A2-3B2BE72190C3}" type="parTrans" cxnId="{57956FF3-186F-4934-BD74-5C36DEFB0D72}">
      <dgm:prSet/>
      <dgm:spPr/>
      <dgm:t>
        <a:bodyPr/>
        <a:lstStyle/>
        <a:p>
          <a:endParaRPr lang="en-ZA"/>
        </a:p>
      </dgm:t>
    </dgm:pt>
    <dgm:pt modelId="{AA9BD91B-5C98-4254-B60A-7CF0D7593E82}" type="sibTrans" cxnId="{57956FF3-186F-4934-BD74-5C36DEFB0D72}">
      <dgm:prSet/>
      <dgm:spPr/>
      <dgm:t>
        <a:bodyPr/>
        <a:lstStyle/>
        <a:p>
          <a:endParaRPr lang="en-ZA"/>
        </a:p>
      </dgm:t>
    </dgm:pt>
    <dgm:pt modelId="{E6CE2294-9311-4FA1-9F89-D72A6E3310E0}">
      <dgm:prSet/>
      <dgm:spPr>
        <a:solidFill>
          <a:schemeClr val="accent5">
            <a:lumMod val="75000"/>
          </a:schemeClr>
        </a:solidFill>
      </dgm:spPr>
      <dgm:t>
        <a:bodyPr/>
        <a:lstStyle/>
        <a:p>
          <a:pPr rtl="0"/>
          <a:r>
            <a:rPr lang="en-US" dirty="0" smtClean="0"/>
            <a:t>MPLS/Metro/Neo One access</a:t>
          </a:r>
          <a:endParaRPr lang="en-US" dirty="0"/>
        </a:p>
      </dgm:t>
    </dgm:pt>
    <dgm:pt modelId="{D9BE1FF0-FA46-4615-9083-162315828647}" type="parTrans" cxnId="{E0EB8E79-2E81-4138-A111-E679F19221AC}">
      <dgm:prSet/>
      <dgm:spPr/>
      <dgm:t>
        <a:bodyPr/>
        <a:lstStyle/>
        <a:p>
          <a:endParaRPr lang="en-ZA"/>
        </a:p>
      </dgm:t>
    </dgm:pt>
    <dgm:pt modelId="{F44E4110-5B97-4B42-ACAB-ED497E972244}" type="sibTrans" cxnId="{E0EB8E79-2E81-4138-A111-E679F19221AC}">
      <dgm:prSet/>
      <dgm:spPr/>
      <dgm:t>
        <a:bodyPr/>
        <a:lstStyle/>
        <a:p>
          <a:endParaRPr lang="en-ZA"/>
        </a:p>
      </dgm:t>
    </dgm:pt>
    <dgm:pt modelId="{9F64C01A-C2B8-435F-BFAD-5BF50A35905C}">
      <dgm:prSet/>
      <dgm:spPr>
        <a:solidFill>
          <a:schemeClr val="accent5">
            <a:lumMod val="40000"/>
            <a:lumOff val="60000"/>
            <a:alpha val="90000"/>
          </a:schemeClr>
        </a:solidFill>
      </dgm:spPr>
      <dgm:t>
        <a:bodyPr/>
        <a:lstStyle/>
        <a:p>
          <a:pPr rtl="0"/>
          <a:r>
            <a:rPr lang="en-US" b="1" dirty="0" smtClean="0"/>
            <a:t>FREE </a:t>
          </a:r>
          <a:r>
            <a:rPr lang="en-US" dirty="0" smtClean="0"/>
            <a:t>bandwidth on MPLS ports when connecting customer sites to the Neotel Data </a:t>
          </a:r>
          <a:r>
            <a:rPr lang="en-US" dirty="0" err="1" smtClean="0"/>
            <a:t>centres</a:t>
          </a:r>
          <a:endParaRPr lang="en-US" dirty="0"/>
        </a:p>
      </dgm:t>
    </dgm:pt>
    <dgm:pt modelId="{2D608B22-F75F-40C3-B84A-9A6AC00BBCC5}" type="parTrans" cxnId="{3EAA7E4A-13F6-480C-A0EA-FA8CBC4B4095}">
      <dgm:prSet/>
      <dgm:spPr/>
      <dgm:t>
        <a:bodyPr/>
        <a:lstStyle/>
        <a:p>
          <a:endParaRPr lang="en-ZA"/>
        </a:p>
      </dgm:t>
    </dgm:pt>
    <dgm:pt modelId="{E40B4615-2625-4181-9588-7285F3D9DFD9}" type="sibTrans" cxnId="{3EAA7E4A-13F6-480C-A0EA-FA8CBC4B4095}">
      <dgm:prSet/>
      <dgm:spPr/>
      <dgm:t>
        <a:bodyPr/>
        <a:lstStyle/>
        <a:p>
          <a:endParaRPr lang="en-ZA"/>
        </a:p>
      </dgm:t>
    </dgm:pt>
    <dgm:pt modelId="{5784274F-E02A-4BFB-800A-4B1508C7C6FE}" type="pres">
      <dgm:prSet presAssocID="{93DBC990-7164-45AB-8A59-BC88A864DF65}" presName="Name0" presStyleCnt="0">
        <dgm:presLayoutVars>
          <dgm:dir/>
          <dgm:animLvl val="lvl"/>
          <dgm:resizeHandles val="exact"/>
        </dgm:presLayoutVars>
      </dgm:prSet>
      <dgm:spPr/>
      <dgm:t>
        <a:bodyPr/>
        <a:lstStyle/>
        <a:p>
          <a:endParaRPr lang="en-ZA"/>
        </a:p>
      </dgm:t>
    </dgm:pt>
    <dgm:pt modelId="{97DDA191-EC1B-4A9E-B14A-5DF8BF40BF80}" type="pres">
      <dgm:prSet presAssocID="{9D4DE473-658E-4B4C-831E-B157F091D7BD}" presName="composite" presStyleCnt="0"/>
      <dgm:spPr/>
      <dgm:t>
        <a:bodyPr/>
        <a:lstStyle/>
        <a:p>
          <a:endParaRPr lang="en-ZA"/>
        </a:p>
      </dgm:t>
    </dgm:pt>
    <dgm:pt modelId="{3592EA4A-7D79-4797-8632-798B8687917C}" type="pres">
      <dgm:prSet presAssocID="{9D4DE473-658E-4B4C-831E-B157F091D7BD}" presName="parTx" presStyleLbl="alignNode1" presStyleIdx="0" presStyleCnt="3">
        <dgm:presLayoutVars>
          <dgm:chMax val="0"/>
          <dgm:chPref val="0"/>
          <dgm:bulletEnabled val="1"/>
        </dgm:presLayoutVars>
      </dgm:prSet>
      <dgm:spPr/>
      <dgm:t>
        <a:bodyPr/>
        <a:lstStyle/>
        <a:p>
          <a:endParaRPr lang="en-ZA"/>
        </a:p>
      </dgm:t>
    </dgm:pt>
    <dgm:pt modelId="{39AA8A80-DD90-44EC-8546-C5394AD54C86}" type="pres">
      <dgm:prSet presAssocID="{9D4DE473-658E-4B4C-831E-B157F091D7BD}" presName="desTx" presStyleLbl="alignAccFollowNode1" presStyleIdx="0" presStyleCnt="3">
        <dgm:presLayoutVars>
          <dgm:bulletEnabled val="1"/>
        </dgm:presLayoutVars>
      </dgm:prSet>
      <dgm:spPr/>
      <dgm:t>
        <a:bodyPr/>
        <a:lstStyle/>
        <a:p>
          <a:endParaRPr lang="en-ZA"/>
        </a:p>
      </dgm:t>
    </dgm:pt>
    <dgm:pt modelId="{3B656904-CC01-4458-AFEF-28C70641D83A}" type="pres">
      <dgm:prSet presAssocID="{C40FAB9B-3289-44F5-AEA9-E668FA64F6AD}" presName="space" presStyleCnt="0"/>
      <dgm:spPr/>
      <dgm:t>
        <a:bodyPr/>
        <a:lstStyle/>
        <a:p>
          <a:endParaRPr lang="en-ZA"/>
        </a:p>
      </dgm:t>
    </dgm:pt>
    <dgm:pt modelId="{0A85ECE6-F913-40B1-AD5E-F8FBB19E3DC9}" type="pres">
      <dgm:prSet presAssocID="{E6CE2294-9311-4FA1-9F89-D72A6E3310E0}" presName="composite" presStyleCnt="0"/>
      <dgm:spPr/>
      <dgm:t>
        <a:bodyPr/>
        <a:lstStyle/>
        <a:p>
          <a:endParaRPr lang="en-ZA"/>
        </a:p>
      </dgm:t>
    </dgm:pt>
    <dgm:pt modelId="{7A1F5AD6-9474-45D6-B8F2-83EA93A42CBA}" type="pres">
      <dgm:prSet presAssocID="{E6CE2294-9311-4FA1-9F89-D72A6E3310E0}" presName="parTx" presStyleLbl="alignNode1" presStyleIdx="1" presStyleCnt="3">
        <dgm:presLayoutVars>
          <dgm:chMax val="0"/>
          <dgm:chPref val="0"/>
          <dgm:bulletEnabled val="1"/>
        </dgm:presLayoutVars>
      </dgm:prSet>
      <dgm:spPr/>
      <dgm:t>
        <a:bodyPr/>
        <a:lstStyle/>
        <a:p>
          <a:endParaRPr lang="en-ZA"/>
        </a:p>
      </dgm:t>
    </dgm:pt>
    <dgm:pt modelId="{13BD635E-D703-4EF2-9A7F-CEF3A1329B2D}" type="pres">
      <dgm:prSet presAssocID="{E6CE2294-9311-4FA1-9F89-D72A6E3310E0}" presName="desTx" presStyleLbl="alignAccFollowNode1" presStyleIdx="1" presStyleCnt="3">
        <dgm:presLayoutVars>
          <dgm:bulletEnabled val="1"/>
        </dgm:presLayoutVars>
      </dgm:prSet>
      <dgm:spPr/>
      <dgm:t>
        <a:bodyPr/>
        <a:lstStyle/>
        <a:p>
          <a:endParaRPr lang="en-ZA"/>
        </a:p>
      </dgm:t>
    </dgm:pt>
    <dgm:pt modelId="{F2376541-DF81-4066-BF5E-AEF461F4F3DB}" type="pres">
      <dgm:prSet presAssocID="{F44E4110-5B97-4B42-ACAB-ED497E972244}" presName="space" presStyleCnt="0"/>
      <dgm:spPr/>
      <dgm:t>
        <a:bodyPr/>
        <a:lstStyle/>
        <a:p>
          <a:endParaRPr lang="en-ZA"/>
        </a:p>
      </dgm:t>
    </dgm:pt>
    <dgm:pt modelId="{FEA24B6A-61FB-4162-A89A-C53172FC6579}" type="pres">
      <dgm:prSet presAssocID="{3DC50641-A2AA-4362-8D37-CBE612FCB717}" presName="composite" presStyleCnt="0"/>
      <dgm:spPr/>
      <dgm:t>
        <a:bodyPr/>
        <a:lstStyle/>
        <a:p>
          <a:endParaRPr lang="en-ZA"/>
        </a:p>
      </dgm:t>
    </dgm:pt>
    <dgm:pt modelId="{9B66F2E9-FAAB-4CFD-9FCC-AC63052ADD32}" type="pres">
      <dgm:prSet presAssocID="{3DC50641-A2AA-4362-8D37-CBE612FCB717}" presName="parTx" presStyleLbl="alignNode1" presStyleIdx="2" presStyleCnt="3">
        <dgm:presLayoutVars>
          <dgm:chMax val="0"/>
          <dgm:chPref val="0"/>
          <dgm:bulletEnabled val="1"/>
        </dgm:presLayoutVars>
      </dgm:prSet>
      <dgm:spPr/>
      <dgm:t>
        <a:bodyPr/>
        <a:lstStyle/>
        <a:p>
          <a:endParaRPr lang="en-ZA"/>
        </a:p>
      </dgm:t>
    </dgm:pt>
    <dgm:pt modelId="{79A633AC-6193-444A-8C6D-5BC6816FB116}" type="pres">
      <dgm:prSet presAssocID="{3DC50641-A2AA-4362-8D37-CBE612FCB717}" presName="desTx" presStyleLbl="alignAccFollowNode1" presStyleIdx="2" presStyleCnt="3">
        <dgm:presLayoutVars>
          <dgm:bulletEnabled val="1"/>
        </dgm:presLayoutVars>
      </dgm:prSet>
      <dgm:spPr/>
      <dgm:t>
        <a:bodyPr/>
        <a:lstStyle/>
        <a:p>
          <a:endParaRPr lang="en-ZA"/>
        </a:p>
      </dgm:t>
    </dgm:pt>
  </dgm:ptLst>
  <dgm:cxnLst>
    <dgm:cxn modelId="{6AE21041-B094-0044-806C-69AF694C64FF}" type="presOf" srcId="{9D4DE473-658E-4B4C-831E-B157F091D7BD}" destId="{3592EA4A-7D79-4797-8632-798B8687917C}" srcOrd="0" destOrd="0" presId="urn:microsoft.com/office/officeart/2005/8/layout/hList1"/>
    <dgm:cxn modelId="{3EAA7E4A-13F6-480C-A0EA-FA8CBC4B4095}" srcId="{E6CE2294-9311-4FA1-9F89-D72A6E3310E0}" destId="{9F64C01A-C2B8-435F-BFAD-5BF50A35905C}" srcOrd="0" destOrd="0" parTransId="{2D608B22-F75F-40C3-B84A-9A6AC00BBCC5}" sibTransId="{E40B4615-2625-4181-9588-7285F3D9DFD9}"/>
    <dgm:cxn modelId="{57956FF3-186F-4934-BD74-5C36DEFB0D72}" srcId="{3DC50641-A2AA-4362-8D37-CBE612FCB717}" destId="{BC94CBBB-F0FA-4758-AE0C-D428036AFB15}" srcOrd="0" destOrd="0" parTransId="{84A905E5-2F2C-48D0-93A2-3B2BE72190C3}" sibTransId="{AA9BD91B-5C98-4254-B60A-7CF0D7593E82}"/>
    <dgm:cxn modelId="{828B8D2D-2170-4041-9E7A-EB11BFDA8F3E}" srcId="{93DBC990-7164-45AB-8A59-BC88A864DF65}" destId="{3DC50641-A2AA-4362-8D37-CBE612FCB717}" srcOrd="2" destOrd="0" parTransId="{E2C7161A-1F34-4BF4-A5E2-598B8012A0A4}" sibTransId="{19B83376-24D2-4098-AD3F-6A2E17B005BE}"/>
    <dgm:cxn modelId="{E0EB8E79-2E81-4138-A111-E679F19221AC}" srcId="{93DBC990-7164-45AB-8A59-BC88A864DF65}" destId="{E6CE2294-9311-4FA1-9F89-D72A6E3310E0}" srcOrd="1" destOrd="0" parTransId="{D9BE1FF0-FA46-4615-9083-162315828647}" sibTransId="{F44E4110-5B97-4B42-ACAB-ED497E972244}"/>
    <dgm:cxn modelId="{262F2F38-338C-CC41-98DA-2C7D4CC372F4}" type="presOf" srcId="{3DC50641-A2AA-4362-8D37-CBE612FCB717}" destId="{9B66F2E9-FAAB-4CFD-9FCC-AC63052ADD32}" srcOrd="0" destOrd="0" presId="urn:microsoft.com/office/officeart/2005/8/layout/hList1"/>
    <dgm:cxn modelId="{70280522-DCFC-114C-AD0C-59CAB016B98E}" type="presOf" srcId="{93DBC990-7164-45AB-8A59-BC88A864DF65}" destId="{5784274F-E02A-4BFB-800A-4B1508C7C6FE}" srcOrd="0" destOrd="0" presId="urn:microsoft.com/office/officeart/2005/8/layout/hList1"/>
    <dgm:cxn modelId="{94050D5E-2F0A-424B-B442-0A6725129C80}" srcId="{9D4DE473-658E-4B4C-831E-B157F091D7BD}" destId="{DC1E5D9D-EC05-4F90-8BD1-E408D71D841A}" srcOrd="0" destOrd="0" parTransId="{67AD82F1-2B7A-46AE-9900-E1808F9F0AEB}" sibTransId="{16178A41-C8B4-478E-AA11-E9217C58D93B}"/>
    <dgm:cxn modelId="{6C43B651-5AA6-524A-8CC4-02E03692D88D}" type="presOf" srcId="{9F64C01A-C2B8-435F-BFAD-5BF50A35905C}" destId="{13BD635E-D703-4EF2-9A7F-CEF3A1329B2D}" srcOrd="0" destOrd="0" presId="urn:microsoft.com/office/officeart/2005/8/layout/hList1"/>
    <dgm:cxn modelId="{970624D1-72B5-4069-992C-1038E883C783}" srcId="{93DBC990-7164-45AB-8A59-BC88A864DF65}" destId="{9D4DE473-658E-4B4C-831E-B157F091D7BD}" srcOrd="0" destOrd="0" parTransId="{4854AAEC-FFBC-40DB-A96D-A7209BEE8C62}" sibTransId="{C40FAB9B-3289-44F5-AEA9-E668FA64F6AD}"/>
    <dgm:cxn modelId="{212118D8-7260-0D46-A769-B8965D31E2AC}" type="presOf" srcId="{BC94CBBB-F0FA-4758-AE0C-D428036AFB15}" destId="{79A633AC-6193-444A-8C6D-5BC6816FB116}" srcOrd="0" destOrd="0" presId="urn:microsoft.com/office/officeart/2005/8/layout/hList1"/>
    <dgm:cxn modelId="{E0B6F603-FFC6-764F-AB4A-4A44CA8F7FC1}" type="presOf" srcId="{DC1E5D9D-EC05-4F90-8BD1-E408D71D841A}" destId="{39AA8A80-DD90-44EC-8546-C5394AD54C86}" srcOrd="0" destOrd="0" presId="urn:microsoft.com/office/officeart/2005/8/layout/hList1"/>
    <dgm:cxn modelId="{BDB6BE01-28A3-4C4E-ADEF-FD4D3AFF245F}" type="presOf" srcId="{E6CE2294-9311-4FA1-9F89-D72A6E3310E0}" destId="{7A1F5AD6-9474-45D6-B8F2-83EA93A42CBA}" srcOrd="0" destOrd="0" presId="urn:microsoft.com/office/officeart/2005/8/layout/hList1"/>
    <dgm:cxn modelId="{C2B01B5D-EAE1-8E41-8F78-5EC9D5786457}" type="presParOf" srcId="{5784274F-E02A-4BFB-800A-4B1508C7C6FE}" destId="{97DDA191-EC1B-4A9E-B14A-5DF8BF40BF80}" srcOrd="0" destOrd="0" presId="urn:microsoft.com/office/officeart/2005/8/layout/hList1"/>
    <dgm:cxn modelId="{83309B0A-71AC-5445-B6C2-BC6F6223B528}" type="presParOf" srcId="{97DDA191-EC1B-4A9E-B14A-5DF8BF40BF80}" destId="{3592EA4A-7D79-4797-8632-798B8687917C}" srcOrd="0" destOrd="0" presId="urn:microsoft.com/office/officeart/2005/8/layout/hList1"/>
    <dgm:cxn modelId="{43BFA139-0641-C844-85DD-81CCF6B555A7}" type="presParOf" srcId="{97DDA191-EC1B-4A9E-B14A-5DF8BF40BF80}" destId="{39AA8A80-DD90-44EC-8546-C5394AD54C86}" srcOrd="1" destOrd="0" presId="urn:microsoft.com/office/officeart/2005/8/layout/hList1"/>
    <dgm:cxn modelId="{DFB9FEBF-C0CB-FA4D-AAEA-D498D0CD5612}" type="presParOf" srcId="{5784274F-E02A-4BFB-800A-4B1508C7C6FE}" destId="{3B656904-CC01-4458-AFEF-28C70641D83A}" srcOrd="1" destOrd="0" presId="urn:microsoft.com/office/officeart/2005/8/layout/hList1"/>
    <dgm:cxn modelId="{45579F9F-E371-844B-9690-874344228C8B}" type="presParOf" srcId="{5784274F-E02A-4BFB-800A-4B1508C7C6FE}" destId="{0A85ECE6-F913-40B1-AD5E-F8FBB19E3DC9}" srcOrd="2" destOrd="0" presId="urn:microsoft.com/office/officeart/2005/8/layout/hList1"/>
    <dgm:cxn modelId="{4E5275BA-1FB2-1245-B5E8-DF09F17A576A}" type="presParOf" srcId="{0A85ECE6-F913-40B1-AD5E-F8FBB19E3DC9}" destId="{7A1F5AD6-9474-45D6-B8F2-83EA93A42CBA}" srcOrd="0" destOrd="0" presId="urn:microsoft.com/office/officeart/2005/8/layout/hList1"/>
    <dgm:cxn modelId="{2B54975B-1C42-8445-9995-E05F766E5B16}" type="presParOf" srcId="{0A85ECE6-F913-40B1-AD5E-F8FBB19E3DC9}" destId="{13BD635E-D703-4EF2-9A7F-CEF3A1329B2D}" srcOrd="1" destOrd="0" presId="urn:microsoft.com/office/officeart/2005/8/layout/hList1"/>
    <dgm:cxn modelId="{9811378A-A057-6144-81C7-B14D921A449E}" type="presParOf" srcId="{5784274F-E02A-4BFB-800A-4B1508C7C6FE}" destId="{F2376541-DF81-4066-BF5E-AEF461F4F3DB}" srcOrd="3" destOrd="0" presId="urn:microsoft.com/office/officeart/2005/8/layout/hList1"/>
    <dgm:cxn modelId="{403064B5-EEAA-834B-8E4A-117E23C54996}" type="presParOf" srcId="{5784274F-E02A-4BFB-800A-4B1508C7C6FE}" destId="{FEA24B6A-61FB-4162-A89A-C53172FC6579}" srcOrd="4" destOrd="0" presId="urn:microsoft.com/office/officeart/2005/8/layout/hList1"/>
    <dgm:cxn modelId="{8285B16B-355B-9C42-B76A-B9DB6E220101}" type="presParOf" srcId="{FEA24B6A-61FB-4162-A89A-C53172FC6579}" destId="{9B66F2E9-FAAB-4CFD-9FCC-AC63052ADD32}" srcOrd="0" destOrd="0" presId="urn:microsoft.com/office/officeart/2005/8/layout/hList1"/>
    <dgm:cxn modelId="{CF240781-CB6C-AD45-AEAD-9699745DE650}" type="presParOf" srcId="{FEA24B6A-61FB-4162-A89A-C53172FC6579}" destId="{79A633AC-6193-444A-8C6D-5BC6816FB1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A06CC27-26E2-47D0-BA61-AEE942C54335}" type="doc">
      <dgm:prSet loTypeId="urn:microsoft.com/office/officeart/2005/8/layout/list1" loCatId="list" qsTypeId="urn:microsoft.com/office/officeart/2005/8/quickstyle/3d1" qsCatId="3D" csTypeId="urn:microsoft.com/office/officeart/2005/8/colors/accent6_2" csCatId="accent6" phldr="1"/>
      <dgm:spPr/>
      <dgm:t>
        <a:bodyPr/>
        <a:lstStyle/>
        <a:p>
          <a:endParaRPr lang="en-ZA"/>
        </a:p>
      </dgm:t>
    </dgm:pt>
    <dgm:pt modelId="{6682BBAE-2F2A-4684-B24F-751C808098EA}">
      <dgm:prSet/>
      <dgm:spPr/>
      <dgm:t>
        <a:bodyPr/>
        <a:lstStyle/>
        <a:p>
          <a:pPr algn="ctr" rtl="0"/>
          <a:r>
            <a:rPr lang="en-ZA" smtClean="0"/>
            <a:t>3 separate but related bundles</a:t>
          </a:r>
          <a:endParaRPr lang="en-ZA"/>
        </a:p>
      </dgm:t>
    </dgm:pt>
    <dgm:pt modelId="{522B7884-9FBE-4B6A-9A5E-ACCE2AC70EB8}" type="parTrans" cxnId="{F53AD6BF-739A-4EAC-BC56-8EDE61396461}">
      <dgm:prSet/>
      <dgm:spPr/>
      <dgm:t>
        <a:bodyPr/>
        <a:lstStyle/>
        <a:p>
          <a:endParaRPr lang="en-ZA"/>
        </a:p>
      </dgm:t>
    </dgm:pt>
    <dgm:pt modelId="{934BD117-3644-4A98-828B-2DB1FE191C6A}" type="sibTrans" cxnId="{F53AD6BF-739A-4EAC-BC56-8EDE61396461}">
      <dgm:prSet/>
      <dgm:spPr/>
      <dgm:t>
        <a:bodyPr/>
        <a:lstStyle/>
        <a:p>
          <a:endParaRPr lang="en-ZA"/>
        </a:p>
      </dgm:t>
    </dgm:pt>
    <dgm:pt modelId="{650543AA-1C2B-47D3-8EDB-D5C26F0FEBFC}">
      <dgm:prSet/>
      <dgm:spPr/>
      <dgm:t>
        <a:bodyPr/>
        <a:lstStyle/>
        <a:p>
          <a:pPr rtl="0"/>
          <a:r>
            <a:rPr lang="en-ZA" dirty="0" smtClean="0"/>
            <a:t>Leverage off the capabilities inherent in our network to provide network services bundled with our hosting services</a:t>
          </a:r>
          <a:endParaRPr lang="en-ZA" dirty="0"/>
        </a:p>
      </dgm:t>
    </dgm:pt>
    <dgm:pt modelId="{4C75DBCE-485D-414D-B56B-3748E9C22A8B}" type="parTrans" cxnId="{80A285F0-FFE7-4C4F-9B10-A51BDC638F2A}">
      <dgm:prSet/>
      <dgm:spPr/>
      <dgm:t>
        <a:bodyPr/>
        <a:lstStyle/>
        <a:p>
          <a:endParaRPr lang="en-ZA"/>
        </a:p>
      </dgm:t>
    </dgm:pt>
    <dgm:pt modelId="{792338A1-4F0F-4B8D-9CD2-27DE775DA879}" type="sibTrans" cxnId="{80A285F0-FFE7-4C4F-9B10-A51BDC638F2A}">
      <dgm:prSet/>
      <dgm:spPr/>
      <dgm:t>
        <a:bodyPr/>
        <a:lstStyle/>
        <a:p>
          <a:endParaRPr lang="en-ZA"/>
        </a:p>
      </dgm:t>
    </dgm:pt>
    <dgm:pt modelId="{924F0EA4-F8ED-41D5-ACEC-E8842F2E52FD}" type="pres">
      <dgm:prSet presAssocID="{8A06CC27-26E2-47D0-BA61-AEE942C54335}" presName="linear" presStyleCnt="0">
        <dgm:presLayoutVars>
          <dgm:dir/>
          <dgm:animLvl val="lvl"/>
          <dgm:resizeHandles val="exact"/>
        </dgm:presLayoutVars>
      </dgm:prSet>
      <dgm:spPr/>
      <dgm:t>
        <a:bodyPr/>
        <a:lstStyle/>
        <a:p>
          <a:endParaRPr lang="en-ZA"/>
        </a:p>
      </dgm:t>
    </dgm:pt>
    <dgm:pt modelId="{DE9D8C96-D437-435C-857D-934FD3A53A28}" type="pres">
      <dgm:prSet presAssocID="{6682BBAE-2F2A-4684-B24F-751C808098EA}" presName="parentLin" presStyleCnt="0"/>
      <dgm:spPr/>
    </dgm:pt>
    <dgm:pt modelId="{0F5B94FA-8A63-4D52-844B-E8D10111B7BB}" type="pres">
      <dgm:prSet presAssocID="{6682BBAE-2F2A-4684-B24F-751C808098EA}" presName="parentLeftMargin" presStyleLbl="node1" presStyleIdx="0" presStyleCnt="1"/>
      <dgm:spPr/>
      <dgm:t>
        <a:bodyPr/>
        <a:lstStyle/>
        <a:p>
          <a:endParaRPr lang="en-ZA"/>
        </a:p>
      </dgm:t>
    </dgm:pt>
    <dgm:pt modelId="{952902F6-D5A8-44F2-8726-8FF70309B1B1}" type="pres">
      <dgm:prSet presAssocID="{6682BBAE-2F2A-4684-B24F-751C808098EA}" presName="parentText" presStyleLbl="node1" presStyleIdx="0" presStyleCnt="1">
        <dgm:presLayoutVars>
          <dgm:chMax val="0"/>
          <dgm:bulletEnabled val="1"/>
        </dgm:presLayoutVars>
      </dgm:prSet>
      <dgm:spPr/>
      <dgm:t>
        <a:bodyPr/>
        <a:lstStyle/>
        <a:p>
          <a:endParaRPr lang="en-ZA"/>
        </a:p>
      </dgm:t>
    </dgm:pt>
    <dgm:pt modelId="{2EEE6F21-E0DA-4EE6-B793-A897EBB2A509}" type="pres">
      <dgm:prSet presAssocID="{6682BBAE-2F2A-4684-B24F-751C808098EA}" presName="negativeSpace" presStyleCnt="0"/>
      <dgm:spPr/>
    </dgm:pt>
    <dgm:pt modelId="{D4EC89F5-AC6B-40CC-8675-1A61B4A2ABD7}" type="pres">
      <dgm:prSet presAssocID="{6682BBAE-2F2A-4684-B24F-751C808098EA}" presName="childText" presStyleLbl="conFgAcc1" presStyleIdx="0" presStyleCnt="1">
        <dgm:presLayoutVars>
          <dgm:bulletEnabled val="1"/>
        </dgm:presLayoutVars>
      </dgm:prSet>
      <dgm:spPr/>
      <dgm:t>
        <a:bodyPr/>
        <a:lstStyle/>
        <a:p>
          <a:endParaRPr lang="en-ZA"/>
        </a:p>
      </dgm:t>
    </dgm:pt>
  </dgm:ptLst>
  <dgm:cxnLst>
    <dgm:cxn modelId="{F53AD6BF-739A-4EAC-BC56-8EDE61396461}" srcId="{8A06CC27-26E2-47D0-BA61-AEE942C54335}" destId="{6682BBAE-2F2A-4684-B24F-751C808098EA}" srcOrd="0" destOrd="0" parTransId="{522B7884-9FBE-4B6A-9A5E-ACCE2AC70EB8}" sibTransId="{934BD117-3644-4A98-828B-2DB1FE191C6A}"/>
    <dgm:cxn modelId="{6E2EC13F-65CF-764E-81D1-99F8C2579F30}" type="presOf" srcId="{8A06CC27-26E2-47D0-BA61-AEE942C54335}" destId="{924F0EA4-F8ED-41D5-ACEC-E8842F2E52FD}" srcOrd="0" destOrd="0" presId="urn:microsoft.com/office/officeart/2005/8/layout/list1"/>
    <dgm:cxn modelId="{F5FC6F44-6606-4C40-A841-27522FCF91D4}" type="presOf" srcId="{6682BBAE-2F2A-4684-B24F-751C808098EA}" destId="{952902F6-D5A8-44F2-8726-8FF70309B1B1}" srcOrd="1" destOrd="0" presId="urn:microsoft.com/office/officeart/2005/8/layout/list1"/>
    <dgm:cxn modelId="{DFAF6DCC-A228-AD48-ADFC-0ACCC311DFB5}" type="presOf" srcId="{650543AA-1C2B-47D3-8EDB-D5C26F0FEBFC}" destId="{D4EC89F5-AC6B-40CC-8675-1A61B4A2ABD7}" srcOrd="0" destOrd="0" presId="urn:microsoft.com/office/officeart/2005/8/layout/list1"/>
    <dgm:cxn modelId="{DA9C68EB-A9ED-DB43-BE64-D7A1255811F2}" type="presOf" srcId="{6682BBAE-2F2A-4684-B24F-751C808098EA}" destId="{0F5B94FA-8A63-4D52-844B-E8D10111B7BB}" srcOrd="0" destOrd="0" presId="urn:microsoft.com/office/officeart/2005/8/layout/list1"/>
    <dgm:cxn modelId="{80A285F0-FFE7-4C4F-9B10-A51BDC638F2A}" srcId="{6682BBAE-2F2A-4684-B24F-751C808098EA}" destId="{650543AA-1C2B-47D3-8EDB-D5C26F0FEBFC}" srcOrd="0" destOrd="0" parTransId="{4C75DBCE-485D-414D-B56B-3748E9C22A8B}" sibTransId="{792338A1-4F0F-4B8D-9CD2-27DE775DA879}"/>
    <dgm:cxn modelId="{2FE3C2FA-AA76-9947-B46A-32545B5A2490}" type="presParOf" srcId="{924F0EA4-F8ED-41D5-ACEC-E8842F2E52FD}" destId="{DE9D8C96-D437-435C-857D-934FD3A53A28}" srcOrd="0" destOrd="0" presId="urn:microsoft.com/office/officeart/2005/8/layout/list1"/>
    <dgm:cxn modelId="{37531BA6-7315-FC41-8560-C799947C00FB}" type="presParOf" srcId="{DE9D8C96-D437-435C-857D-934FD3A53A28}" destId="{0F5B94FA-8A63-4D52-844B-E8D10111B7BB}" srcOrd="0" destOrd="0" presId="urn:microsoft.com/office/officeart/2005/8/layout/list1"/>
    <dgm:cxn modelId="{6B306116-439A-284B-B037-F88625B33B2B}" type="presParOf" srcId="{DE9D8C96-D437-435C-857D-934FD3A53A28}" destId="{952902F6-D5A8-44F2-8726-8FF70309B1B1}" srcOrd="1" destOrd="0" presId="urn:microsoft.com/office/officeart/2005/8/layout/list1"/>
    <dgm:cxn modelId="{08F9B8E5-BCDD-F543-A2A6-2035452B9D0B}" type="presParOf" srcId="{924F0EA4-F8ED-41D5-ACEC-E8842F2E52FD}" destId="{2EEE6F21-E0DA-4EE6-B793-A897EBB2A509}" srcOrd="1" destOrd="0" presId="urn:microsoft.com/office/officeart/2005/8/layout/list1"/>
    <dgm:cxn modelId="{35F12BE0-B057-2841-8F07-142A660F5889}" type="presParOf" srcId="{924F0EA4-F8ED-41D5-ACEC-E8842F2E52FD}" destId="{D4EC89F5-AC6B-40CC-8675-1A61B4A2ABD7}"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CA00C0-AD12-4CC4-B07B-5BD66886F124}"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ZA"/>
        </a:p>
      </dgm:t>
    </dgm:pt>
    <dgm:pt modelId="{B4B242AD-5C77-4B1A-A4A5-AEC44DFD0381}">
      <dgm:prSet/>
      <dgm:spPr/>
      <dgm:t>
        <a:bodyPr/>
        <a:lstStyle/>
        <a:p>
          <a:pPr algn="ctr" rtl="0"/>
          <a:r>
            <a:rPr lang="en-ZA" dirty="0" smtClean="0"/>
            <a:t>Leverage Neotel’s two data centres and national network to provide a data replication environment for our customers across the country</a:t>
          </a:r>
          <a:endParaRPr lang="en-ZA" dirty="0"/>
        </a:p>
      </dgm:t>
    </dgm:pt>
    <dgm:pt modelId="{9F6C6EDC-C4CF-4B46-96D1-F91682F58D6E}" type="parTrans" cxnId="{909345AC-BF37-4CD6-A3B4-41945B1298F3}">
      <dgm:prSet/>
      <dgm:spPr/>
      <dgm:t>
        <a:bodyPr/>
        <a:lstStyle/>
        <a:p>
          <a:pPr algn="ctr"/>
          <a:endParaRPr lang="en-ZA"/>
        </a:p>
      </dgm:t>
    </dgm:pt>
    <dgm:pt modelId="{C839AB20-4F94-4200-8C1B-47224114736D}" type="sibTrans" cxnId="{909345AC-BF37-4CD6-A3B4-41945B1298F3}">
      <dgm:prSet/>
      <dgm:spPr/>
      <dgm:t>
        <a:bodyPr/>
        <a:lstStyle/>
        <a:p>
          <a:pPr algn="ctr"/>
          <a:endParaRPr lang="en-ZA"/>
        </a:p>
      </dgm:t>
    </dgm:pt>
    <dgm:pt modelId="{73561881-AB97-404F-8726-0A6F5F33A75A}" type="pres">
      <dgm:prSet presAssocID="{8CCA00C0-AD12-4CC4-B07B-5BD66886F124}" presName="linear" presStyleCnt="0">
        <dgm:presLayoutVars>
          <dgm:animLvl val="lvl"/>
          <dgm:resizeHandles val="exact"/>
        </dgm:presLayoutVars>
      </dgm:prSet>
      <dgm:spPr/>
      <dgm:t>
        <a:bodyPr/>
        <a:lstStyle/>
        <a:p>
          <a:endParaRPr lang="en-ZA"/>
        </a:p>
      </dgm:t>
    </dgm:pt>
    <dgm:pt modelId="{D47F3217-E6C4-4834-B056-96407CA6F0A3}" type="pres">
      <dgm:prSet presAssocID="{B4B242AD-5C77-4B1A-A4A5-AEC44DFD0381}" presName="parentText" presStyleLbl="node1" presStyleIdx="0" presStyleCnt="1" custLinFactNeighborX="936" custLinFactNeighborY="774">
        <dgm:presLayoutVars>
          <dgm:chMax val="0"/>
          <dgm:bulletEnabled val="1"/>
        </dgm:presLayoutVars>
      </dgm:prSet>
      <dgm:spPr/>
      <dgm:t>
        <a:bodyPr/>
        <a:lstStyle/>
        <a:p>
          <a:endParaRPr lang="en-ZA"/>
        </a:p>
      </dgm:t>
    </dgm:pt>
  </dgm:ptLst>
  <dgm:cxnLst>
    <dgm:cxn modelId="{A86F9A0A-44DD-5A4F-B41B-1B0DE15AA8B4}" type="presOf" srcId="{B4B242AD-5C77-4B1A-A4A5-AEC44DFD0381}" destId="{D47F3217-E6C4-4834-B056-96407CA6F0A3}" srcOrd="0" destOrd="0" presId="urn:microsoft.com/office/officeart/2005/8/layout/vList2"/>
    <dgm:cxn modelId="{8BDE51E4-6C8D-EC4B-91D2-123BB3C209B8}" type="presOf" srcId="{8CCA00C0-AD12-4CC4-B07B-5BD66886F124}" destId="{73561881-AB97-404F-8726-0A6F5F33A75A}" srcOrd="0" destOrd="0" presId="urn:microsoft.com/office/officeart/2005/8/layout/vList2"/>
    <dgm:cxn modelId="{909345AC-BF37-4CD6-A3B4-41945B1298F3}" srcId="{8CCA00C0-AD12-4CC4-B07B-5BD66886F124}" destId="{B4B242AD-5C77-4B1A-A4A5-AEC44DFD0381}" srcOrd="0" destOrd="0" parTransId="{9F6C6EDC-C4CF-4B46-96D1-F91682F58D6E}" sibTransId="{C839AB20-4F94-4200-8C1B-47224114736D}"/>
    <dgm:cxn modelId="{FDBADE32-8DDA-9A4C-A8C3-928CF5440D1F}" type="presParOf" srcId="{73561881-AB97-404F-8726-0A6F5F33A75A}" destId="{D47F3217-E6C4-4834-B056-96407CA6F0A3}"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7067-F029-48F4-8E2F-9F926FAA556D}">
      <dsp:nvSpPr>
        <dsp:cNvPr id="0" name=""/>
        <dsp:cNvSpPr/>
      </dsp:nvSpPr>
      <dsp:spPr>
        <a:xfrm>
          <a:off x="0" y="485236"/>
          <a:ext cx="5728121" cy="4019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4566" tIns="604012" rIns="444566"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smtClean="0">
              <a:latin typeface="+mn-lt"/>
            </a:rPr>
            <a:t>“Pay as you go” methodology - no wasted bandwidth!</a:t>
          </a:r>
          <a:endParaRPr lang="en-US" sz="2900" kern="1200" dirty="0">
            <a:latin typeface="+mn-lt"/>
          </a:endParaRPr>
        </a:p>
        <a:p>
          <a:pPr marL="285750" lvl="1" indent="-285750" algn="l" defTabSz="1289050">
            <a:lnSpc>
              <a:spcPct val="90000"/>
            </a:lnSpc>
            <a:spcBef>
              <a:spcPct val="0"/>
            </a:spcBef>
            <a:spcAft>
              <a:spcPct val="15000"/>
            </a:spcAft>
            <a:buChar char="••"/>
          </a:pPr>
          <a:r>
            <a:rPr lang="en-US" sz="2900" kern="1200" smtClean="0">
              <a:latin typeface="+mn-lt"/>
            </a:rPr>
            <a:t>Scale pricing benefits</a:t>
          </a:r>
          <a:endParaRPr lang="en-US" sz="2900" kern="1200" dirty="0" smtClean="0">
            <a:latin typeface="+mn-lt"/>
          </a:endParaRPr>
        </a:p>
        <a:p>
          <a:pPr marL="285750" lvl="1" indent="-285750" algn="l" defTabSz="1289050">
            <a:lnSpc>
              <a:spcPct val="90000"/>
            </a:lnSpc>
            <a:spcBef>
              <a:spcPct val="0"/>
            </a:spcBef>
            <a:spcAft>
              <a:spcPct val="15000"/>
            </a:spcAft>
            <a:buChar char="••"/>
          </a:pPr>
          <a:r>
            <a:rPr lang="en-US" sz="2900" kern="1200" dirty="0" smtClean="0">
              <a:latin typeface="+mn-lt"/>
            </a:rPr>
            <a:t>Don’t pay for the “peaks”</a:t>
          </a:r>
        </a:p>
        <a:p>
          <a:pPr marL="285750" lvl="1" indent="-285750" algn="l" defTabSz="1289050">
            <a:lnSpc>
              <a:spcPct val="90000"/>
            </a:lnSpc>
            <a:spcBef>
              <a:spcPct val="0"/>
            </a:spcBef>
            <a:spcAft>
              <a:spcPct val="15000"/>
            </a:spcAft>
            <a:buChar char="••"/>
          </a:pPr>
          <a:r>
            <a:rPr lang="en-US" sz="2900" kern="1200" dirty="0" smtClean="0">
              <a:latin typeface="+mn-lt"/>
            </a:rPr>
            <a:t>Flexibility</a:t>
          </a:r>
        </a:p>
        <a:p>
          <a:pPr marL="285750" lvl="1" indent="-285750" algn="l" defTabSz="1289050">
            <a:lnSpc>
              <a:spcPct val="90000"/>
            </a:lnSpc>
            <a:spcBef>
              <a:spcPct val="0"/>
            </a:spcBef>
            <a:spcAft>
              <a:spcPct val="15000"/>
            </a:spcAft>
            <a:buChar char="••"/>
          </a:pPr>
          <a:r>
            <a:rPr lang="en-US" sz="2900" kern="1200" dirty="0" smtClean="0">
              <a:latin typeface="+mn-lt"/>
            </a:rPr>
            <a:t>Quick upgrades</a:t>
          </a:r>
        </a:p>
        <a:p>
          <a:pPr marL="285750" lvl="1" indent="-285750" algn="l" defTabSz="1289050">
            <a:lnSpc>
              <a:spcPct val="90000"/>
            </a:lnSpc>
            <a:spcBef>
              <a:spcPct val="0"/>
            </a:spcBef>
            <a:spcAft>
              <a:spcPct val="15000"/>
            </a:spcAft>
            <a:buChar char="••"/>
          </a:pPr>
          <a:endParaRPr lang="en-US" sz="2900" kern="1200" dirty="0" smtClean="0">
            <a:latin typeface="+mn-lt"/>
          </a:endParaRPr>
        </a:p>
      </dsp:txBody>
      <dsp:txXfrm>
        <a:off x="0" y="485236"/>
        <a:ext cx="5728121" cy="4019400"/>
      </dsp:txXfrm>
    </dsp:sp>
    <dsp:sp modelId="{38C6C8DA-1690-4F62-8DD7-7CBD4DA118A0}">
      <dsp:nvSpPr>
        <dsp:cNvPr id="0" name=""/>
        <dsp:cNvSpPr/>
      </dsp:nvSpPr>
      <dsp:spPr>
        <a:xfrm>
          <a:off x="286406" y="108552"/>
          <a:ext cx="4009684" cy="856080"/>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1557" tIns="0" rIns="151557" bIns="0" numCol="1" spcCol="1270" anchor="ctr" anchorCtr="0">
          <a:noAutofit/>
        </a:bodyPr>
        <a:lstStyle/>
        <a:p>
          <a:pPr lvl="0" algn="l" defTabSz="1289050" rtl="0">
            <a:lnSpc>
              <a:spcPct val="90000"/>
            </a:lnSpc>
            <a:spcBef>
              <a:spcPct val="0"/>
            </a:spcBef>
            <a:spcAft>
              <a:spcPct val="35000"/>
            </a:spcAft>
          </a:pPr>
          <a:r>
            <a:rPr lang="en-ZA" sz="2900" b="1" kern="1200" dirty="0" smtClean="0">
              <a:latin typeface="+mn-lt"/>
            </a:rPr>
            <a:t>Key benefits</a:t>
          </a:r>
          <a:r>
            <a:rPr lang="en-US" sz="2900" b="1" kern="1200" dirty="0" smtClean="0">
              <a:latin typeface="+mn-lt"/>
            </a:rPr>
            <a:t>: </a:t>
          </a:r>
          <a:endParaRPr lang="en-US" sz="2900" kern="1200" dirty="0">
            <a:latin typeface="+mn-lt"/>
          </a:endParaRPr>
        </a:p>
      </dsp:txBody>
      <dsp:txXfrm>
        <a:off x="328196" y="150342"/>
        <a:ext cx="3926104"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2EA4A-7D79-4797-8632-798B8687917C}">
      <dsp:nvSpPr>
        <dsp:cNvPr id="0" name=""/>
        <dsp:cNvSpPr/>
      </dsp:nvSpPr>
      <dsp:spPr>
        <a:xfrm>
          <a:off x="2362" y="1183825"/>
          <a:ext cx="2303693" cy="89628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Bandwidth between Johannesburg and Cape Town</a:t>
          </a:r>
          <a:endParaRPr lang="en-US" sz="1800" kern="1200" dirty="0"/>
        </a:p>
      </dsp:txBody>
      <dsp:txXfrm>
        <a:off x="2362" y="1183825"/>
        <a:ext cx="2303693" cy="896285"/>
      </dsp:txXfrm>
    </dsp:sp>
    <dsp:sp modelId="{39AA8A80-DD90-44EC-8546-C5394AD54C86}">
      <dsp:nvSpPr>
        <dsp:cNvPr id="0" name=""/>
        <dsp:cNvSpPr/>
      </dsp:nvSpPr>
      <dsp:spPr>
        <a:xfrm>
          <a:off x="2362" y="2080111"/>
          <a:ext cx="2303693" cy="197639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smtClean="0"/>
            <a:t>FREE </a:t>
          </a:r>
          <a:r>
            <a:rPr lang="en-US" sz="1800" kern="1200" dirty="0" smtClean="0"/>
            <a:t>bundled replication bandwidth between Neotel’s 2 data </a:t>
          </a:r>
          <a:r>
            <a:rPr lang="en-ZA" sz="1800" kern="1200" noProof="0" dirty="0" smtClean="0"/>
            <a:t>centres in Johannesburg and Cape Town</a:t>
          </a:r>
          <a:endParaRPr lang="en-US" sz="1800" kern="1200" dirty="0"/>
        </a:p>
      </dsp:txBody>
      <dsp:txXfrm>
        <a:off x="2362" y="2080111"/>
        <a:ext cx="2303693" cy="1976399"/>
      </dsp:txXfrm>
    </dsp:sp>
    <dsp:sp modelId="{7A1F5AD6-9474-45D6-B8F2-83EA93A42CBA}">
      <dsp:nvSpPr>
        <dsp:cNvPr id="0" name=""/>
        <dsp:cNvSpPr/>
      </dsp:nvSpPr>
      <dsp:spPr>
        <a:xfrm>
          <a:off x="2628573" y="1183825"/>
          <a:ext cx="2303693" cy="896285"/>
        </a:xfrm>
        <a:prstGeom prst="rect">
          <a:avLst/>
        </a:prstGeom>
        <a:solidFill>
          <a:schemeClr val="accent5">
            <a:lumMod val="75000"/>
          </a:schemeClr>
        </a:solidFill>
        <a:ln w="9525" cap="flat" cmpd="sng" algn="ctr">
          <a:solidFill>
            <a:schemeClr val="accent3">
              <a:hueOff val="5625133"/>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MPLS/Metro/Neo One access</a:t>
          </a:r>
          <a:endParaRPr lang="en-US" sz="1800" kern="1200" dirty="0"/>
        </a:p>
      </dsp:txBody>
      <dsp:txXfrm>
        <a:off x="2628573" y="1183825"/>
        <a:ext cx="2303693" cy="896285"/>
      </dsp:txXfrm>
    </dsp:sp>
    <dsp:sp modelId="{13BD635E-D703-4EF2-9A7F-CEF3A1329B2D}">
      <dsp:nvSpPr>
        <dsp:cNvPr id="0" name=""/>
        <dsp:cNvSpPr/>
      </dsp:nvSpPr>
      <dsp:spPr>
        <a:xfrm>
          <a:off x="2628573" y="2080111"/>
          <a:ext cx="2303693" cy="1976399"/>
        </a:xfrm>
        <a:prstGeom prst="rect">
          <a:avLst/>
        </a:prstGeom>
        <a:solidFill>
          <a:schemeClr val="accent5">
            <a:lumMod val="40000"/>
            <a:lumOff val="60000"/>
            <a:alpha val="90000"/>
          </a:schemeClr>
        </a:solidFill>
        <a:ln w="9525" cap="flat" cmpd="sng" algn="ctr">
          <a:solidFill>
            <a:schemeClr val="accent3">
              <a:tint val="40000"/>
              <a:alpha val="90000"/>
              <a:hueOff val="5358426"/>
              <a:satOff val="-6896"/>
              <a:lumOff val="-5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smtClean="0"/>
            <a:t>FREE </a:t>
          </a:r>
          <a:r>
            <a:rPr lang="en-US" sz="1800" kern="1200" dirty="0" smtClean="0"/>
            <a:t>bandwidth on MPLS ports when connecting customer sites to the Neotel Data </a:t>
          </a:r>
          <a:r>
            <a:rPr lang="en-US" sz="1800" kern="1200" dirty="0" err="1" smtClean="0"/>
            <a:t>centres</a:t>
          </a:r>
          <a:endParaRPr lang="en-US" sz="1800" kern="1200" dirty="0"/>
        </a:p>
      </dsp:txBody>
      <dsp:txXfrm>
        <a:off x="2628573" y="2080111"/>
        <a:ext cx="2303693" cy="1976399"/>
      </dsp:txXfrm>
    </dsp:sp>
    <dsp:sp modelId="{9B66F2E9-FAAB-4CFD-9FCC-AC63052ADD32}">
      <dsp:nvSpPr>
        <dsp:cNvPr id="0" name=""/>
        <dsp:cNvSpPr/>
      </dsp:nvSpPr>
      <dsp:spPr>
        <a:xfrm>
          <a:off x="5254783" y="1183825"/>
          <a:ext cx="2303693" cy="896285"/>
        </a:xfrm>
        <a:prstGeom prst="rect">
          <a:avLst/>
        </a:prstGeom>
        <a:solidFill>
          <a:schemeClr val="tx2">
            <a:lumMod val="75000"/>
          </a:schemeClr>
        </a:solidFill>
        <a:ln w="9525" cap="flat" cmpd="sng" algn="ctr">
          <a:solidFill>
            <a:schemeClr val="accent3">
              <a:hueOff val="11250266"/>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JINX/CINX Connectivity</a:t>
          </a:r>
          <a:endParaRPr lang="en-US" sz="1800" kern="1200" dirty="0"/>
        </a:p>
      </dsp:txBody>
      <dsp:txXfrm>
        <a:off x="5254783" y="1183825"/>
        <a:ext cx="2303693" cy="896285"/>
      </dsp:txXfrm>
    </dsp:sp>
    <dsp:sp modelId="{79A633AC-6193-444A-8C6D-5BC6816FB116}">
      <dsp:nvSpPr>
        <dsp:cNvPr id="0" name=""/>
        <dsp:cNvSpPr/>
      </dsp:nvSpPr>
      <dsp:spPr>
        <a:xfrm>
          <a:off x="5254783" y="2080111"/>
          <a:ext cx="2303693" cy="1976399"/>
        </a:xfrm>
        <a:prstGeom prst="rect">
          <a:avLst/>
        </a:prstGeom>
        <a:solidFill>
          <a:schemeClr val="tx2">
            <a:lumMod val="40000"/>
            <a:lumOff val="60000"/>
            <a:alpha val="90000"/>
          </a:schemeClr>
        </a:solidFill>
        <a:ln w="9525" cap="flat" cmpd="sng" algn="ctr">
          <a:solidFill>
            <a:schemeClr val="accent3">
              <a:tint val="40000"/>
              <a:alpha val="90000"/>
              <a:hueOff val="10716852"/>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smtClean="0"/>
            <a:t>FREE</a:t>
          </a:r>
          <a:r>
            <a:rPr lang="en-US" sz="1800" kern="1200" dirty="0" smtClean="0"/>
            <a:t> 100mbps bandwidth for ISPA members from Neotel’s MMR to JINX or CINX</a:t>
          </a:r>
          <a:endParaRPr lang="en-US" sz="1800" kern="1200" dirty="0"/>
        </a:p>
      </dsp:txBody>
      <dsp:txXfrm>
        <a:off x="5254783" y="2080111"/>
        <a:ext cx="2303693" cy="1976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C89F5-AC6B-40CC-8675-1A61B4A2ABD7}">
      <dsp:nvSpPr>
        <dsp:cNvPr id="0" name=""/>
        <dsp:cNvSpPr/>
      </dsp:nvSpPr>
      <dsp:spPr>
        <a:xfrm>
          <a:off x="0" y="292928"/>
          <a:ext cx="8280920" cy="10773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2691" tIns="395732" rIns="642691" bIns="135128" numCol="1" spcCol="1270" anchor="t" anchorCtr="0">
          <a:noAutofit/>
        </a:bodyPr>
        <a:lstStyle/>
        <a:p>
          <a:pPr marL="171450" lvl="1" indent="-171450" algn="l" defTabSz="844550" rtl="0">
            <a:lnSpc>
              <a:spcPct val="90000"/>
            </a:lnSpc>
            <a:spcBef>
              <a:spcPct val="0"/>
            </a:spcBef>
            <a:spcAft>
              <a:spcPct val="15000"/>
            </a:spcAft>
            <a:buChar char="••"/>
          </a:pPr>
          <a:r>
            <a:rPr lang="en-ZA" sz="1900" kern="1200" dirty="0" smtClean="0"/>
            <a:t>Leverage off the capabilities inherent in our network to provide network services bundled with our hosting services</a:t>
          </a:r>
          <a:endParaRPr lang="en-ZA" sz="1900" kern="1200" dirty="0"/>
        </a:p>
      </dsp:txBody>
      <dsp:txXfrm>
        <a:off x="0" y="292928"/>
        <a:ext cx="8280920" cy="1077300"/>
      </dsp:txXfrm>
    </dsp:sp>
    <dsp:sp modelId="{952902F6-D5A8-44F2-8726-8FF70309B1B1}">
      <dsp:nvSpPr>
        <dsp:cNvPr id="0" name=""/>
        <dsp:cNvSpPr/>
      </dsp:nvSpPr>
      <dsp:spPr>
        <a:xfrm>
          <a:off x="414046" y="12488"/>
          <a:ext cx="5796644" cy="5608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ctr" defTabSz="844550" rtl="0">
            <a:lnSpc>
              <a:spcPct val="90000"/>
            </a:lnSpc>
            <a:spcBef>
              <a:spcPct val="0"/>
            </a:spcBef>
            <a:spcAft>
              <a:spcPct val="35000"/>
            </a:spcAft>
          </a:pPr>
          <a:r>
            <a:rPr lang="en-ZA" sz="1900" kern="1200" smtClean="0"/>
            <a:t>3 separate but related bundles</a:t>
          </a:r>
          <a:endParaRPr lang="en-ZA" sz="1900" kern="1200"/>
        </a:p>
      </dsp:txBody>
      <dsp:txXfrm>
        <a:off x="441426" y="39868"/>
        <a:ext cx="5741884"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F3217-E6C4-4834-B056-96407CA6F0A3}">
      <dsp:nvSpPr>
        <dsp:cNvPr id="0" name=""/>
        <dsp:cNvSpPr/>
      </dsp:nvSpPr>
      <dsp:spPr>
        <a:xfrm>
          <a:off x="0" y="9851"/>
          <a:ext cx="8136904" cy="6364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ZA" sz="1600" kern="1200" dirty="0" smtClean="0"/>
            <a:t>Leverage Neotel’s two data centres and national network to provide a data replication environment for our customers across the country</a:t>
          </a:r>
          <a:endParaRPr lang="en-ZA" sz="1600" kern="1200" dirty="0"/>
        </a:p>
      </dsp:txBody>
      <dsp:txXfrm>
        <a:off x="31070" y="40921"/>
        <a:ext cx="8074764"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fld id="{35C87D9A-888A-0B49-A690-46AA44189267}" type="datetime1">
              <a:rPr lang="en-GB"/>
              <a:pPr>
                <a:defRPr/>
              </a:pPr>
              <a:t>2012/09/05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8" charset="0"/>
                <a:ea typeface="ＭＳ Ｐゴシック" pitchFamily="-108" charset="-128"/>
                <a:cs typeface="ＭＳ Ｐゴシック" pitchFamily="-108" charset="-128"/>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fld id="{1EF43451-1F7A-0D41-940C-DD4942D0CE71}" type="slidenum">
              <a:rPr lang="en-GB"/>
              <a:pPr>
                <a:defRPr/>
              </a:pPr>
              <a:t>‹#›</a:t>
            </a:fld>
            <a:endParaRPr lang="en-GB"/>
          </a:p>
        </p:txBody>
      </p:sp>
    </p:spTree>
    <p:extLst>
      <p:ext uri="{BB962C8B-B14F-4D97-AF65-F5344CB8AC3E}">
        <p14:creationId xmlns:p14="http://schemas.microsoft.com/office/powerpoint/2010/main" val="3787014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24"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24"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24"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fld id="{D2B5541A-8843-2F42-966E-76F1A5BEA6B8}" type="slidenum">
              <a:rPr lang="en-US"/>
              <a:pPr>
                <a:defRPr/>
              </a:pPr>
              <a:t>‹#›</a:t>
            </a:fld>
            <a:endParaRPr lang="en-US"/>
          </a:p>
        </p:txBody>
      </p:sp>
    </p:spTree>
    <p:extLst>
      <p:ext uri="{BB962C8B-B14F-4D97-AF65-F5344CB8AC3E}">
        <p14:creationId xmlns:p14="http://schemas.microsoft.com/office/powerpoint/2010/main" val="19540730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2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FB622C7-1754-C444-905F-8A31FE961A8F}" type="slidenum">
              <a:rPr lang="en-US">
                <a:latin typeface="Arial" charset="0"/>
                <a:ea typeface="ＭＳ Ｐゴシック" charset="-128"/>
                <a:cs typeface="ＭＳ Ｐゴシック" charset="-128"/>
              </a:rPr>
              <a:pPr/>
              <a:t>1</a:t>
            </a:fld>
            <a:endParaRPr lang="en-US" dirty="0">
              <a:latin typeface="Arial" charset="0"/>
              <a:ea typeface="ＭＳ Ｐゴシック" charset="-128"/>
              <a:cs typeface="ＭＳ Ｐゴシック" charset="-128"/>
            </a:endParaRPr>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lIns="87151" tIns="43576" rIns="87151" bIns="43576"/>
          <a:lstStyle/>
          <a:p>
            <a:endParaRPr lang="en-GB" sz="1200" kern="1200" dirty="0">
              <a:solidFill>
                <a:schemeClr val="tx1"/>
              </a:solidFill>
              <a:latin typeface="Arial" charset="0"/>
              <a:ea typeface="ＭＳ Ｐゴシック" pitchFamily="124" charset="-128"/>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4B37E-1672-45F3-90EE-810AB56C9A88}"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4B37E-1672-45F3-90EE-810AB56C9A88}"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4B37E-1672-45F3-90EE-810AB56C9A88}"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Broadband</a:t>
            </a:r>
          </a:p>
          <a:p>
            <a:r>
              <a:rPr lang="en-US" baseline="0" dirty="0" smtClean="0"/>
              <a:t>SA’s broadband flagship</a:t>
            </a:r>
          </a:p>
        </p:txBody>
      </p:sp>
      <p:sp>
        <p:nvSpPr>
          <p:cNvPr id="4" name="Slide Number Placeholder 3"/>
          <p:cNvSpPr>
            <a:spLocks noGrp="1"/>
          </p:cNvSpPr>
          <p:nvPr>
            <p:ph type="sldNum" sz="quarter" idx="10"/>
          </p:nvPr>
        </p:nvSpPr>
        <p:spPr/>
        <p:txBody>
          <a:bodyPr/>
          <a:lstStyle/>
          <a:p>
            <a:pPr>
              <a:defRPr/>
            </a:pPr>
            <a:fld id="{D2B5541A-8843-2F42-966E-76F1A5BEA6B8}" type="slidenum">
              <a:rPr lang="en-US" smtClean="0"/>
              <a:pPr>
                <a:defRPr/>
              </a:pPr>
              <a:t>19</a:t>
            </a:fld>
            <a:endParaRPr lang="en-US"/>
          </a:p>
        </p:txBody>
      </p:sp>
    </p:spTree>
    <p:extLst>
      <p:ext uri="{BB962C8B-B14F-4D97-AF65-F5344CB8AC3E}">
        <p14:creationId xmlns:p14="http://schemas.microsoft.com/office/powerpoint/2010/main" val="2827068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FB622C7-1754-C444-905F-8A31FE961A8F}" type="slidenum">
              <a:rPr lang="en-US">
                <a:latin typeface="Arial" charset="0"/>
                <a:ea typeface="ＭＳ Ｐゴシック" charset="-128"/>
                <a:cs typeface="ＭＳ Ｐゴシック" charset="-128"/>
              </a:rPr>
              <a:pPr/>
              <a:t>20</a:t>
            </a:fld>
            <a:endParaRPr lang="en-US" dirty="0">
              <a:latin typeface="Arial" charset="0"/>
              <a:ea typeface="ＭＳ Ｐゴシック" charset="-128"/>
              <a:cs typeface="ＭＳ Ｐゴシック" charset="-128"/>
            </a:endParaRPr>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lIns="87151" tIns="43576" rIns="87151" bIns="43576"/>
          <a:lstStyle/>
          <a:p>
            <a:endParaRPr lang="en-GB" sz="1200" kern="1200" dirty="0">
              <a:solidFill>
                <a:schemeClr val="tx1"/>
              </a:solidFill>
              <a:latin typeface="Arial" charset="0"/>
              <a:ea typeface="ＭＳ Ｐゴシック" pitchFamily="124" charset="-128"/>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Neotel</a:t>
            </a:r>
            <a:r>
              <a:rPr lang="en-US" baseline="0" dirty="0" smtClean="0"/>
              <a:t> is an IP leader.</a:t>
            </a:r>
            <a:endParaRPr lang="en-US" dirty="0"/>
          </a:p>
        </p:txBody>
      </p:sp>
      <p:sp>
        <p:nvSpPr>
          <p:cNvPr id="4" name="Slide Number Placeholder 3"/>
          <p:cNvSpPr>
            <a:spLocks noGrp="1"/>
          </p:cNvSpPr>
          <p:nvPr>
            <p:ph type="sldNum" sz="quarter" idx="10"/>
          </p:nvPr>
        </p:nvSpPr>
        <p:spPr/>
        <p:txBody>
          <a:bodyPr/>
          <a:lstStyle/>
          <a:p>
            <a:pPr>
              <a:defRPr/>
            </a:pPr>
            <a:fld id="{D2B5541A-8843-2F42-966E-76F1A5BEA6B8}" type="slidenum">
              <a:rPr lang="en-US" smtClean="0"/>
              <a:pPr>
                <a:defRPr/>
              </a:pPr>
              <a:t>4</a:t>
            </a:fld>
            <a:endParaRPr lang="en-US"/>
          </a:p>
        </p:txBody>
      </p:sp>
    </p:spTree>
    <p:extLst>
      <p:ext uri="{BB962C8B-B14F-4D97-AF65-F5344CB8AC3E}">
        <p14:creationId xmlns:p14="http://schemas.microsoft.com/office/powerpoint/2010/main" val="147993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375172-ADEE-CC43-B3AB-5A64AE7169FF}" type="slidenum">
              <a:rPr lang="en-ZA" sz="1200"/>
              <a:pPr/>
              <a:t>6</a:t>
            </a:fld>
            <a:endParaRPr lang="en-ZA"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D439C0-6E12-7041-91AC-CD692B9DFE2E}" type="slidenum">
              <a:rPr lang="en-US" sz="1200"/>
              <a:pPr/>
              <a:t>7</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ZA" dirty="0" smtClean="0">
                <a:ea typeface="ＭＳ Ｐゴシック" charset="0"/>
                <a:cs typeface="ＭＳ Ｐゴシック" charset="0"/>
              </a:rPr>
              <a:t>10 Gbps wavelengths, using</a:t>
            </a:r>
            <a:r>
              <a:rPr lang="en-ZA" baseline="0" dirty="0" smtClean="0">
                <a:ea typeface="ＭＳ Ｐゴシック" charset="0"/>
                <a:cs typeface="ＭＳ Ｐゴシック" charset="0"/>
              </a:rPr>
              <a:t> DWDM and ASON</a:t>
            </a:r>
            <a:endParaRPr lang="en-ZA"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NeoMetro</a:t>
            </a:r>
            <a:r>
              <a:rPr lang="en-US" baseline="0" dirty="0" smtClean="0"/>
              <a:t> is the IP world’s replacement for conventional leased line transmission.</a:t>
            </a:r>
            <a:endParaRPr lang="en-US" dirty="0"/>
          </a:p>
        </p:txBody>
      </p:sp>
      <p:sp>
        <p:nvSpPr>
          <p:cNvPr id="4" name="Slide Number Placeholder 3"/>
          <p:cNvSpPr>
            <a:spLocks noGrp="1"/>
          </p:cNvSpPr>
          <p:nvPr>
            <p:ph type="sldNum" sz="quarter" idx="10"/>
          </p:nvPr>
        </p:nvSpPr>
        <p:spPr/>
        <p:txBody>
          <a:bodyPr/>
          <a:lstStyle/>
          <a:p>
            <a:pPr>
              <a:defRPr/>
            </a:pPr>
            <a:fld id="{D2B5541A-8843-2F42-966E-76F1A5BEA6B8}" type="slidenum">
              <a:rPr lang="en-US" smtClean="0"/>
              <a:pPr>
                <a:defRPr/>
              </a:pPr>
              <a:t>8</a:t>
            </a:fld>
            <a:endParaRPr lang="en-US"/>
          </a:p>
        </p:txBody>
      </p:sp>
    </p:spTree>
    <p:extLst>
      <p:ext uri="{BB962C8B-B14F-4D97-AF65-F5344CB8AC3E}">
        <p14:creationId xmlns:p14="http://schemas.microsoft.com/office/powerpoint/2010/main" val="46907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4B37E-1672-45F3-90EE-810AB56C9A88}" type="slidenum">
              <a:rPr lang="en-US" smtClean="0"/>
              <a:pPr/>
              <a:t>10</a:t>
            </a:fld>
            <a:endParaRPr lang="en-US"/>
          </a:p>
        </p:txBody>
      </p:sp>
    </p:spTree>
    <p:extLst>
      <p:ext uri="{BB962C8B-B14F-4D97-AF65-F5344CB8AC3E}">
        <p14:creationId xmlns:p14="http://schemas.microsoft.com/office/powerpoint/2010/main" val="361673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4B37E-1672-45F3-90EE-810AB56C9A88}"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noProof="0" dirty="0"/>
          </a:p>
        </p:txBody>
      </p:sp>
      <p:sp>
        <p:nvSpPr>
          <p:cNvPr id="4" name="Slide Number Placeholder 3"/>
          <p:cNvSpPr>
            <a:spLocks noGrp="1"/>
          </p:cNvSpPr>
          <p:nvPr>
            <p:ph type="sldNum" sz="quarter" idx="10"/>
          </p:nvPr>
        </p:nvSpPr>
        <p:spPr/>
        <p:txBody>
          <a:bodyPr/>
          <a:lstStyle/>
          <a:p>
            <a:fld id="{4C44B37E-1672-45F3-90EE-810AB56C9A88}"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4B37E-1672-45F3-90EE-810AB56C9A8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6" name="Slide Number Placeholder 5"/>
          <p:cNvSpPr>
            <a:spLocks noGrp="1"/>
          </p:cNvSpPr>
          <p:nvPr>
            <p:ph type="sldNum" sz="quarter" idx="12"/>
          </p:nvPr>
        </p:nvSpPr>
        <p:spPr/>
        <p:txBody>
          <a:bodyPr/>
          <a:lstStyle>
            <a:lvl1pPr>
              <a:defRPr/>
            </a:lvl1pPr>
          </a:lstStyle>
          <a:p>
            <a:pPr>
              <a:defRPr/>
            </a:pPr>
            <a:fld id="{28CEDDDC-6283-1646-80EF-095C121162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6" name="Slide Number Placeholder 5"/>
          <p:cNvSpPr>
            <a:spLocks noGrp="1"/>
          </p:cNvSpPr>
          <p:nvPr>
            <p:ph type="sldNum" sz="quarter" idx="12"/>
          </p:nvPr>
        </p:nvSpPr>
        <p:spPr/>
        <p:txBody>
          <a:bodyPr/>
          <a:lstStyle>
            <a:lvl1pPr>
              <a:defRPr/>
            </a:lvl1pPr>
          </a:lstStyle>
          <a:p>
            <a:pPr>
              <a:defRPr/>
            </a:pPr>
            <a:fld id="{4D5A28AC-7726-1E4B-9FFF-F7A233D9DA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6" name="Slide Number Placeholder 5"/>
          <p:cNvSpPr>
            <a:spLocks noGrp="1"/>
          </p:cNvSpPr>
          <p:nvPr>
            <p:ph type="sldNum" sz="quarter" idx="12"/>
          </p:nvPr>
        </p:nvSpPr>
        <p:spPr/>
        <p:txBody>
          <a:bodyPr/>
          <a:lstStyle>
            <a:lvl1pPr>
              <a:defRPr/>
            </a:lvl1pPr>
          </a:lstStyle>
          <a:p>
            <a:pPr>
              <a:defRPr/>
            </a:pPr>
            <a:fld id="{C8730F91-4DEC-6A49-A810-F8DA0F791C9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28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6BBD57-D4EC-E840-848E-A815E6E0F6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6" name="Slide Number Placeholder 5"/>
          <p:cNvSpPr>
            <a:spLocks noGrp="1"/>
          </p:cNvSpPr>
          <p:nvPr>
            <p:ph type="sldNum" sz="quarter" idx="12"/>
          </p:nvPr>
        </p:nvSpPr>
        <p:spPr/>
        <p:txBody>
          <a:bodyPr/>
          <a:lstStyle>
            <a:lvl1pPr>
              <a:defRPr/>
            </a:lvl1pPr>
          </a:lstStyle>
          <a:p>
            <a:pPr>
              <a:defRPr/>
            </a:pPr>
            <a:fld id="{531BB367-FFF2-7643-BABE-892EDBD9FE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7" name="Slide Number Placeholder 5"/>
          <p:cNvSpPr>
            <a:spLocks noGrp="1"/>
          </p:cNvSpPr>
          <p:nvPr>
            <p:ph type="sldNum" sz="quarter" idx="12"/>
          </p:nvPr>
        </p:nvSpPr>
        <p:spPr/>
        <p:txBody>
          <a:bodyPr/>
          <a:lstStyle>
            <a:lvl1pPr>
              <a:defRPr/>
            </a:lvl1pPr>
          </a:lstStyle>
          <a:p>
            <a:pPr>
              <a:defRPr/>
            </a:pPr>
            <a:fld id="{DD345291-04DE-F844-B2C6-08886663C3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9" name="Slide Number Placeholder 5"/>
          <p:cNvSpPr>
            <a:spLocks noGrp="1"/>
          </p:cNvSpPr>
          <p:nvPr>
            <p:ph type="sldNum" sz="quarter" idx="12"/>
          </p:nvPr>
        </p:nvSpPr>
        <p:spPr/>
        <p:txBody>
          <a:bodyPr/>
          <a:lstStyle>
            <a:lvl1pPr>
              <a:defRPr/>
            </a:lvl1pPr>
          </a:lstStyle>
          <a:p>
            <a:pPr>
              <a:defRPr/>
            </a:pPr>
            <a:fld id="{C358C975-28F5-3143-8AAD-D7EF14BEF1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5" name="Slide Number Placeholder 5"/>
          <p:cNvSpPr>
            <a:spLocks noGrp="1"/>
          </p:cNvSpPr>
          <p:nvPr>
            <p:ph type="sldNum" sz="quarter" idx="12"/>
          </p:nvPr>
        </p:nvSpPr>
        <p:spPr/>
        <p:txBody>
          <a:bodyPr/>
          <a:lstStyle>
            <a:lvl1pPr>
              <a:defRPr/>
            </a:lvl1pPr>
          </a:lstStyle>
          <a:p>
            <a:pPr>
              <a:defRPr/>
            </a:pPr>
            <a:fld id="{CC05A627-8D39-3A41-9601-85F19C2E52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4" name="Slide Number Placeholder 5"/>
          <p:cNvSpPr>
            <a:spLocks noGrp="1"/>
          </p:cNvSpPr>
          <p:nvPr>
            <p:ph type="sldNum" sz="quarter" idx="12"/>
          </p:nvPr>
        </p:nvSpPr>
        <p:spPr/>
        <p:txBody>
          <a:bodyPr/>
          <a:lstStyle>
            <a:lvl1pPr>
              <a:defRPr/>
            </a:lvl1pPr>
          </a:lstStyle>
          <a:p>
            <a:pPr>
              <a:defRPr/>
            </a:pPr>
            <a:fld id="{A57ACC66-2DBB-6649-9EE0-0B5545F489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7" name="Slide Number Placeholder 5"/>
          <p:cNvSpPr>
            <a:spLocks noGrp="1"/>
          </p:cNvSpPr>
          <p:nvPr>
            <p:ph type="sldNum" sz="quarter" idx="12"/>
          </p:nvPr>
        </p:nvSpPr>
        <p:spPr/>
        <p:txBody>
          <a:bodyPr/>
          <a:lstStyle>
            <a:lvl1pPr>
              <a:defRPr/>
            </a:lvl1pPr>
          </a:lstStyle>
          <a:p>
            <a:pPr>
              <a:defRPr/>
            </a:pPr>
            <a:fld id="{E643D040-ABC2-2C43-A780-30FEA7B05F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t>
            </a:r>
            <a:endParaRPr lang="en-US"/>
          </a:p>
        </p:txBody>
      </p:sp>
      <p:sp>
        <p:nvSpPr>
          <p:cNvPr id="7" name="Slide Number Placeholder 5"/>
          <p:cNvSpPr>
            <a:spLocks noGrp="1"/>
          </p:cNvSpPr>
          <p:nvPr>
            <p:ph type="sldNum" sz="quarter" idx="12"/>
          </p:nvPr>
        </p:nvSpPr>
        <p:spPr/>
        <p:txBody>
          <a:bodyPr/>
          <a:lstStyle>
            <a:lvl1pPr>
              <a:defRPr/>
            </a:lvl1pPr>
          </a:lstStyle>
          <a:p>
            <a:pPr>
              <a:defRPr/>
            </a:pPr>
            <a:fld id="{5B5ECF3E-76DF-BF4C-B19F-B90DBE821D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0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173351"/>
            <a:ext cx="8229600" cy="50558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7691" y="6428246"/>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108" charset="0"/>
                <a:ea typeface="ＭＳ Ｐゴシック" pitchFamily="-108" charset="-128"/>
                <a:cs typeface="ＭＳ Ｐゴシック" pitchFamily="-108" charset="-128"/>
              </a:defRPr>
            </a:lvl1pPr>
          </a:lstStyle>
          <a:p>
            <a:pPr>
              <a:defRPr/>
            </a:pPr>
            <a:endParaRPr lang="en-US" dirty="0"/>
          </a:p>
        </p:txBody>
      </p:sp>
      <p:sp>
        <p:nvSpPr>
          <p:cNvPr id="5" name="Footer Placeholder 4"/>
          <p:cNvSpPr>
            <a:spLocks noGrp="1"/>
          </p:cNvSpPr>
          <p:nvPr>
            <p:ph type="ftr" sz="quarter" idx="3"/>
          </p:nvPr>
        </p:nvSpPr>
        <p:spPr>
          <a:xfrm>
            <a:off x="3124200" y="6428242"/>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124" charset="-128"/>
                <a:cs typeface="+mn-cs"/>
              </a:defRPr>
            </a:lvl1pPr>
          </a:lstStyle>
          <a:p>
            <a:pPr>
              <a:defRPr/>
            </a:pPr>
            <a:r>
              <a:rPr lang="en-US" smtClean="0"/>
              <a:t>‹#›</a:t>
            </a:r>
            <a:endParaRPr lang="en-US" dirty="0"/>
          </a:p>
        </p:txBody>
      </p:sp>
      <p:sp>
        <p:nvSpPr>
          <p:cNvPr id="6" name="Slide Number Placeholder 5"/>
          <p:cNvSpPr>
            <a:spLocks noGrp="1"/>
          </p:cNvSpPr>
          <p:nvPr>
            <p:ph type="sldNum" sz="quarter" idx="4"/>
          </p:nvPr>
        </p:nvSpPr>
        <p:spPr>
          <a:xfrm>
            <a:off x="6924588" y="6420983"/>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Arial" pitchFamily="-108" charset="0"/>
                <a:ea typeface="ＭＳ Ｐゴシック" pitchFamily="-108" charset="-128"/>
                <a:cs typeface="ＭＳ Ｐゴシック" pitchFamily="-108" charset="-128"/>
              </a:defRPr>
            </a:lvl1pPr>
          </a:lstStyle>
          <a:p>
            <a:pPr>
              <a:defRPr/>
            </a:pPr>
            <a:endParaRPr lang="en-US" dirty="0"/>
          </a:p>
        </p:txBody>
      </p:sp>
      <p:pic>
        <p:nvPicPr>
          <p:cNvPr id="1031" name="Picture 7" descr="neotel"/>
          <p:cNvPicPr>
            <a:picLocks noChangeAspect="1" noChangeArrowheads="1"/>
          </p:cNvPicPr>
          <p:nvPr userDrawn="1"/>
        </p:nvPicPr>
        <p:blipFill>
          <a:blip r:embed="rId14" cstate="screen">
            <a:lum bright="6000" contrast="12000"/>
            <a:extLst>
              <a:ext uri="{28A0092B-C50C-407E-A947-70E740481C1C}">
                <a14:useLocalDpi xmlns:a14="http://schemas.microsoft.com/office/drawing/2010/main"/>
              </a:ext>
            </a:extLst>
          </a:blip>
          <a:srcRect/>
          <a:stretch>
            <a:fillRect/>
          </a:stretch>
        </p:blipFill>
        <p:spPr bwMode="auto">
          <a:xfrm>
            <a:off x="7467600" y="219075"/>
            <a:ext cx="1384300" cy="923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3200" kern="1200">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0.emf"/><Relationship Id="rId9" Type="http://schemas.openxmlformats.org/officeDocument/2006/relationships/image" Target="../media/image31.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14.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1" Type="http://schemas.openxmlformats.org/officeDocument/2006/relationships/diagramQuickStyle" Target="../diagrams/quickStyle4.xml"/><Relationship Id="rId12" Type="http://schemas.openxmlformats.org/officeDocument/2006/relationships/diagramColors" Target="../diagrams/colors4.xml"/><Relationship Id="rId13"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microsoft.com/office/2007/relationships/hdphoto" Target="../media/hdphoto1.wdp"/><Relationship Id="rId7" Type="http://schemas.openxmlformats.org/officeDocument/2006/relationships/image" Target="../media/image38.png"/><Relationship Id="rId8" Type="http://schemas.openxmlformats.org/officeDocument/2006/relationships/image" Target="../media/image39.emf"/><Relationship Id="rId9" Type="http://schemas.openxmlformats.org/officeDocument/2006/relationships/diagramData" Target="../diagrams/data4.xml"/><Relationship Id="rId10"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4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5.emf"/></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emf"/><Relationship Id="rId1" Type="http://schemas.openxmlformats.org/officeDocument/2006/relationships/slideLayout" Target="../slideLayouts/slideLayout1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ME bg's-01-02.jpg"/>
          <p:cNvPicPr>
            <a:picLocks noChangeAspect="1"/>
          </p:cNvPicPr>
          <p:nvPr/>
        </p:nvPicPr>
        <p:blipFill>
          <a:blip r:embed="rId3"/>
          <a:srcRect/>
          <a:stretch>
            <a:fillRect/>
          </a:stretch>
        </p:blipFill>
        <p:spPr bwMode="auto">
          <a:xfrm>
            <a:off x="0" y="1588"/>
            <a:ext cx="9131300" cy="6838950"/>
          </a:xfrm>
          <a:prstGeom prst="rect">
            <a:avLst/>
          </a:prstGeom>
          <a:noFill/>
          <a:ln w="9525">
            <a:noFill/>
            <a:miter lim="800000"/>
            <a:headEnd/>
            <a:tailEnd/>
          </a:ln>
        </p:spPr>
      </p:pic>
      <p:sp>
        <p:nvSpPr>
          <p:cNvPr id="15363" name="Text Box 3"/>
          <p:cNvSpPr txBox="1">
            <a:spLocks noChangeArrowheads="1"/>
          </p:cNvSpPr>
          <p:nvPr/>
        </p:nvSpPr>
        <p:spPr bwMode="auto">
          <a:xfrm>
            <a:off x="871598" y="3688202"/>
            <a:ext cx="7433489" cy="707886"/>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4000" dirty="0" smtClean="0">
                <a:solidFill>
                  <a:schemeClr val="bg1"/>
                </a:solidFill>
                <a:latin typeface="Candara" pitchFamily="34" charset="0"/>
              </a:rPr>
              <a:t>Inspiring Possibility</a:t>
            </a:r>
            <a:endParaRPr lang="en-US" sz="4000" dirty="0">
              <a:solidFill>
                <a:schemeClr val="bg1"/>
              </a:solidFill>
              <a:latin typeface="Candara" pitchFamily="34" charset="0"/>
            </a:endParaRPr>
          </a:p>
        </p:txBody>
      </p:sp>
    </p:spTree>
    <p:extLst>
      <p:ext uri="{BB962C8B-B14F-4D97-AF65-F5344CB8AC3E}">
        <p14:creationId xmlns:p14="http://schemas.microsoft.com/office/powerpoint/2010/main" val="23408106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normAutofit/>
          </a:bodyPr>
          <a:lstStyle/>
          <a:p>
            <a:r>
              <a:rPr lang="en-ZA" b="1" dirty="0" smtClean="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rPr>
              <a:t>Default ISP Model</a:t>
            </a:r>
            <a:endParaRPr lang="en-US" sz="4000" b="1" dirty="0">
              <a:solidFill>
                <a:srgbClr val="7F7F7F"/>
              </a:solidFill>
              <a:effectLst>
                <a:outerShdw blurRad="38100" dist="38100" dir="2700000" algn="tl">
                  <a:srgbClr val="000000">
                    <a:alpha val="43137"/>
                  </a:srgbClr>
                </a:outerShdw>
              </a:effectLst>
              <a:cs typeface="Arial" pitchFamily="34" charset="0"/>
            </a:endParaRPr>
          </a:p>
        </p:txBody>
      </p:sp>
      <p:sp>
        <p:nvSpPr>
          <p:cNvPr id="3" name="TextBox 2"/>
          <p:cNvSpPr txBox="1"/>
          <p:nvPr/>
        </p:nvSpPr>
        <p:spPr>
          <a:xfrm>
            <a:off x="683568" y="1412776"/>
            <a:ext cx="7560840" cy="830997"/>
          </a:xfrm>
          <a:prstGeom prst="rect">
            <a:avLst/>
          </a:prstGeom>
          <a:noFill/>
        </p:spPr>
        <p:txBody>
          <a:bodyPr wrap="square" rtlCol="0">
            <a:spAutoFit/>
          </a:bodyPr>
          <a:lstStyle/>
          <a:p>
            <a:pPr marL="285750" indent="-285750">
              <a:buFont typeface="Arial" pitchFamily="34" charset="0"/>
              <a:buChar char="•"/>
            </a:pPr>
            <a:r>
              <a:rPr lang="en-US" dirty="0" smtClean="0">
                <a:latin typeface="+mn-lt"/>
              </a:rPr>
              <a:t>10 Mbps </a:t>
            </a:r>
            <a:r>
              <a:rPr lang="en-US" dirty="0" smtClean="0">
                <a:latin typeface="+mn-lt"/>
              </a:rPr>
              <a:t>Last Mile  (Fixed MRC )</a:t>
            </a:r>
          </a:p>
          <a:p>
            <a:pPr marL="285750" indent="-285750">
              <a:buFont typeface="Arial" pitchFamily="34" charset="0"/>
              <a:buChar char="•"/>
            </a:pPr>
            <a:r>
              <a:rPr lang="en-US" dirty="0" smtClean="0">
                <a:latin typeface="+mn-lt"/>
              </a:rPr>
              <a:t>10 Mbps </a:t>
            </a:r>
            <a:r>
              <a:rPr lang="en-US" dirty="0" smtClean="0">
                <a:latin typeface="+mn-lt"/>
              </a:rPr>
              <a:t>Internet Access Port (Fixed MRC)</a:t>
            </a:r>
            <a:endParaRPr lang="en-US"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636912"/>
            <a:ext cx="698954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6434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792162"/>
          </a:xfrm>
        </p:spPr>
        <p:txBody>
          <a:bodyPr>
            <a:normAutofit/>
          </a:bodyPr>
          <a:lstStyle/>
          <a:p>
            <a:r>
              <a:rPr lang="en-ZA" b="1" dirty="0" smtClean="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rPr>
              <a:t>95</a:t>
            </a:r>
            <a:r>
              <a:rPr lang="en-ZA" b="1" baseline="30000" dirty="0" smtClean="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rPr>
              <a:t>th</a:t>
            </a:r>
            <a:r>
              <a:rPr lang="en-ZA" b="1" dirty="0" smtClean="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rPr>
              <a:t> Percentile Model</a:t>
            </a:r>
            <a:endParaRPr lang="en-US" dirty="0">
              <a:solidFill>
                <a:srgbClr val="7F7F7F"/>
              </a:solidFill>
              <a:effectLst>
                <a:outerShdw blurRad="38100" dist="38100" dir="2700000" algn="tl">
                  <a:srgbClr val="000000">
                    <a:alpha val="43137"/>
                  </a:srgbClr>
                </a:outerShdw>
              </a:effectLst>
              <a:cs typeface="Arial" pitchFamily="34" charset="0"/>
            </a:endParaRPr>
          </a:p>
        </p:txBody>
      </p:sp>
      <p:sp>
        <p:nvSpPr>
          <p:cNvPr id="3" name="TextBox 2"/>
          <p:cNvSpPr txBox="1"/>
          <p:nvPr/>
        </p:nvSpPr>
        <p:spPr>
          <a:xfrm>
            <a:off x="179511" y="1114946"/>
            <a:ext cx="7560840" cy="830997"/>
          </a:xfrm>
          <a:prstGeom prst="rect">
            <a:avLst/>
          </a:prstGeom>
          <a:noFill/>
        </p:spPr>
        <p:txBody>
          <a:bodyPr wrap="square" rtlCol="0">
            <a:spAutoFit/>
          </a:bodyPr>
          <a:lstStyle/>
          <a:p>
            <a:pPr marL="285750" indent="-285750">
              <a:buFont typeface="Arial" pitchFamily="34" charset="0"/>
              <a:buChar char="•"/>
            </a:pPr>
            <a:r>
              <a:rPr lang="en-US" dirty="0">
                <a:latin typeface="+mn-lt"/>
              </a:rPr>
              <a:t>L</a:t>
            </a:r>
            <a:r>
              <a:rPr lang="en-US" dirty="0" smtClean="0">
                <a:latin typeface="+mn-lt"/>
              </a:rPr>
              <a:t>ast </a:t>
            </a:r>
            <a:r>
              <a:rPr lang="en-US" dirty="0" smtClean="0">
                <a:latin typeface="+mn-lt"/>
              </a:rPr>
              <a:t>mile – Fixed MRC</a:t>
            </a:r>
          </a:p>
          <a:p>
            <a:pPr marL="285750" indent="-285750">
              <a:buFont typeface="Arial" pitchFamily="34" charset="0"/>
              <a:buChar char="•"/>
            </a:pPr>
            <a:r>
              <a:rPr lang="en-US" dirty="0" smtClean="0">
                <a:latin typeface="+mn-lt"/>
              </a:rPr>
              <a:t>Internet Access Port – Variable MRC</a:t>
            </a:r>
            <a:r>
              <a:rPr lang="en-US" dirty="0" smtClean="0">
                <a:latin typeface="+mn-lt"/>
              </a:rPr>
              <a:t>)</a:t>
            </a:r>
            <a:endParaRPr lang="en-US" dirty="0" smtClean="0">
              <a:latin typeface="+mn-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88840"/>
            <a:ext cx="3413497"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573016"/>
            <a:ext cx="8208913" cy="32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6438901" y="1206500"/>
            <a:ext cx="2616199" cy="2324100"/>
          </a:xfrm>
          <a:prstGeom prst="downArrow">
            <a:avLst>
              <a:gd name="adj1" fmla="val 78670"/>
              <a:gd name="adj2" fmla="val 50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5 min samples over 30 day period – Ignore top 5% !! </a:t>
            </a:r>
            <a:endParaRPr lang="en-US" sz="1800" dirty="0"/>
          </a:p>
        </p:txBody>
      </p:sp>
    </p:spTree>
    <p:extLst>
      <p:ext uri="{BB962C8B-B14F-4D97-AF65-F5344CB8AC3E}">
        <p14:creationId xmlns:p14="http://schemas.microsoft.com/office/powerpoint/2010/main" val="27121270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55544" y="260336"/>
            <a:ext cx="7413656" cy="800096"/>
          </a:xfrm>
          <a:prstGeom prst="rect">
            <a:avLst/>
          </a:prstGeom>
          <a:noFill/>
          <a:ln w="9525">
            <a:noFill/>
            <a:miter lim="800000"/>
            <a:headEnd/>
            <a:tailEnd/>
          </a:ln>
        </p:spPr>
        <p:txBody>
          <a:bodyPr anchor="ctr"/>
          <a:lstStyle/>
          <a:p>
            <a:pPr algn="ctr"/>
            <a:r>
              <a:rPr lang="en-ZA" sz="3200" b="1" dirty="0" smtClean="0">
                <a:solidFill>
                  <a:srgbClr val="FB6F24"/>
                </a:solidFill>
                <a:effectLst>
                  <a:innerShdw blurRad="63500" dist="50800" dir="13500000">
                    <a:srgbClr val="000000">
                      <a:alpha val="50000"/>
                    </a:srgbClr>
                  </a:innerShdw>
                  <a:reflection stA="35000" endPos="75000" dist="12700" dir="5400000" sy="-100000" algn="bl" rotWithShape="0"/>
                </a:effectLst>
              </a:rPr>
              <a:t>NeoInternet 95</a:t>
            </a:r>
            <a:r>
              <a:rPr lang="en-ZA" sz="3200" b="1" baseline="30000" dirty="0" smtClean="0">
                <a:solidFill>
                  <a:srgbClr val="FB6F24"/>
                </a:solidFill>
                <a:effectLst>
                  <a:innerShdw blurRad="63500" dist="50800" dir="13500000">
                    <a:srgbClr val="000000">
                      <a:alpha val="50000"/>
                    </a:srgbClr>
                  </a:innerShdw>
                  <a:reflection stA="35000" endPos="75000" dist="12700" dir="5400000" sy="-100000" algn="bl" rotWithShape="0"/>
                </a:effectLst>
              </a:rPr>
              <a:t>th</a:t>
            </a:r>
            <a:r>
              <a:rPr lang="en-ZA" sz="3200" b="1" dirty="0" smtClean="0">
                <a:solidFill>
                  <a:srgbClr val="FB6F24"/>
                </a:solidFill>
                <a:effectLst>
                  <a:innerShdw blurRad="63500" dist="50800" dir="13500000">
                    <a:srgbClr val="000000">
                      <a:alpha val="50000"/>
                    </a:srgbClr>
                  </a:innerShdw>
                  <a:reflection stA="35000" endPos="75000" dist="12700" dir="5400000" sy="-100000" algn="bl" rotWithShape="0"/>
                </a:effectLst>
              </a:rPr>
              <a:t> Percentile Billing</a:t>
            </a:r>
            <a:endParaRPr lang="en-US" sz="3200" dirty="0">
              <a:solidFill>
                <a:srgbClr val="FF6600"/>
              </a:solidFill>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3140010710"/>
              </p:ext>
            </p:extLst>
          </p:nvPr>
        </p:nvGraphicFramePr>
        <p:xfrm>
          <a:off x="500063" y="1428750"/>
          <a:ext cx="5728121" cy="4664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6366033"/>
            <a:ext cx="9144000" cy="491967"/>
          </a:xfrm>
          <a:prstGeom prst="round2SameRect">
            <a:avLst/>
          </a:prstGeom>
          <a:gradFill>
            <a:gsLst>
              <a:gs pos="0">
                <a:schemeClr val="bg1">
                  <a:lumMod val="50000"/>
                </a:schemeClr>
              </a:gs>
              <a:gs pos="50000">
                <a:schemeClr val="bg1">
                  <a:lumMod val="65000"/>
                </a:schemeClr>
              </a:gs>
              <a:gs pos="100000">
                <a:schemeClr val="bg1">
                  <a:lumMod val="85000"/>
                </a:schemeClr>
              </a:gs>
            </a:gsLst>
            <a:lin ang="10800000" scaled="0"/>
          </a:gradFill>
        </p:spPr>
        <p:txBody>
          <a:bodyPr wrap="square" rtlCol="0" anchor="ctr" anchorCtr="0">
            <a:noAutofit/>
          </a:bodyPr>
          <a:lstStyle/>
          <a:p>
            <a:pPr algn="r"/>
            <a:endParaRPr lang="en-ZA" b="1" dirty="0">
              <a:solidFill>
                <a:srgbClr val="FF66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7192" y="1772816"/>
            <a:ext cx="1728192" cy="214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7969" y="4208463"/>
            <a:ext cx="2306637"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7375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755900"/>
            <a:ext cx="9144000" cy="1092607"/>
          </a:xfrm>
          <a:prstGeom prst="rect">
            <a:avLst/>
          </a:prstGeom>
          <a:noFill/>
          <a:effectLst/>
        </p:spPr>
        <p:txBody>
          <a:bodyPr>
            <a:spAutoFit/>
          </a:bodyPr>
          <a:lstStyle/>
          <a:p>
            <a:pPr algn="ctr" fontAlgn="auto">
              <a:spcBef>
                <a:spcPts val="0"/>
              </a:spcBef>
              <a:spcAft>
                <a:spcPts val="0"/>
              </a:spcAft>
              <a:defRPr/>
            </a:pPr>
            <a:r>
              <a:rPr lang="en-GB" sz="6500" b="1" dirty="0" err="1" smtClean="0">
                <a:solidFill>
                  <a:srgbClr val="FB6F24"/>
                </a:solidFill>
                <a:effectLst>
                  <a:innerShdw blurRad="63500" dist="50800" dir="13500000">
                    <a:srgbClr val="000000">
                      <a:alpha val="50000"/>
                    </a:srgbClr>
                  </a:innerShdw>
                  <a:reflection stA="35000" endPos="75000" dist="12700" dir="5400000" sy="-100000" algn="bl" rotWithShape="0"/>
                </a:effectLst>
                <a:latin typeface="+mn-lt"/>
              </a:rPr>
              <a:t>NeoHost</a:t>
            </a:r>
            <a:endParaRPr lang="en-US" sz="6500" b="1" dirty="0">
              <a:solidFill>
                <a:srgbClr val="FB6F24"/>
              </a:solidFill>
              <a:effectLst>
                <a:innerShdw blurRad="63500" dist="50800" dir="13500000">
                  <a:srgbClr val="000000">
                    <a:alpha val="50000"/>
                  </a:srgbClr>
                </a:innerShdw>
                <a:reflection stA="35000" endPos="75000" dist="12700" dir="5400000" sy="-100000" algn="bl" rotWithShape="0"/>
              </a:effectLst>
              <a:latin typeface="+mn-lt"/>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2583098" cy="1917700"/>
          </a:xfrm>
          <a:prstGeom prst="rect">
            <a:avLst/>
          </a:prstGeom>
        </p:spPr>
      </p:pic>
      <p:pic>
        <p:nvPicPr>
          <p:cNvPr id="23" name="Picture 281" descr="384ed3e9b74d4c3a_Cage%20Area2"/>
          <p:cNvPicPr>
            <a:picLocks noChangeAspect="1" noChangeArrowheads="1"/>
          </p:cNvPicPr>
          <p:nvPr/>
        </p:nvPicPr>
        <p:blipFill>
          <a:blip r:embed="rId3" cstate="print"/>
          <a:srcRect/>
          <a:stretch>
            <a:fillRect/>
          </a:stretch>
        </p:blipFill>
        <p:spPr bwMode="auto">
          <a:xfrm>
            <a:off x="6436995" y="4991100"/>
            <a:ext cx="2707005" cy="1866900"/>
          </a:xfrm>
          <a:prstGeom prst="rect">
            <a:avLst/>
          </a:prstGeom>
          <a:noFill/>
          <a:ln w="9525">
            <a:noFill/>
            <a:miter lim="800000"/>
            <a:headEnd/>
            <a:tailEnd/>
          </a:ln>
        </p:spPr>
      </p:pic>
      <p:pic>
        <p:nvPicPr>
          <p:cNvPr id="20" name="Picture 2"/>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4995560"/>
            <a:ext cx="2578100" cy="1862440"/>
          </a:xfrm>
          <a:prstGeom prst="rect">
            <a:avLst/>
          </a:prstGeom>
          <a:noFill/>
          <a:ln w="9525">
            <a:noFill/>
            <a:miter lim="800000"/>
            <a:headEnd/>
            <a:tailEnd/>
          </a:ln>
          <a:effectLst>
            <a:outerShdw dist="17961" dir="2700000" algn="ctr" rotWithShape="0">
              <a:srgbClr val="1B6173"/>
            </a:outerShdw>
          </a:effectLst>
        </p:spPr>
      </p:pic>
      <p:sp>
        <p:nvSpPr>
          <p:cNvPr id="6" name="TextBox 5"/>
          <p:cNvSpPr txBox="1"/>
          <p:nvPr/>
        </p:nvSpPr>
        <p:spPr bwMode="auto">
          <a:xfrm>
            <a:off x="139700" y="3656010"/>
            <a:ext cx="2578099"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Virtual servers</a:t>
            </a:r>
            <a:endParaRPr lang="en-US" b="1" dirty="0">
              <a:solidFill>
                <a:srgbClr val="FB6F24"/>
              </a:solidFill>
              <a:effectLst>
                <a:reflection stA="35000" endPos="75000" dist="12700" dir="5400000" sy="-100000" algn="bl" rotWithShape="0"/>
              </a:effectLst>
              <a:latin typeface="+mn-lt"/>
            </a:endParaRPr>
          </a:p>
        </p:txBody>
      </p:sp>
      <p:sp>
        <p:nvSpPr>
          <p:cNvPr id="7" name="TextBox 6"/>
          <p:cNvSpPr txBox="1"/>
          <p:nvPr/>
        </p:nvSpPr>
        <p:spPr bwMode="auto">
          <a:xfrm>
            <a:off x="2717800" y="4264494"/>
            <a:ext cx="3797300" cy="646331"/>
          </a:xfrm>
          <a:prstGeom prst="rect">
            <a:avLst/>
          </a:prstGeom>
          <a:noFill/>
          <a:effectLst/>
        </p:spPr>
        <p:txBody>
          <a:bodyPr wrap="square">
            <a:spAutoFit/>
          </a:bodyPr>
          <a:lstStyle/>
          <a:p>
            <a:pPr algn="ctr" fontAlgn="auto">
              <a:spcBef>
                <a:spcPts val="0"/>
              </a:spcBef>
              <a:spcAft>
                <a:spcPts val="0"/>
              </a:spcAft>
              <a:defRPr/>
            </a:pPr>
            <a:r>
              <a:rPr lang="en-GB" sz="3600" b="1" dirty="0" smtClean="0">
                <a:solidFill>
                  <a:srgbClr val="FB6F24"/>
                </a:solidFill>
                <a:effectLst>
                  <a:reflection stA="35000" endPos="75000" dist="12700" dir="5400000" sy="-100000" algn="bl" rotWithShape="0"/>
                </a:effectLst>
                <a:latin typeface="+mn-lt"/>
              </a:rPr>
              <a:t>A home for data</a:t>
            </a:r>
            <a:endParaRPr lang="en-US" sz="3600" b="1" dirty="0">
              <a:solidFill>
                <a:srgbClr val="FB6F24"/>
              </a:solidFill>
              <a:effectLst>
                <a:reflection stA="35000" endPos="75000" dist="12700" dir="5400000" sy="-100000" algn="bl" rotWithShape="0"/>
              </a:effectLst>
              <a:latin typeface="+mn-lt"/>
            </a:endParaRPr>
          </a:p>
        </p:txBody>
      </p:sp>
      <p:sp>
        <p:nvSpPr>
          <p:cNvPr id="8" name="TextBox 7"/>
          <p:cNvSpPr txBox="1"/>
          <p:nvPr/>
        </p:nvSpPr>
        <p:spPr bwMode="auto">
          <a:xfrm>
            <a:off x="3492500" y="1243010"/>
            <a:ext cx="49022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Pay per use </a:t>
            </a:r>
            <a:r>
              <a:rPr lang="en-US" b="1" dirty="0" smtClean="0">
                <a:solidFill>
                  <a:srgbClr val="FB6F24"/>
                </a:solidFill>
                <a:effectLst>
                  <a:reflection stA="35000" endPos="75000" dist="12700" dir="5400000" sy="-100000" algn="bl" rotWithShape="0"/>
                </a:effectLst>
                <a:latin typeface="+mn-lt"/>
              </a:rPr>
              <a:t>bandwidth and power</a:t>
            </a:r>
            <a:endParaRPr lang="en-US" b="1" dirty="0">
              <a:solidFill>
                <a:srgbClr val="FB6F24"/>
              </a:solidFill>
              <a:effectLst>
                <a:reflection stA="35000" endPos="75000" dist="12700" dir="5400000" sy="-100000" algn="bl" rotWithShape="0"/>
              </a:effectLst>
              <a:latin typeface="+mn-lt"/>
            </a:endParaRPr>
          </a:p>
        </p:txBody>
      </p:sp>
      <p:sp>
        <p:nvSpPr>
          <p:cNvPr id="10" name="TextBox 9"/>
          <p:cNvSpPr txBox="1"/>
          <p:nvPr/>
        </p:nvSpPr>
        <p:spPr bwMode="auto">
          <a:xfrm>
            <a:off x="114300" y="2179488"/>
            <a:ext cx="3530601"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Tier 3 Data Centres</a:t>
            </a:r>
            <a:endParaRPr lang="en-US" sz="2800" b="1" dirty="0">
              <a:solidFill>
                <a:srgbClr val="FB6F24"/>
              </a:solidFill>
              <a:effectLst>
                <a:reflection stA="35000" endPos="75000" dist="12700" dir="5400000" sy="-100000" algn="bl" rotWithShape="0"/>
              </a:effectLst>
              <a:latin typeface="+mn-lt"/>
            </a:endParaRPr>
          </a:p>
        </p:txBody>
      </p:sp>
      <p:sp>
        <p:nvSpPr>
          <p:cNvPr id="11" name="TextBox 10"/>
          <p:cNvSpPr txBox="1"/>
          <p:nvPr/>
        </p:nvSpPr>
        <p:spPr bwMode="auto">
          <a:xfrm>
            <a:off x="3429000" y="5699452"/>
            <a:ext cx="27432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Carrier neutral meet-me</a:t>
            </a:r>
            <a:endParaRPr lang="en-US" sz="2000" b="1" dirty="0">
              <a:solidFill>
                <a:srgbClr val="FB6F24"/>
              </a:solidFill>
              <a:effectLst>
                <a:reflection stA="35000" endPos="75000" dist="12700" dir="5400000" sy="-100000" algn="bl" rotWithShape="0"/>
              </a:effectLst>
              <a:latin typeface="+mn-lt"/>
            </a:endParaRPr>
          </a:p>
        </p:txBody>
      </p:sp>
      <p:sp>
        <p:nvSpPr>
          <p:cNvPr id="12" name="TextBox 11"/>
          <p:cNvSpPr txBox="1"/>
          <p:nvPr/>
        </p:nvSpPr>
        <p:spPr bwMode="auto">
          <a:xfrm>
            <a:off x="2844800" y="157946"/>
            <a:ext cx="4318000"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Integrated Connectivity</a:t>
            </a:r>
            <a:endParaRPr lang="en-US" sz="2800" b="1" dirty="0">
              <a:solidFill>
                <a:srgbClr val="FB6F24"/>
              </a:solidFill>
              <a:effectLst>
                <a:reflection stA="35000" endPos="75000" dist="12700" dir="5400000" sy="-100000" algn="bl" rotWithShape="0"/>
              </a:effectLst>
              <a:latin typeface="+mn-lt"/>
            </a:endParaRPr>
          </a:p>
        </p:txBody>
      </p:sp>
      <p:sp>
        <p:nvSpPr>
          <p:cNvPr id="14" name="TextBox 13"/>
          <p:cNvSpPr txBox="1"/>
          <p:nvPr/>
        </p:nvSpPr>
        <p:spPr bwMode="auto">
          <a:xfrm>
            <a:off x="6756400" y="2538410"/>
            <a:ext cx="15113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Security</a:t>
            </a:r>
            <a:endParaRPr lang="en-US" sz="2000" b="1" dirty="0">
              <a:solidFill>
                <a:srgbClr val="FB6F24"/>
              </a:solidFill>
              <a:effectLst>
                <a:reflection stA="35000" endPos="75000" dist="12700" dir="5400000" sy="-100000" algn="bl" rotWithShape="0"/>
              </a:effectLst>
              <a:latin typeface="+mn-lt"/>
            </a:endParaRPr>
          </a:p>
        </p:txBody>
      </p:sp>
      <p:sp>
        <p:nvSpPr>
          <p:cNvPr id="19" name="TextBox 18"/>
          <p:cNvSpPr txBox="1"/>
          <p:nvPr/>
        </p:nvSpPr>
        <p:spPr bwMode="auto">
          <a:xfrm>
            <a:off x="3784600" y="2118052"/>
            <a:ext cx="2286000" cy="400110"/>
          </a:xfrm>
          <a:prstGeom prst="rect">
            <a:avLst/>
          </a:prstGeom>
          <a:noFill/>
          <a:effectLst/>
        </p:spPr>
        <p:txBody>
          <a:bodyPr wrap="square">
            <a:spAutoFit/>
          </a:bodyPr>
          <a:lstStyle/>
          <a:p>
            <a:pPr algn="ctr" fontAlgn="auto">
              <a:spcBef>
                <a:spcPts val="0"/>
              </a:spcBef>
              <a:spcAft>
                <a:spcPts val="0"/>
              </a:spcAft>
              <a:defRPr/>
            </a:pPr>
            <a:r>
              <a:rPr lang="en-US" sz="2000" b="1" dirty="0">
                <a:solidFill>
                  <a:srgbClr val="FB6F24"/>
                </a:solidFill>
                <a:effectLst>
                  <a:reflection stA="35000" endPos="75000" dist="12700" dir="5400000" sy="-100000" algn="bl" rotWithShape="0"/>
                </a:effectLst>
                <a:latin typeface="+mn-lt"/>
              </a:rPr>
              <a:t>E</a:t>
            </a:r>
            <a:r>
              <a:rPr lang="en-US" sz="2000" b="1" dirty="0" smtClean="0">
                <a:solidFill>
                  <a:srgbClr val="FB6F24"/>
                </a:solidFill>
                <a:effectLst>
                  <a:reflection stA="35000" endPos="75000" dist="12700" dir="5400000" sy="-100000" algn="bl" rotWithShape="0"/>
                </a:effectLst>
                <a:latin typeface="+mn-lt"/>
              </a:rPr>
              <a:t>nergy efficiency</a:t>
            </a:r>
            <a:endParaRPr lang="en-US" sz="2000" b="1" dirty="0">
              <a:solidFill>
                <a:srgbClr val="FB6F24"/>
              </a:solidFill>
              <a:effectLst>
                <a:reflection stA="35000" endPos="75000" dist="12700" dir="5400000" sy="-100000" algn="bl" rotWithShape="0"/>
              </a:effectLst>
              <a:latin typeface="+mn-lt"/>
            </a:endParaRPr>
          </a:p>
        </p:txBody>
      </p:sp>
      <p:sp>
        <p:nvSpPr>
          <p:cNvPr id="24" name="TextBox 23"/>
          <p:cNvSpPr txBox="1"/>
          <p:nvPr/>
        </p:nvSpPr>
        <p:spPr bwMode="auto">
          <a:xfrm>
            <a:off x="6438900" y="3744910"/>
            <a:ext cx="26162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Managed hosting</a:t>
            </a:r>
            <a:endParaRPr lang="en-US" b="1" dirty="0">
              <a:solidFill>
                <a:srgbClr val="FB6F24"/>
              </a:solidFill>
              <a:effectLst>
                <a:reflection stA="35000" endPos="75000" dist="12700" dir="5400000" sy="-100000" algn="bl" rotWithShape="0"/>
              </a:effectLst>
              <a:latin typeface="+mn-lt"/>
            </a:endParaRPr>
          </a:p>
        </p:txBody>
      </p:sp>
    </p:spTree>
    <p:extLst>
      <p:ext uri="{BB962C8B-B14F-4D97-AF65-F5344CB8AC3E}">
        <p14:creationId xmlns:p14="http://schemas.microsoft.com/office/powerpoint/2010/main" val="8409526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55544" y="285736"/>
            <a:ext cx="7451756" cy="800096"/>
          </a:xfrm>
          <a:prstGeom prst="rect">
            <a:avLst/>
          </a:prstGeom>
          <a:noFill/>
          <a:ln w="9525">
            <a:noFill/>
            <a:miter lim="800000"/>
            <a:headEnd/>
            <a:tailEnd/>
          </a:ln>
        </p:spPr>
        <p:txBody>
          <a:bodyPr anchor="ctr"/>
          <a:lstStyle/>
          <a:p>
            <a:pPr algn="ctr"/>
            <a:r>
              <a:rPr lang="en-ZA" sz="3200" b="1" dirty="0" smtClean="0">
                <a:solidFill>
                  <a:srgbClr val="FB6F24"/>
                </a:solidFill>
                <a:effectLst>
                  <a:innerShdw blurRad="63500" dist="50800" dir="13500000">
                    <a:srgbClr val="000000">
                      <a:alpha val="50000"/>
                    </a:srgbClr>
                  </a:innerShdw>
                  <a:reflection stA="35000" endPos="75000" dist="12700" dir="5400000" sy="-100000" algn="bl" rotWithShape="0"/>
                </a:effectLst>
              </a:rPr>
              <a:t>3 Hosting Bundle Options</a:t>
            </a:r>
            <a:endParaRPr lang="en-US" sz="3200" dirty="0">
              <a:solidFill>
                <a:srgbClr val="7F7F7F"/>
              </a:solidFill>
              <a:effectLst>
                <a:outerShdw blurRad="38100" dist="38100" dir="2700000" algn="tl">
                  <a:srgbClr val="000000">
                    <a:alpha val="43137"/>
                  </a:srgbClr>
                </a:outerShdw>
              </a:effectLst>
              <a:cs typeface="Arial" pitchFamily="34" charset="0"/>
            </a:endParaRPr>
          </a:p>
        </p:txBody>
      </p:sp>
      <p:graphicFrame>
        <p:nvGraphicFramePr>
          <p:cNvPr id="4" name="Diagram 3"/>
          <p:cNvGraphicFramePr/>
          <p:nvPr>
            <p:extLst>
              <p:ext uri="{D42A27DB-BD31-4B8C-83A1-F6EECF244321}">
                <p14:modId xmlns:p14="http://schemas.microsoft.com/office/powerpoint/2010/main" val="1104519209"/>
              </p:ext>
            </p:extLst>
          </p:nvPr>
        </p:nvGraphicFramePr>
        <p:xfrm>
          <a:off x="899593" y="2297187"/>
          <a:ext cx="7560840" cy="524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9552" y="2821116"/>
            <a:ext cx="792088" cy="792088"/>
          </a:xfrm>
          <a:prstGeom prst="ellipse">
            <a:avLst/>
          </a:prstGeom>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r>
              <a:rPr lang="en-ZA" sz="2400" b="1" dirty="0" smtClean="0"/>
              <a:t>1</a:t>
            </a:r>
            <a:endParaRPr lang="en-ZA" sz="2400" b="1" dirty="0"/>
          </a:p>
        </p:txBody>
      </p:sp>
      <p:sp>
        <p:nvSpPr>
          <p:cNvPr id="5" name="TextBox 4"/>
          <p:cNvSpPr txBox="1"/>
          <p:nvPr/>
        </p:nvSpPr>
        <p:spPr>
          <a:xfrm>
            <a:off x="3149890" y="2793504"/>
            <a:ext cx="792088" cy="792088"/>
          </a:xfrm>
          <a:prstGeom prst="ellipse">
            <a:avLst/>
          </a:prstGeom>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r>
              <a:rPr lang="en-ZA" sz="2400" b="1" dirty="0"/>
              <a:t>2</a:t>
            </a:r>
          </a:p>
        </p:txBody>
      </p:sp>
      <p:sp>
        <p:nvSpPr>
          <p:cNvPr id="6" name="TextBox 5"/>
          <p:cNvSpPr txBox="1"/>
          <p:nvPr/>
        </p:nvSpPr>
        <p:spPr>
          <a:xfrm>
            <a:off x="5837222" y="2829806"/>
            <a:ext cx="792088" cy="792088"/>
          </a:xfrm>
          <a:prstGeom prst="ellipse">
            <a:avLst/>
          </a:prstGeom>
        </p:spPr>
        <p:style>
          <a:lnRef idx="3">
            <a:schemeClr val="lt1"/>
          </a:lnRef>
          <a:fillRef idx="1">
            <a:schemeClr val="accent6"/>
          </a:fillRef>
          <a:effectRef idx="1">
            <a:schemeClr val="accent6"/>
          </a:effectRef>
          <a:fontRef idx="minor">
            <a:schemeClr val="lt1"/>
          </a:fontRef>
        </p:style>
        <p:txBody>
          <a:bodyPr wrap="square" rtlCol="0" anchor="ctr" anchorCtr="1">
            <a:noAutofit/>
          </a:bodyPr>
          <a:lstStyle/>
          <a:p>
            <a:r>
              <a:rPr lang="en-ZA" sz="2400" b="1" dirty="0" smtClean="0"/>
              <a:t>3</a:t>
            </a:r>
            <a:endParaRPr lang="en-ZA" sz="2400" b="1" dirty="0"/>
          </a:p>
        </p:txBody>
      </p:sp>
      <p:graphicFrame>
        <p:nvGraphicFramePr>
          <p:cNvPr id="7" name="Diagram 6"/>
          <p:cNvGraphicFramePr/>
          <p:nvPr>
            <p:extLst>
              <p:ext uri="{D42A27DB-BD31-4B8C-83A1-F6EECF244321}">
                <p14:modId xmlns:p14="http://schemas.microsoft.com/office/powerpoint/2010/main" val="2491504776"/>
              </p:ext>
            </p:extLst>
          </p:nvPr>
        </p:nvGraphicFramePr>
        <p:xfrm>
          <a:off x="431540" y="1313254"/>
          <a:ext cx="8280920" cy="13827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009250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5000"/>
                            </p:stCondLst>
                            <p:childTnLst>
                              <p:par>
                                <p:cTn id="9" presetID="10" presetClass="entr" presetSubtype="0" fill="hold" grpId="0" nodeType="afterEffect">
                                  <p:stCondLst>
                                    <p:cond delay="1000"/>
                                  </p:stCondLst>
                                  <p:childTnLst>
                                    <p:set>
                                      <p:cBhvr>
                                        <p:cTn id="10" dur="1" fill="hold">
                                          <p:stCondLst>
                                            <p:cond delay="0"/>
                                          </p:stCondLst>
                                        </p:cTn>
                                        <p:tgtEl>
                                          <p:spTgt spid="4">
                                            <p:graphicEl>
                                              <a:dgm id="{3592EA4A-7D79-4797-8632-798B8687917C}"/>
                                            </p:graphicEl>
                                          </p:spTgt>
                                        </p:tgtEl>
                                        <p:attrNameLst>
                                          <p:attrName>style.visibility</p:attrName>
                                        </p:attrNameLst>
                                      </p:cBhvr>
                                      <p:to>
                                        <p:strVal val="visible"/>
                                      </p:to>
                                    </p:set>
                                    <p:animEffect transition="in" filter="fade">
                                      <p:cBhvr>
                                        <p:cTn id="11" dur="2000"/>
                                        <p:tgtEl>
                                          <p:spTgt spid="4">
                                            <p:graphicEl>
                                              <a:dgm id="{3592EA4A-7D79-4797-8632-798B8687917C}"/>
                                            </p:graphicEl>
                                          </p:spTgt>
                                        </p:tgtEl>
                                      </p:cBhvr>
                                    </p:animEffect>
                                  </p:childTnLst>
                                </p:cTn>
                              </p:par>
                            </p:childTnLst>
                          </p:cTn>
                        </p:par>
                        <p:par>
                          <p:cTn id="12" fill="hold">
                            <p:stCondLst>
                              <p:cond delay="8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39AA8A80-DD90-44EC-8546-C5394AD54C86}"/>
                                            </p:graphicEl>
                                          </p:spTgt>
                                        </p:tgtEl>
                                        <p:attrNameLst>
                                          <p:attrName>style.visibility</p:attrName>
                                        </p:attrNameLst>
                                      </p:cBhvr>
                                      <p:to>
                                        <p:strVal val="visible"/>
                                      </p:to>
                                    </p:set>
                                    <p:animEffect transition="in" filter="fade">
                                      <p:cBhvr>
                                        <p:cTn id="15" dur="1000"/>
                                        <p:tgtEl>
                                          <p:spTgt spid="4">
                                            <p:graphicEl>
                                              <a:dgm id="{39AA8A80-DD90-44EC-8546-C5394AD54C86}"/>
                                            </p:graphicEl>
                                          </p:spTgt>
                                        </p:tgtEl>
                                      </p:cBhvr>
                                    </p:animEffect>
                                  </p:childTnLst>
                                </p:cTn>
                              </p:par>
                            </p:childTnLst>
                          </p:cTn>
                        </p:par>
                        <p:par>
                          <p:cTn id="16" fill="hold">
                            <p:stCondLst>
                              <p:cond delay="9000"/>
                            </p:stCondLst>
                            <p:childTnLst>
                              <p:par>
                                <p:cTn id="17" presetID="10" presetClass="entr" presetSubtype="0" fill="hold" grpId="0" nodeType="afterEffect">
                                  <p:stCondLst>
                                    <p:cond delay="4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15000"/>
                            </p:stCondLst>
                            <p:childTnLst>
                              <p:par>
                                <p:cTn id="21" presetID="10" presetClass="entr" presetSubtype="0" fill="hold" grpId="0" nodeType="afterEffect">
                                  <p:stCondLst>
                                    <p:cond delay="1000"/>
                                  </p:stCondLst>
                                  <p:childTnLst>
                                    <p:set>
                                      <p:cBhvr>
                                        <p:cTn id="22" dur="1" fill="hold">
                                          <p:stCondLst>
                                            <p:cond delay="0"/>
                                          </p:stCondLst>
                                        </p:cTn>
                                        <p:tgtEl>
                                          <p:spTgt spid="4">
                                            <p:graphicEl>
                                              <a:dgm id="{7A1F5AD6-9474-45D6-B8F2-83EA93A42CBA}"/>
                                            </p:graphicEl>
                                          </p:spTgt>
                                        </p:tgtEl>
                                        <p:attrNameLst>
                                          <p:attrName>style.visibility</p:attrName>
                                        </p:attrNameLst>
                                      </p:cBhvr>
                                      <p:to>
                                        <p:strVal val="visible"/>
                                      </p:to>
                                    </p:set>
                                    <p:animEffect transition="in" filter="fade">
                                      <p:cBhvr>
                                        <p:cTn id="23" dur="2000"/>
                                        <p:tgtEl>
                                          <p:spTgt spid="4">
                                            <p:graphicEl>
                                              <a:dgm id="{7A1F5AD6-9474-45D6-B8F2-83EA93A42CBA}"/>
                                            </p:graphicEl>
                                          </p:spTgt>
                                        </p:tgtEl>
                                      </p:cBhvr>
                                    </p:animEffect>
                                  </p:childTnLst>
                                </p:cTn>
                              </p:par>
                            </p:childTnLst>
                          </p:cTn>
                        </p:par>
                        <p:par>
                          <p:cTn id="24" fill="hold">
                            <p:stCondLst>
                              <p:cond delay="180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13BD635E-D703-4EF2-9A7F-CEF3A1329B2D}"/>
                                            </p:graphicEl>
                                          </p:spTgt>
                                        </p:tgtEl>
                                        <p:attrNameLst>
                                          <p:attrName>style.visibility</p:attrName>
                                        </p:attrNameLst>
                                      </p:cBhvr>
                                      <p:to>
                                        <p:strVal val="visible"/>
                                      </p:to>
                                    </p:set>
                                    <p:animEffect transition="in" filter="fade">
                                      <p:cBhvr>
                                        <p:cTn id="27" dur="1000"/>
                                        <p:tgtEl>
                                          <p:spTgt spid="4">
                                            <p:graphicEl>
                                              <a:dgm id="{13BD635E-D703-4EF2-9A7F-CEF3A1329B2D}"/>
                                            </p:graphicEl>
                                          </p:spTgt>
                                        </p:tgtEl>
                                      </p:cBhvr>
                                    </p:animEffect>
                                  </p:childTnLst>
                                </p:cTn>
                              </p:par>
                            </p:childTnLst>
                          </p:cTn>
                        </p:par>
                        <p:par>
                          <p:cTn id="28" fill="hold">
                            <p:stCondLst>
                              <p:cond delay="19000"/>
                            </p:stCondLst>
                            <p:childTnLst>
                              <p:par>
                                <p:cTn id="29" presetID="10" presetClass="entr" presetSubtype="0" fill="hold" grpId="0" nodeType="afterEffect">
                                  <p:stCondLst>
                                    <p:cond delay="4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par>
                          <p:cTn id="32" fill="hold">
                            <p:stCondLst>
                              <p:cond delay="25000"/>
                            </p:stCondLst>
                            <p:childTnLst>
                              <p:par>
                                <p:cTn id="33" presetID="10" presetClass="entr" presetSubtype="0" fill="hold" grpId="0" nodeType="afterEffect">
                                  <p:stCondLst>
                                    <p:cond delay="1000"/>
                                  </p:stCondLst>
                                  <p:childTnLst>
                                    <p:set>
                                      <p:cBhvr>
                                        <p:cTn id="34" dur="1" fill="hold">
                                          <p:stCondLst>
                                            <p:cond delay="0"/>
                                          </p:stCondLst>
                                        </p:cTn>
                                        <p:tgtEl>
                                          <p:spTgt spid="4">
                                            <p:graphicEl>
                                              <a:dgm id="{9B66F2E9-FAAB-4CFD-9FCC-AC63052ADD32}"/>
                                            </p:graphicEl>
                                          </p:spTgt>
                                        </p:tgtEl>
                                        <p:attrNameLst>
                                          <p:attrName>style.visibility</p:attrName>
                                        </p:attrNameLst>
                                      </p:cBhvr>
                                      <p:to>
                                        <p:strVal val="visible"/>
                                      </p:to>
                                    </p:set>
                                    <p:animEffect transition="in" filter="fade">
                                      <p:cBhvr>
                                        <p:cTn id="35" dur="2000"/>
                                        <p:tgtEl>
                                          <p:spTgt spid="4">
                                            <p:graphicEl>
                                              <a:dgm id="{9B66F2E9-FAAB-4CFD-9FCC-AC63052ADD32}"/>
                                            </p:graphicEl>
                                          </p:spTgt>
                                        </p:tgtEl>
                                      </p:cBhvr>
                                    </p:animEffect>
                                  </p:childTnLst>
                                </p:cTn>
                              </p:par>
                            </p:childTnLst>
                          </p:cTn>
                        </p:par>
                        <p:par>
                          <p:cTn id="36" fill="hold">
                            <p:stCondLst>
                              <p:cond delay="28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79A633AC-6193-444A-8C6D-5BC6816FB116}"/>
                                            </p:graphicEl>
                                          </p:spTgt>
                                        </p:tgtEl>
                                        <p:attrNameLst>
                                          <p:attrName>style.visibility</p:attrName>
                                        </p:attrNameLst>
                                      </p:cBhvr>
                                      <p:to>
                                        <p:strVal val="visible"/>
                                      </p:to>
                                    </p:set>
                                    <p:animEffect transition="in" filter="fade">
                                      <p:cBhvr>
                                        <p:cTn id="39" dur="1000"/>
                                        <p:tgtEl>
                                          <p:spTgt spid="4">
                                            <p:graphicEl>
                                              <a:dgm id="{79A633AC-6193-444A-8C6D-5BC6816FB1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42844" y="273036"/>
            <a:ext cx="7400956" cy="800096"/>
          </a:xfrm>
          <a:prstGeom prst="rect">
            <a:avLst/>
          </a:prstGeom>
          <a:noFill/>
          <a:ln w="9525">
            <a:noFill/>
            <a:miter lim="800000"/>
            <a:headEnd/>
            <a:tailEnd/>
          </a:ln>
        </p:spPr>
        <p:txBody>
          <a:bodyPr anchor="ctr"/>
          <a:lstStyle/>
          <a:p>
            <a:pPr algn="ctr"/>
            <a:r>
              <a:rPr lang="en-ZA" sz="3200" b="1" dirty="0" smtClean="0">
                <a:solidFill>
                  <a:srgbClr val="FB6F24"/>
                </a:solidFill>
                <a:effectLst>
                  <a:innerShdw blurRad="63500" dist="50800" dir="13500000">
                    <a:srgbClr val="000000">
                      <a:alpha val="50000"/>
                    </a:srgbClr>
                  </a:innerShdw>
                  <a:reflection stA="35000" endPos="75000" dist="12700" dir="5400000" sy="-100000" algn="bl" rotWithShape="0"/>
                </a:effectLst>
              </a:rPr>
              <a:t>Neotel Solution</a:t>
            </a:r>
            <a:endParaRPr lang="en-US" sz="3200" dirty="0">
              <a:solidFill>
                <a:srgbClr val="7F7F7F"/>
              </a:solidFill>
              <a:effectLst>
                <a:outerShdw blurRad="38100" dist="38100" dir="2700000" algn="tl">
                  <a:srgbClr val="000000">
                    <a:alpha val="43137"/>
                  </a:srgbClr>
                </a:outerShdw>
              </a:effectLst>
              <a:cs typeface="Arial" pitchFamily="34" charset="0"/>
            </a:endParaRPr>
          </a:p>
        </p:txBody>
      </p:sp>
      <p:grpSp>
        <p:nvGrpSpPr>
          <p:cNvPr id="4" name="Group 3"/>
          <p:cNvGrpSpPr/>
          <p:nvPr/>
        </p:nvGrpSpPr>
        <p:grpSpPr>
          <a:xfrm>
            <a:off x="251520" y="1918363"/>
            <a:ext cx="4985742" cy="4899205"/>
            <a:chOff x="251520" y="1842163"/>
            <a:chExt cx="4985742" cy="489920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73374"/>
              <a:ext cx="1718605" cy="200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842163"/>
              <a:ext cx="1745382" cy="203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16348" y="3020553"/>
              <a:ext cx="2684765" cy="171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6793" y="4798079"/>
              <a:ext cx="714375" cy="11811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p:spPr>
        </p:pic>
        <p:pic>
          <p:nvPicPr>
            <p:cNvPr id="9"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4692" y="5560268"/>
              <a:ext cx="714375" cy="11811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p:spPr>
        </p:pic>
        <p:pic>
          <p:nvPicPr>
            <p:cNvPr id="10"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6187" y="5560268"/>
              <a:ext cx="714375" cy="11811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p:spPr>
        </p:pic>
        <p:pic>
          <p:nvPicPr>
            <p:cNvPr id="11"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34" y="4798078"/>
              <a:ext cx="714375" cy="11811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p:spPr>
        </p:pic>
        <p:grpSp>
          <p:nvGrpSpPr>
            <p:cNvPr id="3" name="Group 2"/>
            <p:cNvGrpSpPr/>
            <p:nvPr/>
          </p:nvGrpSpPr>
          <p:grpSpPr>
            <a:xfrm rot="18722488">
              <a:off x="1061472" y="4635812"/>
              <a:ext cx="1001354" cy="299586"/>
              <a:chOff x="357241" y="3933056"/>
              <a:chExt cx="1399689" cy="411983"/>
            </a:xfrm>
          </p:grpSpPr>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7119">
                <a:off x="357241" y="4119407"/>
                <a:ext cx="1399689" cy="22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3933056"/>
                <a:ext cx="936104" cy="317437"/>
              </a:xfrm>
              <a:prstGeom prst="rect">
                <a:avLst/>
              </a:prstGeom>
              <a:noFill/>
            </p:spPr>
            <p:txBody>
              <a:bodyPr wrap="square" rtlCol="0">
                <a:spAutoFit/>
              </a:bodyPr>
              <a:lstStyle/>
              <a:p>
                <a:pPr algn="ctr"/>
                <a:r>
                  <a:rPr lang="en-ZA" sz="900" dirty="0" smtClean="0"/>
                  <a:t>MPLS</a:t>
                </a:r>
                <a:endParaRPr lang="en-ZA" sz="1100" dirty="0"/>
              </a:p>
            </p:txBody>
          </p:sp>
        </p:grpSp>
        <p:grpSp>
          <p:nvGrpSpPr>
            <p:cNvPr id="17" name="Group 16"/>
            <p:cNvGrpSpPr/>
            <p:nvPr/>
          </p:nvGrpSpPr>
          <p:grpSpPr>
            <a:xfrm rot="2590191">
              <a:off x="3616581" y="4681186"/>
              <a:ext cx="1001354" cy="299586"/>
              <a:chOff x="357241" y="3933056"/>
              <a:chExt cx="1399689" cy="411981"/>
            </a:xfrm>
          </p:grpSpPr>
          <p:pic>
            <p:nvPicPr>
              <p:cNvPr id="1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7119">
                <a:off x="357241" y="4119405"/>
                <a:ext cx="1399689" cy="22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11560" y="3933056"/>
                <a:ext cx="936104" cy="317437"/>
              </a:xfrm>
              <a:prstGeom prst="rect">
                <a:avLst/>
              </a:prstGeom>
              <a:noFill/>
            </p:spPr>
            <p:txBody>
              <a:bodyPr wrap="square" rtlCol="0">
                <a:spAutoFit/>
              </a:bodyPr>
              <a:lstStyle/>
              <a:p>
                <a:pPr algn="ctr"/>
                <a:r>
                  <a:rPr lang="en-ZA" sz="900" dirty="0" smtClean="0"/>
                  <a:t>MPLS</a:t>
                </a:r>
                <a:endParaRPr lang="en-ZA" sz="1100" dirty="0"/>
              </a:p>
            </p:txBody>
          </p:sp>
        </p:grpSp>
        <p:grpSp>
          <p:nvGrpSpPr>
            <p:cNvPr id="20" name="Group 19"/>
            <p:cNvGrpSpPr/>
            <p:nvPr/>
          </p:nvGrpSpPr>
          <p:grpSpPr>
            <a:xfrm rot="17337688">
              <a:off x="1843875" y="4980408"/>
              <a:ext cx="1001354" cy="299586"/>
              <a:chOff x="357241" y="3933056"/>
              <a:chExt cx="1399689" cy="411981"/>
            </a:xfrm>
          </p:grpSpPr>
          <p:pic>
            <p:nvPicPr>
              <p:cNvPr id="2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7119">
                <a:off x="357241" y="4119405"/>
                <a:ext cx="1399689" cy="22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11559" y="3933056"/>
                <a:ext cx="936104" cy="317437"/>
              </a:xfrm>
              <a:prstGeom prst="rect">
                <a:avLst/>
              </a:prstGeom>
              <a:noFill/>
            </p:spPr>
            <p:txBody>
              <a:bodyPr wrap="square" rtlCol="0">
                <a:spAutoFit/>
              </a:bodyPr>
              <a:lstStyle/>
              <a:p>
                <a:pPr algn="ctr"/>
                <a:r>
                  <a:rPr lang="en-ZA" sz="900" dirty="0" smtClean="0"/>
                  <a:t>MPLS</a:t>
                </a:r>
                <a:endParaRPr lang="en-ZA" sz="1100" dirty="0"/>
              </a:p>
            </p:txBody>
          </p:sp>
        </p:grpSp>
        <p:grpSp>
          <p:nvGrpSpPr>
            <p:cNvPr id="23" name="Group 22"/>
            <p:cNvGrpSpPr/>
            <p:nvPr/>
          </p:nvGrpSpPr>
          <p:grpSpPr>
            <a:xfrm rot="4192535">
              <a:off x="3018389" y="4926792"/>
              <a:ext cx="1001354" cy="299586"/>
              <a:chOff x="357241" y="3933056"/>
              <a:chExt cx="1399689" cy="411981"/>
            </a:xfrm>
          </p:grpSpPr>
          <p:pic>
            <p:nvPicPr>
              <p:cNvPr id="2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7119">
                <a:off x="357241" y="4119405"/>
                <a:ext cx="1399689" cy="22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611560" y="3933056"/>
                <a:ext cx="936104" cy="317437"/>
              </a:xfrm>
              <a:prstGeom prst="rect">
                <a:avLst/>
              </a:prstGeom>
              <a:noFill/>
            </p:spPr>
            <p:txBody>
              <a:bodyPr wrap="square" rtlCol="0">
                <a:spAutoFit/>
              </a:bodyPr>
              <a:lstStyle/>
              <a:p>
                <a:pPr algn="ctr"/>
                <a:r>
                  <a:rPr lang="en-ZA" sz="900" dirty="0" smtClean="0"/>
                  <a:t>MPLS</a:t>
                </a:r>
                <a:endParaRPr lang="en-ZA" sz="1100" dirty="0"/>
              </a:p>
            </p:txBody>
          </p:sp>
        </p:grpSp>
        <p:grpSp>
          <p:nvGrpSpPr>
            <p:cNvPr id="26" name="Group 25"/>
            <p:cNvGrpSpPr/>
            <p:nvPr/>
          </p:nvGrpSpPr>
          <p:grpSpPr>
            <a:xfrm rot="20300963">
              <a:off x="3704219" y="3402736"/>
              <a:ext cx="1001354" cy="299586"/>
              <a:chOff x="357240" y="3933056"/>
              <a:chExt cx="1399689" cy="411982"/>
            </a:xfrm>
          </p:grpSpPr>
          <p:pic>
            <p:nvPicPr>
              <p:cNvPr id="2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7119">
                <a:off x="357240" y="4119406"/>
                <a:ext cx="1399689" cy="22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11561" y="3933056"/>
                <a:ext cx="936104" cy="317437"/>
              </a:xfrm>
              <a:prstGeom prst="rect">
                <a:avLst/>
              </a:prstGeom>
              <a:noFill/>
            </p:spPr>
            <p:txBody>
              <a:bodyPr wrap="square" rtlCol="0">
                <a:spAutoFit/>
              </a:bodyPr>
              <a:lstStyle/>
              <a:p>
                <a:pPr algn="ctr"/>
                <a:r>
                  <a:rPr lang="en-ZA" sz="900" dirty="0" smtClean="0"/>
                  <a:t>MPLS</a:t>
                </a:r>
                <a:endParaRPr lang="en-ZA" sz="1100" dirty="0"/>
              </a:p>
            </p:txBody>
          </p:sp>
        </p:grpSp>
        <p:grpSp>
          <p:nvGrpSpPr>
            <p:cNvPr id="29" name="Group 28"/>
            <p:cNvGrpSpPr/>
            <p:nvPr/>
          </p:nvGrpSpPr>
          <p:grpSpPr>
            <a:xfrm rot="1136549">
              <a:off x="936151" y="3284028"/>
              <a:ext cx="1001354" cy="299586"/>
              <a:chOff x="357241" y="3933056"/>
              <a:chExt cx="1399689" cy="411982"/>
            </a:xfrm>
          </p:grpSpPr>
          <p:pic>
            <p:nvPicPr>
              <p:cNvPr id="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7119">
                <a:off x="357241" y="4119406"/>
                <a:ext cx="1399689" cy="22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11561" y="3933056"/>
                <a:ext cx="936104" cy="317437"/>
              </a:xfrm>
              <a:prstGeom prst="rect">
                <a:avLst/>
              </a:prstGeom>
              <a:noFill/>
            </p:spPr>
            <p:txBody>
              <a:bodyPr wrap="square" rtlCol="0">
                <a:spAutoFit/>
              </a:bodyPr>
              <a:lstStyle/>
              <a:p>
                <a:pPr algn="ctr"/>
                <a:r>
                  <a:rPr lang="en-ZA" sz="900" dirty="0" smtClean="0"/>
                  <a:t>MPLS</a:t>
                </a:r>
                <a:endParaRPr lang="en-ZA" sz="1100" dirty="0"/>
              </a:p>
            </p:txBody>
          </p:sp>
        </p:grpSp>
        <p:sp>
          <p:nvSpPr>
            <p:cNvPr id="7" name="Arc 6"/>
            <p:cNvSpPr/>
            <p:nvPr/>
          </p:nvSpPr>
          <p:spPr>
            <a:xfrm>
              <a:off x="1184735" y="2161406"/>
              <a:ext cx="3099233" cy="792088"/>
            </a:xfrm>
            <a:prstGeom prst="arc">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4" name="Arc 33"/>
            <p:cNvSpPr/>
            <p:nvPr/>
          </p:nvSpPr>
          <p:spPr>
            <a:xfrm flipH="1">
              <a:off x="1184735" y="2161406"/>
              <a:ext cx="3099233" cy="792088"/>
            </a:xfrm>
            <a:prstGeom prst="arc">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2" name="Rectangle 11"/>
            <p:cNvSpPr/>
            <p:nvPr/>
          </p:nvSpPr>
          <p:spPr>
            <a:xfrm>
              <a:off x="2087954" y="1843676"/>
              <a:ext cx="1231865" cy="646331"/>
            </a:xfrm>
            <a:prstGeom prst="rect">
              <a:avLst/>
            </a:prstGeom>
          </p:spPr>
          <p:txBody>
            <a:bodyPr wrap="none">
              <a:spAutoFit/>
            </a:bodyPr>
            <a:lstStyle/>
            <a:p>
              <a:pPr algn="ctr"/>
              <a:r>
                <a:rPr lang="en-ZA" sz="1800" dirty="0" smtClean="0">
                  <a:latin typeface="+mn-lt"/>
                </a:rPr>
                <a:t>Data</a:t>
              </a:r>
            </a:p>
            <a:p>
              <a:pPr algn="ctr"/>
              <a:r>
                <a:rPr lang="en-ZA" sz="1800" dirty="0" smtClean="0">
                  <a:latin typeface="+mn-lt"/>
                </a:rPr>
                <a:t>Replication</a:t>
              </a:r>
              <a:endParaRPr lang="en-ZA" sz="2000" dirty="0">
                <a:latin typeface="+mn-lt"/>
              </a:endParaRPr>
            </a:p>
          </p:txBody>
        </p:sp>
      </p:grpSp>
      <p:sp>
        <p:nvSpPr>
          <p:cNvPr id="16" name="TextBox 15"/>
          <p:cNvSpPr txBox="1"/>
          <p:nvPr/>
        </p:nvSpPr>
        <p:spPr>
          <a:xfrm>
            <a:off x="5724128" y="2768992"/>
            <a:ext cx="2880320" cy="578882"/>
          </a:xfrm>
          <a:prstGeom prst="round2Diag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ZA" sz="1400" dirty="0" smtClean="0"/>
              <a:t>Customer servers in Johannesburg and Cape Town data centre</a:t>
            </a:r>
            <a:endParaRPr lang="en-ZA" sz="1400" dirty="0"/>
          </a:p>
        </p:txBody>
      </p:sp>
      <p:sp>
        <p:nvSpPr>
          <p:cNvPr id="38" name="TextBox 37"/>
          <p:cNvSpPr txBox="1"/>
          <p:nvPr/>
        </p:nvSpPr>
        <p:spPr>
          <a:xfrm>
            <a:off x="5724128" y="3372386"/>
            <a:ext cx="2880320" cy="578882"/>
          </a:xfrm>
          <a:prstGeom prst="round2Diag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ZA" sz="1400" dirty="0" smtClean="0"/>
              <a:t>Various customer branch locations around the country</a:t>
            </a:r>
            <a:endParaRPr lang="en-ZA" sz="1400" dirty="0"/>
          </a:p>
        </p:txBody>
      </p:sp>
      <p:sp>
        <p:nvSpPr>
          <p:cNvPr id="39" name="TextBox 38"/>
          <p:cNvSpPr txBox="1"/>
          <p:nvPr/>
        </p:nvSpPr>
        <p:spPr>
          <a:xfrm>
            <a:off x="5724128" y="3975780"/>
            <a:ext cx="2880320" cy="578882"/>
          </a:xfrm>
          <a:prstGeom prst="round2Diag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ZA" sz="1400" dirty="0" smtClean="0"/>
              <a:t>Neotel IP Network used to connect branches with data centres</a:t>
            </a:r>
            <a:endParaRPr lang="en-ZA" sz="1400" dirty="0"/>
          </a:p>
        </p:txBody>
      </p:sp>
      <p:sp>
        <p:nvSpPr>
          <p:cNvPr id="40" name="TextBox 39"/>
          <p:cNvSpPr txBox="1"/>
          <p:nvPr/>
        </p:nvSpPr>
        <p:spPr>
          <a:xfrm>
            <a:off x="5724128" y="4569192"/>
            <a:ext cx="2880320" cy="1055608"/>
          </a:xfrm>
          <a:prstGeom prst="round2Diag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ZA" sz="1400" b="1" dirty="0" smtClean="0">
                <a:effectLst>
                  <a:outerShdw blurRad="38100" dist="38100" dir="2700000" algn="tl">
                    <a:srgbClr val="000000">
                      <a:alpha val="43137"/>
                    </a:srgbClr>
                  </a:outerShdw>
                </a:effectLst>
              </a:rPr>
              <a:t>Bundled in (free!)</a:t>
            </a:r>
            <a:r>
              <a:rPr lang="en-ZA" sz="1400" b="1" dirty="0" smtClean="0"/>
              <a:t> </a:t>
            </a:r>
            <a:r>
              <a:rPr lang="en-ZA" sz="1400" dirty="0" smtClean="0"/>
              <a:t>replication bandwidth for customers between Johannesburg and Cape Town bundled in</a:t>
            </a:r>
            <a:endParaRPr lang="en-ZA" sz="1400" dirty="0"/>
          </a:p>
        </p:txBody>
      </p:sp>
      <p:graphicFrame>
        <p:nvGraphicFramePr>
          <p:cNvPr id="42" name="Diagram 41"/>
          <p:cNvGraphicFramePr/>
          <p:nvPr>
            <p:extLst>
              <p:ext uri="{D42A27DB-BD31-4B8C-83A1-F6EECF244321}">
                <p14:modId xmlns:p14="http://schemas.microsoft.com/office/powerpoint/2010/main" val="1651508480"/>
              </p:ext>
            </p:extLst>
          </p:nvPr>
        </p:nvGraphicFramePr>
        <p:xfrm>
          <a:off x="467544" y="1139061"/>
          <a:ext cx="8136904"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5002725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5500"/>
                            </p:stCondLst>
                            <p:childTnLst>
                              <p:par>
                                <p:cTn id="13" presetID="10" presetClass="entr" presetSubtype="0" fill="hold" grpId="0" nodeType="afterEffect">
                                  <p:stCondLst>
                                    <p:cond delay="200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childTnLst>
                          </p:cTn>
                        </p:par>
                        <p:par>
                          <p:cTn id="16" fill="hold">
                            <p:stCondLst>
                              <p:cond delay="8500"/>
                            </p:stCondLst>
                            <p:childTnLst>
                              <p:par>
                                <p:cTn id="17" presetID="10" presetClass="entr" presetSubtype="0" fill="hold" grpId="0" nodeType="after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childTnLst>
                          </p:cTn>
                        </p:par>
                        <p:par>
                          <p:cTn id="20" fill="hold">
                            <p:stCondLst>
                              <p:cond delay="11500"/>
                            </p:stCondLst>
                            <p:childTnLst>
                              <p:par>
                                <p:cTn id="21" presetID="10" presetClass="entr" presetSubtype="0" fill="hold" grpId="0" nodeType="afterEffect">
                                  <p:stCondLst>
                                    <p:cond delay="20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38023" y="4020494"/>
            <a:ext cx="2223612" cy="2590279"/>
            <a:chOff x="6038023" y="4020494"/>
            <a:chExt cx="2223612" cy="2590279"/>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023" y="4020494"/>
              <a:ext cx="2223612" cy="25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105713" y="4045379"/>
              <a:ext cx="2088232" cy="400110"/>
            </a:xfrm>
            <a:prstGeom prst="rect">
              <a:avLst/>
            </a:prstGeom>
            <a:noFill/>
          </p:spPr>
          <p:txBody>
            <a:bodyPr wrap="square" rtlCol="0">
              <a:spAutoFit/>
            </a:bodyPr>
            <a:lstStyle/>
            <a:p>
              <a:pPr algn="ctr"/>
              <a:r>
                <a:rPr lang="en-ZA" sz="2000" b="1" dirty="0" smtClean="0">
                  <a:solidFill>
                    <a:schemeClr val="bg1"/>
                  </a:solidFill>
                  <a:effectLst>
                    <a:outerShdw blurRad="38100" dist="38100" dir="2700000" algn="tl">
                      <a:srgbClr val="000000">
                        <a:alpha val="43137"/>
                      </a:srgbClr>
                    </a:outerShdw>
                  </a:effectLst>
                  <a:latin typeface="+mn-lt"/>
                </a:rPr>
                <a:t>Cape Town DC</a:t>
              </a:r>
              <a:endParaRPr lang="en-ZA" sz="2000" b="1" dirty="0">
                <a:solidFill>
                  <a:schemeClr val="bg1"/>
                </a:solidFill>
                <a:effectLst>
                  <a:outerShdw blurRad="38100" dist="38100" dir="2700000" algn="tl">
                    <a:srgbClr val="000000">
                      <a:alpha val="43137"/>
                    </a:srgbClr>
                  </a:outerShdw>
                </a:effectLst>
                <a:latin typeface="+mn-lt"/>
              </a:endParaRPr>
            </a:p>
          </p:txBody>
        </p:sp>
      </p:grpSp>
      <p:grpSp>
        <p:nvGrpSpPr>
          <p:cNvPr id="4" name="Group 3"/>
          <p:cNvGrpSpPr/>
          <p:nvPr/>
        </p:nvGrpSpPr>
        <p:grpSpPr>
          <a:xfrm>
            <a:off x="899592" y="4006067"/>
            <a:ext cx="2223612" cy="2590279"/>
            <a:chOff x="899592" y="4006067"/>
            <a:chExt cx="2223612" cy="2590279"/>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006067"/>
              <a:ext cx="2223612" cy="259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4025775"/>
              <a:ext cx="2088232" cy="400110"/>
            </a:xfrm>
            <a:prstGeom prst="rect">
              <a:avLst/>
            </a:prstGeom>
            <a:noFill/>
          </p:spPr>
          <p:txBody>
            <a:bodyPr wrap="square" rtlCol="0">
              <a:spAutoFit/>
            </a:bodyPr>
            <a:lstStyle/>
            <a:p>
              <a:pPr algn="ctr"/>
              <a:r>
                <a:rPr lang="en-ZA" sz="2000" b="1" dirty="0" smtClean="0">
                  <a:solidFill>
                    <a:schemeClr val="bg1"/>
                  </a:solidFill>
                  <a:effectLst>
                    <a:outerShdw blurRad="38100" dist="38100" dir="2700000" algn="tl">
                      <a:srgbClr val="000000">
                        <a:alpha val="43137"/>
                      </a:srgbClr>
                    </a:outerShdw>
                  </a:effectLst>
                  <a:latin typeface="+mn-lt"/>
                </a:rPr>
                <a:t>Johannesburg DC</a:t>
              </a:r>
              <a:endParaRPr lang="en-ZA" sz="2000" b="1" dirty="0">
                <a:solidFill>
                  <a:schemeClr val="bg1"/>
                </a:solidFill>
                <a:effectLst>
                  <a:outerShdw blurRad="38100" dist="38100" dir="2700000" algn="tl">
                    <a:srgbClr val="000000">
                      <a:alpha val="43137"/>
                    </a:srgbClr>
                  </a:outerShdw>
                </a:effectLst>
                <a:latin typeface="+mn-lt"/>
              </a:endParaRPr>
            </a:p>
          </p:txBody>
        </p:sp>
      </p:grpSp>
      <p:sp>
        <p:nvSpPr>
          <p:cNvPr id="14" name="Title 1"/>
          <p:cNvSpPr txBox="1">
            <a:spLocks/>
          </p:cNvSpPr>
          <p:nvPr/>
        </p:nvSpPr>
        <p:spPr bwMode="auto">
          <a:xfrm>
            <a:off x="142844" y="247636"/>
            <a:ext cx="7400956" cy="800096"/>
          </a:xfrm>
          <a:prstGeom prst="rect">
            <a:avLst/>
          </a:prstGeom>
          <a:noFill/>
          <a:ln w="9525">
            <a:noFill/>
            <a:miter lim="800000"/>
            <a:headEnd/>
            <a:tailEnd/>
          </a:ln>
        </p:spPr>
        <p:txBody>
          <a:bodyPr anchor="ctr"/>
          <a:lstStyle/>
          <a:p>
            <a:pPr algn="ctr"/>
            <a:r>
              <a:rPr lang="en-ZA" sz="3200" b="1" dirty="0" smtClean="0">
                <a:solidFill>
                  <a:srgbClr val="FB6F24"/>
                </a:solidFill>
                <a:effectLst>
                  <a:innerShdw blurRad="63500" dist="50800" dir="13500000">
                    <a:srgbClr val="000000">
                      <a:alpha val="50000"/>
                    </a:srgbClr>
                  </a:innerShdw>
                  <a:reflection stA="35000" endPos="75000" dist="12700" dir="5400000" sy="-100000" algn="bl" rotWithShape="0"/>
                </a:effectLst>
              </a:rPr>
              <a:t>Replication Bandwidth</a:t>
            </a:r>
            <a:endParaRPr lang="en-US" sz="2800" dirty="0">
              <a:solidFill>
                <a:srgbClr val="7F7F7F"/>
              </a:solidFill>
              <a:effectLst>
                <a:outerShdw blurRad="38100" dist="38100" dir="2700000" algn="tl">
                  <a:srgbClr val="000000">
                    <a:alpha val="43137"/>
                  </a:srgbClr>
                </a:outerShdw>
              </a:effectLst>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034893146"/>
              </p:ext>
            </p:extLst>
          </p:nvPr>
        </p:nvGraphicFramePr>
        <p:xfrm>
          <a:off x="1103785" y="1370236"/>
          <a:ext cx="6852591" cy="2377439"/>
        </p:xfrm>
        <a:graphic>
          <a:graphicData uri="http://schemas.openxmlformats.org/drawingml/2006/table">
            <a:tbl>
              <a:tblPr firstRow="1" bandRow="1">
                <a:tableStyleId>{93296810-A885-4BE3-A3E7-6D5BEEA58F35}</a:tableStyleId>
              </a:tblPr>
              <a:tblGrid>
                <a:gridCol w="2284197"/>
                <a:gridCol w="2284197"/>
                <a:gridCol w="2284197"/>
              </a:tblGrid>
              <a:tr h="370840">
                <a:tc>
                  <a:txBody>
                    <a:bodyPr/>
                    <a:lstStyle/>
                    <a:p>
                      <a:r>
                        <a:rPr lang="en-ZA" sz="1400" dirty="0" smtClean="0"/>
                        <a:t>Hosting service</a:t>
                      </a:r>
                      <a:endParaRPr lang="en-ZA" sz="1400" dirty="0"/>
                    </a:p>
                  </a:txBody>
                  <a:tcPr/>
                </a:tc>
                <a:tc>
                  <a:txBody>
                    <a:bodyPr/>
                    <a:lstStyle/>
                    <a:p>
                      <a:r>
                        <a:rPr lang="en-ZA" sz="1400" dirty="0" smtClean="0"/>
                        <a:t>Bandwidth included per side</a:t>
                      </a:r>
                      <a:endParaRPr lang="en-ZA" sz="1400" dirty="0"/>
                    </a:p>
                  </a:txBody>
                  <a:tcPr/>
                </a:tc>
                <a:tc>
                  <a:txBody>
                    <a:bodyPr/>
                    <a:lstStyle/>
                    <a:p>
                      <a:r>
                        <a:rPr lang="en-ZA" sz="1400" dirty="0" smtClean="0"/>
                        <a:t>Minimum bundled</a:t>
                      </a:r>
                      <a:r>
                        <a:rPr lang="en-ZA" sz="1400" baseline="0" dirty="0" smtClean="0"/>
                        <a:t> bandwidth</a:t>
                      </a:r>
                      <a:endParaRPr lang="en-ZA" sz="1400" dirty="0"/>
                    </a:p>
                  </a:txBody>
                  <a:tcPr/>
                </a:tc>
              </a:tr>
              <a:tr h="370840">
                <a:tc>
                  <a:txBody>
                    <a:bodyPr/>
                    <a:lstStyle/>
                    <a:p>
                      <a:r>
                        <a:rPr lang="en-ZA" sz="1400" dirty="0" smtClean="0"/>
                        <a:t>Secure Full rack</a:t>
                      </a:r>
                      <a:endParaRPr lang="en-ZA" sz="1400" dirty="0"/>
                    </a:p>
                  </a:txBody>
                  <a:tcPr/>
                </a:tc>
                <a:tc>
                  <a:txBody>
                    <a:bodyPr/>
                    <a:lstStyle/>
                    <a:p>
                      <a:pPr algn="ctr"/>
                      <a:r>
                        <a:rPr lang="en-ZA" sz="1400" dirty="0" smtClean="0"/>
                        <a:t>5 mbps</a:t>
                      </a:r>
                      <a:endParaRPr lang="en-ZA" sz="1400" dirty="0"/>
                    </a:p>
                  </a:txBody>
                  <a:tcPr/>
                </a:tc>
                <a:tc>
                  <a:txBody>
                    <a:bodyPr/>
                    <a:lstStyle/>
                    <a:p>
                      <a:r>
                        <a:rPr lang="en-ZA" sz="1400" dirty="0" smtClean="0"/>
                        <a:t>10 mbps </a:t>
                      </a:r>
                    </a:p>
                    <a:p>
                      <a:r>
                        <a:rPr lang="en-ZA" sz="1050" dirty="0" smtClean="0"/>
                        <a:t>(1 rack on each side)</a:t>
                      </a:r>
                      <a:endParaRPr lang="en-ZA" sz="1050" dirty="0"/>
                    </a:p>
                  </a:txBody>
                  <a:tcPr/>
                </a:tc>
              </a:tr>
              <a:tr h="370840">
                <a:tc>
                  <a:txBody>
                    <a:bodyPr/>
                    <a:lstStyle/>
                    <a:p>
                      <a:r>
                        <a:rPr lang="en-ZA" sz="1400" dirty="0" smtClean="0"/>
                        <a:t>Managed Storage</a:t>
                      </a:r>
                      <a:r>
                        <a:rPr lang="en-ZA" sz="1400" baseline="0" dirty="0" smtClean="0"/>
                        <a:t> 100 GB FC</a:t>
                      </a:r>
                      <a:endParaRPr lang="en-ZA" sz="1400" dirty="0"/>
                    </a:p>
                  </a:txBody>
                  <a:tcPr/>
                </a:tc>
                <a:tc>
                  <a:txBody>
                    <a:bodyPr/>
                    <a:lstStyle/>
                    <a:p>
                      <a:pPr algn="ctr"/>
                      <a:r>
                        <a:rPr lang="en-ZA" sz="1400" dirty="0" smtClean="0"/>
                        <a:t>1 mbps</a:t>
                      </a:r>
                      <a:endParaRPr lang="en-ZA" sz="1400" dirty="0"/>
                    </a:p>
                  </a:txBody>
                  <a:tcPr/>
                </a:tc>
                <a:tc>
                  <a:txBody>
                    <a:bodyPr/>
                    <a:lstStyle/>
                    <a:p>
                      <a:r>
                        <a:rPr lang="en-ZA" sz="1400" dirty="0" smtClean="0"/>
                        <a:t>2 mbps </a:t>
                      </a:r>
                    </a:p>
                    <a:p>
                      <a:r>
                        <a:rPr lang="en-ZA" sz="1050" dirty="0" smtClean="0"/>
                        <a:t>(100 GB on each side)</a:t>
                      </a:r>
                      <a:endParaRPr lang="en-ZA" sz="1050" dirty="0"/>
                    </a:p>
                  </a:txBody>
                  <a:tcPr/>
                </a:tc>
              </a:tr>
              <a:tr h="370840">
                <a:tc>
                  <a:txBody>
                    <a:bodyPr/>
                    <a:lstStyle/>
                    <a:p>
                      <a:r>
                        <a:rPr lang="en-ZA" sz="1400" dirty="0" smtClean="0"/>
                        <a:t>Virtual Host</a:t>
                      </a:r>
                      <a:r>
                        <a:rPr lang="en-ZA" sz="1400" baseline="0" dirty="0" smtClean="0"/>
                        <a:t> Gold</a:t>
                      </a:r>
                      <a:endParaRPr lang="en-ZA" sz="1400" dirty="0"/>
                    </a:p>
                  </a:txBody>
                  <a:tcPr/>
                </a:tc>
                <a:tc>
                  <a:txBody>
                    <a:bodyPr/>
                    <a:lstStyle/>
                    <a:p>
                      <a:pPr algn="ctr"/>
                      <a:r>
                        <a:rPr lang="en-ZA" sz="1400" dirty="0" smtClean="0"/>
                        <a:t>1 </a:t>
                      </a:r>
                      <a:r>
                        <a:rPr lang="en-ZA" sz="1400" dirty="0" err="1" smtClean="0"/>
                        <a:t>mpbs</a:t>
                      </a:r>
                      <a:endParaRPr lang="en-ZA" sz="1400" dirty="0"/>
                    </a:p>
                  </a:txBody>
                  <a:tcPr/>
                </a:tc>
                <a:tc>
                  <a:txBody>
                    <a:bodyPr/>
                    <a:lstStyle/>
                    <a:p>
                      <a:r>
                        <a:rPr lang="en-ZA" sz="1400" dirty="0" smtClean="0"/>
                        <a:t>2 mbps </a:t>
                      </a:r>
                    </a:p>
                    <a:p>
                      <a:r>
                        <a:rPr lang="en-ZA" sz="1050" dirty="0" smtClean="0"/>
                        <a:t>(server on each side)</a:t>
                      </a:r>
                      <a:endParaRPr lang="en-ZA" sz="1050" dirty="0"/>
                    </a:p>
                  </a:txBody>
                  <a:tcPr/>
                </a:tc>
              </a:tr>
              <a:tr h="370840">
                <a:tc>
                  <a:txBody>
                    <a:bodyPr/>
                    <a:lstStyle/>
                    <a:p>
                      <a:r>
                        <a:rPr lang="en-ZA" sz="1400" dirty="0" smtClean="0"/>
                        <a:t>Virtual Host Platinum</a:t>
                      </a:r>
                      <a:endParaRPr lang="en-ZA" sz="1400" dirty="0"/>
                    </a:p>
                  </a:txBody>
                  <a:tcPr/>
                </a:tc>
                <a:tc>
                  <a:txBody>
                    <a:bodyPr/>
                    <a:lstStyle/>
                    <a:p>
                      <a:pPr algn="ctr"/>
                      <a:r>
                        <a:rPr lang="en-ZA" sz="1400" dirty="0" smtClean="0"/>
                        <a:t>2 mbps</a:t>
                      </a:r>
                      <a:endParaRPr lang="en-ZA" sz="1400" dirty="0"/>
                    </a:p>
                  </a:txBody>
                  <a:tcPr/>
                </a:tc>
                <a:tc>
                  <a:txBody>
                    <a:bodyPr/>
                    <a:lstStyle/>
                    <a:p>
                      <a:r>
                        <a:rPr lang="en-ZA" sz="1400" dirty="0" smtClean="0"/>
                        <a:t>4 mbps </a:t>
                      </a:r>
                    </a:p>
                    <a:p>
                      <a:r>
                        <a:rPr lang="en-ZA" sz="1050" dirty="0" smtClean="0"/>
                        <a:t>(server on each side)</a:t>
                      </a:r>
                      <a:endParaRPr lang="en-ZA" sz="1050" dirty="0"/>
                    </a:p>
                  </a:txBody>
                  <a:tcPr/>
                </a:tc>
              </a:tr>
            </a:tbl>
          </a:graphicData>
        </a:graphic>
      </p:graphicFrame>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35" y="4702175"/>
            <a:ext cx="6699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291" y="4905164"/>
            <a:ext cx="6699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4691745"/>
            <a:ext cx="6699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602" y="4905164"/>
            <a:ext cx="6699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068032" y="4186977"/>
            <a:ext cx="908021" cy="584776"/>
          </a:xfrm>
          <a:prstGeom prst="rect">
            <a:avLst/>
          </a:prstGeom>
        </p:spPr>
        <p:txBody>
          <a:bodyPr wrap="none">
            <a:spAutoFit/>
          </a:bodyPr>
          <a:lstStyle/>
          <a:p>
            <a:pPr algn="ctr"/>
            <a:r>
              <a:rPr lang="en-ZA" sz="1600" b="1" dirty="0" smtClean="0">
                <a:solidFill>
                  <a:schemeClr val="accent1">
                    <a:lumMod val="75000"/>
                  </a:schemeClr>
                </a:solidFill>
                <a:latin typeface="+mn-lt"/>
              </a:rPr>
              <a:t>2 racks</a:t>
            </a:r>
          </a:p>
          <a:p>
            <a:pPr algn="ctr"/>
            <a:r>
              <a:rPr lang="en-ZA" sz="1600" b="1" dirty="0" smtClean="0">
                <a:solidFill>
                  <a:schemeClr val="accent1">
                    <a:lumMod val="75000"/>
                  </a:schemeClr>
                </a:solidFill>
                <a:latin typeface="+mn-lt"/>
              </a:rPr>
              <a:t>10 mbps</a:t>
            </a:r>
            <a:endParaRPr lang="en-ZA" sz="1600" b="1" dirty="0">
              <a:solidFill>
                <a:schemeClr val="accent1">
                  <a:lumMod val="75000"/>
                </a:schemeClr>
              </a:solidFill>
              <a:latin typeface="+mn-lt"/>
            </a:endParaRPr>
          </a:p>
        </p:txBody>
      </p:sp>
      <p:grpSp>
        <p:nvGrpSpPr>
          <p:cNvPr id="41" name="Group 40"/>
          <p:cNvGrpSpPr/>
          <p:nvPr/>
        </p:nvGrpSpPr>
        <p:grpSpPr>
          <a:xfrm>
            <a:off x="1988242" y="4509120"/>
            <a:ext cx="5104038" cy="792088"/>
            <a:chOff x="3552371" y="857232"/>
            <a:chExt cx="4331997" cy="1059600"/>
          </a:xfrm>
        </p:grpSpPr>
        <p:sp>
          <p:nvSpPr>
            <p:cNvPr id="42" name="Arc 41"/>
            <p:cNvSpPr/>
            <p:nvPr/>
          </p:nvSpPr>
          <p:spPr>
            <a:xfrm>
              <a:off x="3552371" y="857232"/>
              <a:ext cx="4331997" cy="1059600"/>
            </a:xfrm>
            <a:prstGeom prst="arc">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43" name="Arc 42"/>
            <p:cNvSpPr/>
            <p:nvPr/>
          </p:nvSpPr>
          <p:spPr>
            <a:xfrm flipH="1">
              <a:off x="3552371" y="857232"/>
              <a:ext cx="4331997" cy="1059600"/>
            </a:xfrm>
            <a:prstGeom prst="arc">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spTree>
    <p:extLst>
      <p:ext uri="{BB962C8B-B14F-4D97-AF65-F5344CB8AC3E}">
        <p14:creationId xmlns:p14="http://schemas.microsoft.com/office/powerpoint/2010/main" val="42070333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750"/>
                            </p:stCondLst>
                            <p:childTnLst>
                              <p:par>
                                <p:cTn id="9" presetID="10" presetClass="entr" presetSubtype="0"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childTnLst>
                          </p:cTn>
                        </p:par>
                        <p:par>
                          <p:cTn id="16" fill="hold">
                            <p:stCondLst>
                              <p:cond delay="3250"/>
                            </p:stCondLst>
                            <p:childTnLst>
                              <p:par>
                                <p:cTn id="17" presetID="10" presetClass="entr" presetSubtype="0" fill="hold" nodeType="afterEffect">
                                  <p:stCondLst>
                                    <p:cond delay="25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500"/>
                                        <p:tgtEl>
                                          <p:spTgt spid="3078"/>
                                        </p:tgtEl>
                                      </p:cBhvr>
                                    </p:animEffect>
                                  </p:childTnLst>
                                </p:cTn>
                              </p:par>
                            </p:childTnLst>
                          </p:cTn>
                        </p:par>
                        <p:par>
                          <p:cTn id="20" fill="hold">
                            <p:stCondLst>
                              <p:cond delay="4000"/>
                            </p:stCondLst>
                            <p:childTnLst>
                              <p:par>
                                <p:cTn id="21" presetID="10" presetClass="entr" presetSubtype="0" fill="hold" nodeType="afterEffect">
                                  <p:stCondLst>
                                    <p:cond delay="25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4750"/>
                            </p:stCondLst>
                            <p:childTnLst>
                              <p:par>
                                <p:cTn id="25" presetID="10" presetClass="entr" presetSubtype="0" fill="hold" grpId="0" nodeType="afterEffect">
                                  <p:stCondLst>
                                    <p:cond delay="25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500"/>
                            </p:stCondLst>
                            <p:childTnLst>
                              <p:par>
                                <p:cTn id="29" presetID="10" presetClass="entr" presetSubtype="0" fill="hold" nodeType="afterEffect">
                                  <p:stCondLst>
                                    <p:cond delay="2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xit" presetSubtype="0" fill="hold" grpId="1" nodeType="withEffect">
                                  <p:stCondLst>
                                    <p:cond delay="100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par>
                          <p:cTn id="35" fill="hold">
                            <p:stCondLst>
                              <p:cond delay="80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71276198"/>
              </p:ext>
            </p:extLst>
          </p:nvPr>
        </p:nvGraphicFramePr>
        <p:xfrm>
          <a:off x="5711130" y="1039788"/>
          <a:ext cx="3181350" cy="5592763"/>
        </p:xfrm>
        <a:graphic>
          <a:graphicData uri="http://schemas.openxmlformats.org/presentationml/2006/ole">
            <mc:AlternateContent xmlns:mc="http://schemas.openxmlformats.org/markup-compatibility/2006">
              <mc:Choice xmlns:v="urn:schemas-microsoft-com:vml" Requires="v">
                <p:oleObj spid="_x0000_s1039" name="Visio" r:id="rId4" imgW="4205609" imgH="7397466" progId="Visio.Drawing.11">
                  <p:embed/>
                </p:oleObj>
              </mc:Choice>
              <mc:Fallback>
                <p:oleObj name="Visio" r:id="rId4" imgW="4205609" imgH="739746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130" y="1039788"/>
                        <a:ext cx="3181350" cy="5592763"/>
                      </a:xfrm>
                      <a:prstGeom prst="rect">
                        <a:avLst/>
                      </a:prstGeom>
                      <a:solidFill>
                        <a:srgbClr val="F2F2F2"/>
                      </a:solidFill>
                      <a:ln w="19050">
                        <a:solidFill>
                          <a:srgbClr val="808080"/>
                        </a:solidFill>
                        <a:miter lim="800000"/>
                        <a:headEnd/>
                        <a:tailEnd/>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1853097"/>
              </p:ext>
            </p:extLst>
          </p:nvPr>
        </p:nvGraphicFramePr>
        <p:xfrm>
          <a:off x="295244" y="2979936"/>
          <a:ext cx="4968550" cy="3383279"/>
        </p:xfrm>
        <a:graphic>
          <a:graphicData uri="http://schemas.openxmlformats.org/drawingml/2006/table">
            <a:tbl>
              <a:tblPr firstRow="1" lastRow="1">
                <a:tableStyleId>{93296810-A885-4BE3-A3E7-6D5BEEA58F35}</a:tableStyleId>
              </a:tblPr>
              <a:tblGrid>
                <a:gridCol w="993710"/>
                <a:gridCol w="993710"/>
                <a:gridCol w="993710"/>
                <a:gridCol w="993710"/>
                <a:gridCol w="993710"/>
              </a:tblGrid>
              <a:tr h="370840">
                <a:tc>
                  <a:txBody>
                    <a:bodyPr/>
                    <a:lstStyle/>
                    <a:p>
                      <a:pPr algn="ctr"/>
                      <a:r>
                        <a:rPr lang="en-ZA" dirty="0" smtClean="0"/>
                        <a:t>Port</a:t>
                      </a:r>
                      <a:endParaRPr lang="en-ZA" dirty="0"/>
                    </a:p>
                  </a:txBody>
                  <a:tcPr/>
                </a:tc>
                <a:tc>
                  <a:txBody>
                    <a:bodyPr/>
                    <a:lstStyle/>
                    <a:p>
                      <a:pPr algn="ctr"/>
                      <a:r>
                        <a:rPr lang="en-ZA" dirty="0" smtClean="0"/>
                        <a:t>COS1</a:t>
                      </a:r>
                    </a:p>
                    <a:p>
                      <a:pPr algn="ctr"/>
                      <a:r>
                        <a:rPr lang="en-ZA" sz="1200" dirty="0" smtClean="0"/>
                        <a:t>bandwidth</a:t>
                      </a:r>
                      <a:endParaRPr lang="en-ZA" sz="1200" dirty="0"/>
                    </a:p>
                  </a:txBody>
                  <a:tcPr/>
                </a:tc>
                <a:tc>
                  <a:txBody>
                    <a:bodyPr/>
                    <a:lstStyle/>
                    <a:p>
                      <a:pPr algn="ctr"/>
                      <a:r>
                        <a:rPr lang="en-ZA" dirty="0" smtClean="0"/>
                        <a:t>COS2</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t>bandwidth</a:t>
                      </a:r>
                    </a:p>
                  </a:txBody>
                  <a:tcPr/>
                </a:tc>
                <a:tc>
                  <a:txBody>
                    <a:bodyPr/>
                    <a:lstStyle/>
                    <a:p>
                      <a:pPr algn="ctr"/>
                      <a:r>
                        <a:rPr lang="en-ZA" dirty="0" smtClean="0"/>
                        <a:t>COS3</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t>bandwidth</a:t>
                      </a:r>
                    </a:p>
                  </a:txBody>
                  <a:tcPr/>
                </a:tc>
                <a:tc>
                  <a:txBody>
                    <a:bodyPr/>
                    <a:lstStyle/>
                    <a:p>
                      <a:pPr algn="ctr"/>
                      <a:r>
                        <a:rPr lang="en-ZA" dirty="0" smtClean="0"/>
                        <a:t>COS4</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t>bandwidth</a:t>
                      </a:r>
                    </a:p>
                  </a:txBody>
                  <a:tcPr/>
                </a:tc>
              </a:tr>
              <a:tr h="370840">
                <a:tc>
                  <a:txBody>
                    <a:bodyPr/>
                    <a:lstStyle/>
                    <a:p>
                      <a:pPr algn="ctr"/>
                      <a:r>
                        <a:rPr lang="en-ZA" dirty="0" smtClean="0"/>
                        <a:t>Site 1 – Port P1</a:t>
                      </a:r>
                      <a:endParaRPr lang="en-ZA" dirty="0"/>
                    </a:p>
                  </a:txBody>
                  <a:tcPr anchor="ctr"/>
                </a:tc>
                <a:tc>
                  <a:txBody>
                    <a:bodyPr/>
                    <a:lstStyle/>
                    <a:p>
                      <a:pPr algn="r"/>
                      <a:r>
                        <a:rPr lang="en-ZA" dirty="0" smtClean="0"/>
                        <a:t>1 mbps</a:t>
                      </a:r>
                      <a:endParaRPr lang="en-ZA" dirty="0"/>
                    </a:p>
                  </a:txBody>
                  <a:tcPr anchor="ctr"/>
                </a:tc>
                <a:tc>
                  <a:txBody>
                    <a:bodyPr/>
                    <a:lstStyle/>
                    <a:p>
                      <a:pPr algn="r"/>
                      <a:endParaRPr lang="en-ZA"/>
                    </a:p>
                  </a:txBody>
                  <a:tcPr anchor="ctr"/>
                </a:tc>
                <a:tc>
                  <a:txBody>
                    <a:bodyPr/>
                    <a:lstStyle/>
                    <a:p>
                      <a:pPr algn="r"/>
                      <a:r>
                        <a:rPr lang="en-ZA" dirty="0" smtClean="0"/>
                        <a:t>2 mbps</a:t>
                      </a:r>
                      <a:endParaRPr lang="en-ZA" dirty="0"/>
                    </a:p>
                  </a:txBody>
                  <a:tcPr anchor="ctr"/>
                </a:tc>
                <a:tc>
                  <a:txBody>
                    <a:bodyPr/>
                    <a:lstStyle/>
                    <a:p>
                      <a:pPr algn="r"/>
                      <a:r>
                        <a:rPr lang="en-ZA" dirty="0" smtClean="0"/>
                        <a:t>4 mbps</a:t>
                      </a:r>
                      <a:endParaRPr lang="en-ZA"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dirty="0" smtClean="0"/>
                        <a:t>Site 2 – Port P2</a:t>
                      </a:r>
                      <a:endParaRPr lang="en-ZA" dirty="0"/>
                    </a:p>
                  </a:txBody>
                  <a:tcPr anchor="ctr"/>
                </a:tc>
                <a:tc>
                  <a:txBody>
                    <a:bodyPr/>
                    <a:lstStyle/>
                    <a:p>
                      <a:pPr algn="r"/>
                      <a:endParaRPr lang="en-ZA" dirty="0"/>
                    </a:p>
                  </a:txBody>
                  <a:tcPr anchor="ctr"/>
                </a:tc>
                <a:tc>
                  <a:txBody>
                    <a:bodyPr/>
                    <a:lstStyle/>
                    <a:p>
                      <a:pPr algn="r"/>
                      <a:r>
                        <a:rPr lang="en-ZA" dirty="0" smtClean="0"/>
                        <a:t>2 mbps</a:t>
                      </a:r>
                      <a:endParaRPr lang="en-ZA" dirty="0"/>
                    </a:p>
                  </a:txBody>
                  <a:tcPr anchor="ctr"/>
                </a:tc>
                <a:tc>
                  <a:txBody>
                    <a:bodyPr/>
                    <a:lstStyle/>
                    <a:p>
                      <a:pPr algn="r"/>
                      <a:endParaRPr lang="en-ZA"/>
                    </a:p>
                  </a:txBody>
                  <a:tcPr anchor="ctr"/>
                </a:tc>
                <a:tc>
                  <a:txBody>
                    <a:bodyPr/>
                    <a:lstStyle/>
                    <a:p>
                      <a:pPr algn="r"/>
                      <a:r>
                        <a:rPr lang="en-ZA" dirty="0" smtClean="0"/>
                        <a:t>1 mbps</a:t>
                      </a:r>
                      <a:endParaRPr lang="en-ZA"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dirty="0" smtClean="0"/>
                        <a:t>Site 3 – Port P3</a:t>
                      </a:r>
                      <a:endParaRPr lang="en-ZA" dirty="0"/>
                    </a:p>
                  </a:txBody>
                  <a:tcPr anchor="ctr"/>
                </a:tc>
                <a:tc>
                  <a:txBody>
                    <a:bodyPr/>
                    <a:lstStyle/>
                    <a:p>
                      <a:pPr algn="r"/>
                      <a:endParaRPr lang="en-ZA" dirty="0"/>
                    </a:p>
                  </a:txBody>
                  <a:tcPr anchor="ctr"/>
                </a:tc>
                <a:tc>
                  <a:txBody>
                    <a:bodyPr/>
                    <a:lstStyle/>
                    <a:p>
                      <a:pPr algn="r"/>
                      <a:r>
                        <a:rPr lang="en-ZA" dirty="0" smtClean="0"/>
                        <a:t>2 mbps</a:t>
                      </a:r>
                      <a:endParaRPr lang="en-ZA" dirty="0"/>
                    </a:p>
                  </a:txBody>
                  <a:tcPr anchor="ctr"/>
                </a:tc>
                <a:tc>
                  <a:txBody>
                    <a:bodyPr/>
                    <a:lstStyle/>
                    <a:p>
                      <a:pPr algn="r"/>
                      <a:r>
                        <a:rPr lang="en-ZA" dirty="0" smtClean="0"/>
                        <a:t>1 mbps</a:t>
                      </a:r>
                      <a:endParaRPr lang="en-ZA" dirty="0"/>
                    </a:p>
                  </a:txBody>
                  <a:tcPr anchor="ctr"/>
                </a:tc>
                <a:tc>
                  <a:txBody>
                    <a:bodyPr/>
                    <a:lstStyle/>
                    <a:p>
                      <a:pPr algn="r"/>
                      <a:r>
                        <a:rPr lang="en-ZA" dirty="0" smtClean="0"/>
                        <a:t>2 mbps</a:t>
                      </a:r>
                      <a:endParaRPr lang="en-ZA"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dirty="0" smtClean="0"/>
                        <a:t>Site 4 – Port P4</a:t>
                      </a:r>
                    </a:p>
                    <a:p>
                      <a:pPr marL="0" marR="0" indent="0" algn="ctr" defTabSz="914400" rtl="0" eaLnBrk="1" fontAlgn="auto" latinLnBrk="0" hangingPunct="1">
                        <a:lnSpc>
                          <a:spcPct val="100000"/>
                        </a:lnSpc>
                        <a:spcBef>
                          <a:spcPts val="0"/>
                        </a:spcBef>
                        <a:spcAft>
                          <a:spcPts val="0"/>
                        </a:spcAft>
                        <a:buClrTx/>
                        <a:buSzTx/>
                        <a:buFontTx/>
                        <a:buNone/>
                        <a:tabLst/>
                        <a:defRPr/>
                      </a:pPr>
                      <a:r>
                        <a:rPr lang="en-ZA" dirty="0" smtClean="0"/>
                        <a:t>FREE!!!</a:t>
                      </a:r>
                      <a:endParaRPr lang="en-ZA" b="1" dirty="0"/>
                    </a:p>
                  </a:txBody>
                  <a:tcPr anchor="ctr"/>
                </a:tc>
                <a:tc>
                  <a:txBody>
                    <a:bodyPr/>
                    <a:lstStyle/>
                    <a:p>
                      <a:pPr algn="r"/>
                      <a:r>
                        <a:rPr lang="en-ZA" dirty="0" smtClean="0"/>
                        <a:t>1 mbps</a:t>
                      </a:r>
                      <a:endParaRPr lang="en-ZA" dirty="0"/>
                    </a:p>
                  </a:txBody>
                  <a:tcPr anchor="ctr"/>
                </a:tc>
                <a:tc>
                  <a:txBody>
                    <a:bodyPr/>
                    <a:lstStyle/>
                    <a:p>
                      <a:pPr algn="r"/>
                      <a:r>
                        <a:rPr lang="en-ZA" dirty="0" smtClean="0"/>
                        <a:t>4 mbps</a:t>
                      </a:r>
                      <a:endParaRPr lang="en-ZA" dirty="0"/>
                    </a:p>
                  </a:txBody>
                  <a:tcPr anchor="ctr"/>
                </a:tc>
                <a:tc>
                  <a:txBody>
                    <a:bodyPr/>
                    <a:lstStyle/>
                    <a:p>
                      <a:pPr algn="r"/>
                      <a:r>
                        <a:rPr lang="en-ZA" dirty="0" smtClean="0"/>
                        <a:t>3 mbps</a:t>
                      </a:r>
                      <a:endParaRPr lang="en-ZA" dirty="0"/>
                    </a:p>
                  </a:txBody>
                  <a:tcPr anchor="ctr"/>
                </a:tc>
                <a:tc>
                  <a:txBody>
                    <a:bodyPr/>
                    <a:lstStyle/>
                    <a:p>
                      <a:pPr algn="r"/>
                      <a:r>
                        <a:rPr lang="en-ZA" dirty="0" smtClean="0"/>
                        <a:t>7 mbps</a:t>
                      </a:r>
                      <a:endParaRPr lang="en-ZA" dirty="0"/>
                    </a:p>
                  </a:txBody>
                  <a:tcPr anchor="ctr"/>
                </a:tc>
              </a:tr>
            </a:tbl>
          </a:graphicData>
        </a:graphic>
      </p:graphicFrame>
      <p:sp>
        <p:nvSpPr>
          <p:cNvPr id="7" name="TextBox 6"/>
          <p:cNvSpPr txBox="1"/>
          <p:nvPr/>
        </p:nvSpPr>
        <p:spPr>
          <a:xfrm>
            <a:off x="810444" y="1531144"/>
            <a:ext cx="4015556" cy="101566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ZA" sz="2000" dirty="0" smtClean="0"/>
              <a:t>For each class of service, the MPLS port in the data is the sum total of the bandwidth at all the remote sites</a:t>
            </a:r>
            <a:endParaRPr lang="en-ZA" sz="2000" dirty="0"/>
          </a:p>
        </p:txBody>
      </p:sp>
      <p:sp>
        <p:nvSpPr>
          <p:cNvPr id="8" name="Title 1"/>
          <p:cNvSpPr txBox="1">
            <a:spLocks/>
          </p:cNvSpPr>
          <p:nvPr/>
        </p:nvSpPr>
        <p:spPr bwMode="auto">
          <a:xfrm>
            <a:off x="142844" y="298436"/>
            <a:ext cx="5419756" cy="800096"/>
          </a:xfrm>
          <a:prstGeom prst="rect">
            <a:avLst/>
          </a:prstGeom>
          <a:noFill/>
          <a:ln w="9525">
            <a:noFill/>
            <a:miter lim="800000"/>
            <a:headEnd/>
            <a:tailEnd/>
          </a:ln>
        </p:spPr>
        <p:txBody>
          <a:bodyPr anchor="ctr"/>
          <a:lstStyle/>
          <a:p>
            <a:pPr algn="ctr"/>
            <a:r>
              <a:rPr lang="en-ZA" sz="3200" b="1" dirty="0" smtClean="0">
                <a:solidFill>
                  <a:srgbClr val="FB6F24"/>
                </a:solidFill>
                <a:effectLst>
                  <a:innerShdw blurRad="63500" dist="50800" dir="13500000">
                    <a:srgbClr val="000000">
                      <a:alpha val="50000"/>
                    </a:srgbClr>
                  </a:innerShdw>
                  <a:reflection stA="35000" endPos="75000" dist="12700" dir="5400000" sy="-100000" algn="bl" rotWithShape="0"/>
                </a:effectLst>
              </a:rPr>
              <a:t>Free MPLS VPN Access</a:t>
            </a:r>
            <a:endParaRPr lang="en-US" sz="3200" dirty="0">
              <a:solidFill>
                <a:srgbClr val="7F7F7F"/>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4558364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42844" y="260336"/>
            <a:ext cx="7400956" cy="800096"/>
          </a:xfrm>
          <a:prstGeom prst="rect">
            <a:avLst/>
          </a:prstGeom>
          <a:noFill/>
          <a:ln w="9525">
            <a:noFill/>
            <a:miter lim="800000"/>
            <a:headEnd/>
            <a:tailEnd/>
          </a:ln>
        </p:spPr>
        <p:txBody>
          <a:bodyPr anchor="ctr"/>
          <a:lstStyle/>
          <a:p>
            <a:pPr algn="ctr"/>
            <a:r>
              <a:rPr lang="en-ZA" sz="3200" b="1" dirty="0" smtClean="0">
                <a:solidFill>
                  <a:srgbClr val="FB6F24"/>
                </a:solidFill>
                <a:effectLst>
                  <a:innerShdw blurRad="63500" dist="50800" dir="13500000">
                    <a:srgbClr val="000000">
                      <a:alpha val="50000"/>
                    </a:srgbClr>
                  </a:innerShdw>
                  <a:reflection stA="35000" endPos="75000" dist="12700" dir="5400000" sy="-100000" algn="bl" rotWithShape="0"/>
                </a:effectLst>
              </a:rPr>
              <a:t>Free JINX / CINX Connectivity</a:t>
            </a:r>
            <a:endParaRPr lang="en-US" sz="2800" dirty="0">
              <a:solidFill>
                <a:srgbClr val="7F7F7F"/>
              </a:solidFill>
              <a:effectLst>
                <a:outerShdw blurRad="38100" dist="38100" dir="2700000" algn="tl">
                  <a:srgbClr val="000000">
                    <a:alpha val="43137"/>
                  </a:srgbClr>
                </a:outerShdw>
              </a:effectLst>
              <a:cs typeface="Arial"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346205" y="1484784"/>
            <a:ext cx="6538163" cy="3034640"/>
          </a:xfrm>
          <a:prstGeom prst="rect">
            <a:avLst/>
          </a:prstGeom>
          <a:solidFill>
            <a:schemeClr val="bg1">
              <a:lumMod val="95000"/>
            </a:schemeClr>
          </a:solidFill>
          <a:ln>
            <a:noFill/>
          </a:ln>
          <a:effectLst>
            <a:outerShdw blurRad="292100" dist="139700" dir="2700000" algn="tl" rotWithShape="0">
              <a:srgbClr val="333333">
                <a:alpha val="65000"/>
              </a:srgbClr>
            </a:outerShdw>
          </a:effectLst>
        </p:spPr>
      </p:pic>
      <p:sp>
        <p:nvSpPr>
          <p:cNvPr id="2" name="TextBox 1"/>
          <p:cNvSpPr txBox="1"/>
          <p:nvPr/>
        </p:nvSpPr>
        <p:spPr>
          <a:xfrm>
            <a:off x="611560" y="4941168"/>
            <a:ext cx="7848872"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ZA" sz="2000" dirty="0"/>
              <a:t>This solution incentivises Meet Me Room customers to peer locally inside the Neotel data centre, while alleviating the burden to them of having to install network services at the IS data centres</a:t>
            </a:r>
          </a:p>
        </p:txBody>
      </p:sp>
      <p:sp>
        <p:nvSpPr>
          <p:cNvPr id="4" name="TextBox 3"/>
          <p:cNvSpPr txBox="1"/>
          <p:nvPr/>
        </p:nvSpPr>
        <p:spPr>
          <a:xfrm>
            <a:off x="5220072" y="3284984"/>
            <a:ext cx="64807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ZA" sz="1400" dirty="0" smtClean="0"/>
              <a:t>100 </a:t>
            </a:r>
            <a:r>
              <a:rPr lang="en-ZA" sz="1400" dirty="0" smtClean="0"/>
              <a:t>Mbps</a:t>
            </a:r>
            <a:endParaRPr lang="en-ZA" sz="1400" dirty="0"/>
          </a:p>
        </p:txBody>
      </p:sp>
    </p:spTree>
    <p:extLst>
      <p:ext uri="{BB962C8B-B14F-4D97-AF65-F5344CB8AC3E}">
        <p14:creationId xmlns:p14="http://schemas.microsoft.com/office/powerpoint/2010/main" val="11085319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6248400" y="3962400"/>
            <a:ext cx="2895600" cy="2895600"/>
          </a:xfrm>
          <a:prstGeom prst="rect">
            <a:avLst/>
          </a:prstGeom>
        </p:spPr>
      </p:pic>
      <p:sp>
        <p:nvSpPr>
          <p:cNvPr id="9" name="TextBox 8"/>
          <p:cNvSpPr txBox="1"/>
          <p:nvPr/>
        </p:nvSpPr>
        <p:spPr>
          <a:xfrm>
            <a:off x="0" y="2755900"/>
            <a:ext cx="9144000" cy="1092607"/>
          </a:xfrm>
          <a:prstGeom prst="rect">
            <a:avLst/>
          </a:prstGeom>
          <a:noFill/>
          <a:effectLst/>
        </p:spPr>
        <p:txBody>
          <a:bodyPr>
            <a:spAutoFit/>
          </a:bodyPr>
          <a:lstStyle/>
          <a:p>
            <a:pPr algn="ctr" fontAlgn="auto">
              <a:spcBef>
                <a:spcPts val="0"/>
              </a:spcBef>
              <a:spcAft>
                <a:spcPts val="0"/>
              </a:spcAft>
              <a:defRPr/>
            </a:pPr>
            <a:r>
              <a:rPr lang="en-GB" sz="6500" b="1" dirty="0" err="1" smtClean="0">
                <a:solidFill>
                  <a:srgbClr val="FB6F24"/>
                </a:solidFill>
                <a:effectLst>
                  <a:innerShdw blurRad="63500" dist="50800" dir="13500000">
                    <a:srgbClr val="000000">
                      <a:alpha val="50000"/>
                    </a:srgbClr>
                  </a:innerShdw>
                  <a:reflection stA="35000" endPos="75000" dist="12700" dir="5400000" sy="-100000" algn="bl" rotWithShape="0"/>
                </a:effectLst>
                <a:latin typeface="+mn-lt"/>
              </a:rPr>
              <a:t>NeoBroadband</a:t>
            </a:r>
            <a:endParaRPr lang="en-US" sz="6500" b="1" dirty="0">
              <a:solidFill>
                <a:srgbClr val="FB6F24"/>
              </a:solidFill>
              <a:effectLst>
                <a:innerShdw blurRad="63500" dist="50800" dir="13500000">
                  <a:srgbClr val="000000">
                    <a:alpha val="50000"/>
                  </a:srgbClr>
                </a:innerShdw>
                <a:reflection stA="35000" endPos="75000" dist="12700" dir="5400000" sy="-100000" algn="bl" rotWithShape="0"/>
              </a:effectLst>
              <a:latin typeface="+mn-lt"/>
            </a:endParaRPr>
          </a:p>
        </p:txBody>
      </p:sp>
      <p:sp>
        <p:nvSpPr>
          <p:cNvPr id="6" name="TextBox 5"/>
          <p:cNvSpPr txBox="1"/>
          <p:nvPr/>
        </p:nvSpPr>
        <p:spPr bwMode="auto">
          <a:xfrm>
            <a:off x="3276600" y="252410"/>
            <a:ext cx="37084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On-demand boost button</a:t>
            </a:r>
            <a:endParaRPr lang="en-US" b="1" dirty="0">
              <a:solidFill>
                <a:srgbClr val="FB6F24"/>
              </a:solidFill>
              <a:effectLst>
                <a:reflection stA="35000" endPos="75000" dist="12700" dir="5400000" sy="-100000" algn="bl" rotWithShape="0"/>
              </a:effectLst>
              <a:latin typeface="+mn-lt"/>
            </a:endParaRPr>
          </a:p>
        </p:txBody>
      </p:sp>
      <p:sp>
        <p:nvSpPr>
          <p:cNvPr id="7" name="TextBox 6"/>
          <p:cNvSpPr txBox="1"/>
          <p:nvPr/>
        </p:nvSpPr>
        <p:spPr bwMode="auto">
          <a:xfrm>
            <a:off x="1739900" y="4264494"/>
            <a:ext cx="5702300" cy="646331"/>
          </a:xfrm>
          <a:prstGeom prst="rect">
            <a:avLst/>
          </a:prstGeom>
          <a:noFill/>
          <a:effectLst/>
        </p:spPr>
        <p:txBody>
          <a:bodyPr wrap="square">
            <a:spAutoFit/>
          </a:bodyPr>
          <a:lstStyle/>
          <a:p>
            <a:pPr algn="ctr" fontAlgn="auto">
              <a:spcBef>
                <a:spcPts val="0"/>
              </a:spcBef>
              <a:spcAft>
                <a:spcPts val="0"/>
              </a:spcAft>
              <a:defRPr/>
            </a:pPr>
            <a:r>
              <a:rPr lang="en-GB" sz="3600" b="1" dirty="0" smtClean="0">
                <a:solidFill>
                  <a:srgbClr val="FB6F24"/>
                </a:solidFill>
                <a:effectLst>
                  <a:reflection stA="35000" endPos="75000" dist="12700" dir="5400000" sy="-100000" algn="bl" rotWithShape="0"/>
                </a:effectLst>
                <a:latin typeface="+mn-lt"/>
              </a:rPr>
              <a:t>SA’s broadband flagship</a:t>
            </a:r>
            <a:endParaRPr lang="en-US" sz="3600" b="1" dirty="0">
              <a:solidFill>
                <a:srgbClr val="FB6F24"/>
              </a:solidFill>
              <a:effectLst>
                <a:reflection stA="35000" endPos="75000" dist="12700" dir="5400000" sy="-100000" algn="bl" rotWithShape="0"/>
              </a:effectLst>
              <a:latin typeface="+mn-lt"/>
            </a:endParaRPr>
          </a:p>
        </p:txBody>
      </p:sp>
      <p:sp>
        <p:nvSpPr>
          <p:cNvPr id="8" name="TextBox 7"/>
          <p:cNvSpPr txBox="1"/>
          <p:nvPr/>
        </p:nvSpPr>
        <p:spPr bwMode="auto">
          <a:xfrm>
            <a:off x="297204" y="2437993"/>
            <a:ext cx="1379196" cy="830997"/>
          </a:xfrm>
          <a:prstGeom prst="rect">
            <a:avLst/>
          </a:prstGeom>
          <a:noFill/>
          <a:effectLst/>
        </p:spPr>
        <p:txBody>
          <a:bodyPr wrap="square">
            <a:spAutoFit/>
          </a:bodyPr>
          <a:lstStyle/>
          <a:p>
            <a:pPr algn="ctr" fontAlgn="auto">
              <a:spcBef>
                <a:spcPts val="0"/>
              </a:spcBef>
              <a:spcAft>
                <a:spcPts val="0"/>
              </a:spcAft>
              <a:defRPr/>
            </a:pPr>
            <a:r>
              <a:rPr lang="en-US" b="1" dirty="0" err="1" smtClean="0">
                <a:solidFill>
                  <a:srgbClr val="FB6F24"/>
                </a:solidFill>
                <a:effectLst>
                  <a:reflection stA="35000" endPos="75000" dist="12700" dir="5400000" sy="-100000" algn="bl" rotWithShape="0"/>
                </a:effectLst>
                <a:latin typeface="+mn-lt"/>
              </a:rPr>
              <a:t>Fibre</a:t>
            </a:r>
            <a:r>
              <a:rPr lang="en-US" b="1" dirty="0" smtClean="0">
                <a:solidFill>
                  <a:srgbClr val="FB6F24"/>
                </a:solidFill>
                <a:effectLst>
                  <a:reflection stA="35000" endPos="75000" dist="12700" dir="5400000" sy="-100000" algn="bl" rotWithShape="0"/>
                </a:effectLst>
                <a:latin typeface="+mn-lt"/>
              </a:rPr>
              <a:t> or </a:t>
            </a:r>
            <a:r>
              <a:rPr lang="en-US" b="1" dirty="0" err="1" smtClean="0">
                <a:solidFill>
                  <a:srgbClr val="FB6F24"/>
                </a:solidFill>
                <a:effectLst>
                  <a:reflection stA="35000" endPos="75000" dist="12700" dir="5400000" sy="-100000" algn="bl" rotWithShape="0"/>
                </a:effectLst>
                <a:latin typeface="+mn-lt"/>
              </a:rPr>
              <a:t>WiMAX</a:t>
            </a:r>
            <a:endParaRPr lang="en-US" b="1" dirty="0">
              <a:solidFill>
                <a:srgbClr val="FB6F24"/>
              </a:solidFill>
              <a:effectLst>
                <a:reflection stA="35000" endPos="75000" dist="12700" dir="5400000" sy="-100000" algn="bl" rotWithShape="0"/>
              </a:effectLst>
              <a:latin typeface="+mn-lt"/>
            </a:endParaRPr>
          </a:p>
        </p:txBody>
      </p:sp>
      <p:sp>
        <p:nvSpPr>
          <p:cNvPr id="10" name="TextBox 9"/>
          <p:cNvSpPr txBox="1"/>
          <p:nvPr/>
        </p:nvSpPr>
        <p:spPr bwMode="auto">
          <a:xfrm>
            <a:off x="4355562" y="1059567"/>
            <a:ext cx="3175000"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True broadband</a:t>
            </a:r>
            <a:endParaRPr lang="en-US" sz="2800" b="1" dirty="0">
              <a:solidFill>
                <a:srgbClr val="FB6F24"/>
              </a:solidFill>
              <a:effectLst>
                <a:reflection stA="35000" endPos="75000" dist="12700" dir="5400000" sy="-100000" algn="bl" rotWithShape="0"/>
              </a:effectLst>
              <a:latin typeface="+mn-lt"/>
            </a:endParaRPr>
          </a:p>
        </p:txBody>
      </p:sp>
      <p:sp>
        <p:nvSpPr>
          <p:cNvPr id="12" name="TextBox 11"/>
          <p:cNvSpPr txBox="1"/>
          <p:nvPr/>
        </p:nvSpPr>
        <p:spPr bwMode="auto">
          <a:xfrm>
            <a:off x="2403071" y="6177746"/>
            <a:ext cx="4721622"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World class network</a:t>
            </a:r>
            <a:endParaRPr lang="en-US" sz="2800" b="1" dirty="0">
              <a:solidFill>
                <a:srgbClr val="FB6F24"/>
              </a:solidFill>
              <a:effectLst>
                <a:reflection stA="35000" endPos="75000" dist="12700" dir="5400000" sy="-100000" algn="bl" rotWithShape="0"/>
              </a:effectLst>
              <a:latin typeface="+mn-lt"/>
            </a:endParaRPr>
          </a:p>
        </p:txBody>
      </p:sp>
      <p:sp>
        <p:nvSpPr>
          <p:cNvPr id="15" name="TextBox 14"/>
          <p:cNvSpPr txBox="1"/>
          <p:nvPr/>
        </p:nvSpPr>
        <p:spPr bwMode="auto">
          <a:xfrm>
            <a:off x="4175456" y="2223231"/>
            <a:ext cx="44831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Uncapped, unshaped, low contention</a:t>
            </a:r>
            <a:endParaRPr lang="en-US" sz="2000" b="1" dirty="0">
              <a:solidFill>
                <a:srgbClr val="FB6F24"/>
              </a:solidFill>
              <a:effectLst>
                <a:reflection stA="35000" endPos="75000" dist="12700" dir="5400000" sy="-100000" algn="bl" rotWithShape="0"/>
              </a:effectLst>
              <a:latin typeface="+mn-lt"/>
            </a:endParaRPr>
          </a:p>
        </p:txBody>
      </p:sp>
      <p:sp>
        <p:nvSpPr>
          <p:cNvPr id="17" name="TextBox 16"/>
          <p:cNvSpPr txBox="1"/>
          <p:nvPr/>
        </p:nvSpPr>
        <p:spPr bwMode="auto">
          <a:xfrm>
            <a:off x="7632700" y="3578552"/>
            <a:ext cx="11684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Voice</a:t>
            </a:r>
            <a:endParaRPr lang="en-US" sz="2000" b="1" dirty="0">
              <a:solidFill>
                <a:srgbClr val="FB6F24"/>
              </a:solidFill>
              <a:effectLst>
                <a:reflection stA="35000" endPos="75000" dist="12700" dir="5400000" sy="-100000" algn="bl" rotWithShape="0"/>
              </a:effectLst>
              <a:latin typeface="+mn-lt"/>
            </a:endParaRPr>
          </a:p>
        </p:txBody>
      </p:sp>
      <p:sp>
        <p:nvSpPr>
          <p:cNvPr id="18" name="TextBox 17"/>
          <p:cNvSpPr txBox="1"/>
          <p:nvPr/>
        </p:nvSpPr>
        <p:spPr bwMode="auto">
          <a:xfrm>
            <a:off x="2159000" y="5394652"/>
            <a:ext cx="36576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Best Internet performance</a:t>
            </a:r>
            <a:endParaRPr lang="en-US" b="1" dirty="0">
              <a:solidFill>
                <a:srgbClr val="FB6F24"/>
              </a:solidFill>
              <a:effectLst>
                <a:reflection stA="35000" endPos="75000" dist="12700" dir="5400000" sy="-100000" algn="bl" rotWithShape="0"/>
              </a:effectLst>
              <a:latin typeface="+mn-lt"/>
            </a:endParaRPr>
          </a:p>
        </p:txBody>
      </p:sp>
      <p:grpSp>
        <p:nvGrpSpPr>
          <p:cNvPr id="2" name="Group 1"/>
          <p:cNvGrpSpPr/>
          <p:nvPr/>
        </p:nvGrpSpPr>
        <p:grpSpPr>
          <a:xfrm flipH="1">
            <a:off x="0" y="0"/>
            <a:ext cx="2971800" cy="1485731"/>
            <a:chOff x="6172200" y="1041569"/>
            <a:chExt cx="2971800" cy="1485731"/>
          </a:xfrm>
        </p:grpSpPr>
        <p:pic>
          <p:nvPicPr>
            <p:cNvPr id="22" name="Picture 21"/>
            <p:cNvPicPr>
              <a:picLocks noChangeAspect="1"/>
            </p:cNvPicPr>
            <p:nvPr/>
          </p:nvPicPr>
          <p:blipFill>
            <a:blip r:embed="rId4"/>
            <a:stretch>
              <a:fillRect/>
            </a:stretch>
          </p:blipFill>
          <p:spPr>
            <a:xfrm>
              <a:off x="7105650" y="1041569"/>
              <a:ext cx="2038350" cy="1485731"/>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2200" y="1460500"/>
              <a:ext cx="1066800" cy="1066800"/>
            </a:xfrm>
            <a:prstGeom prst="rect">
              <a:avLst/>
            </a:prstGeom>
          </p:spPr>
        </p:pic>
      </p:grpSp>
      <p:pic>
        <p:nvPicPr>
          <p:cNvPr id="24" name="Picture 6" descr="2160 on pole var2.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4419600"/>
            <a:ext cx="1662072" cy="2438400"/>
          </a:xfrm>
          <a:prstGeom prst="rect">
            <a:avLst/>
          </a:prstGeom>
          <a:noFill/>
          <a:ln w="9525">
            <a:noFill/>
            <a:miter lim="800000"/>
            <a:headEnd/>
            <a:tailEnd/>
          </a:ln>
        </p:spPr>
      </p:pic>
      <p:sp>
        <p:nvSpPr>
          <p:cNvPr id="21" name="TextBox 20"/>
          <p:cNvSpPr txBox="1"/>
          <p:nvPr/>
        </p:nvSpPr>
        <p:spPr bwMode="auto">
          <a:xfrm>
            <a:off x="932669" y="1585195"/>
            <a:ext cx="3369627"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Up to 15 Mbps symmetrical</a:t>
            </a:r>
            <a:endParaRPr lang="en-US" sz="2000" b="1" dirty="0">
              <a:solidFill>
                <a:srgbClr val="FB6F24"/>
              </a:solidFill>
              <a:effectLst>
                <a:reflection stA="35000" endPos="75000" dist="12700" dir="5400000" sy="-100000" algn="bl" rotWithShape="0"/>
              </a:effectLst>
              <a:latin typeface="+mn-lt"/>
            </a:endParaRPr>
          </a:p>
        </p:txBody>
      </p:sp>
    </p:spTree>
    <p:extLst>
      <p:ext uri="{BB962C8B-B14F-4D97-AF65-F5344CB8AC3E}">
        <p14:creationId xmlns:p14="http://schemas.microsoft.com/office/powerpoint/2010/main" val="31673758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190500" y="2716210"/>
            <a:ext cx="28575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1</a:t>
            </a:r>
            <a:r>
              <a:rPr lang="en-US" b="1" baseline="30000" dirty="0" smtClean="0">
                <a:solidFill>
                  <a:srgbClr val="FB6F24"/>
                </a:solidFill>
                <a:effectLst>
                  <a:reflection stA="35000" endPos="75000" dist="12700" dir="5400000" sy="-100000" algn="bl" rotWithShape="0"/>
                </a:effectLst>
                <a:latin typeface="+mn-lt"/>
              </a:rPr>
              <a:t>st</a:t>
            </a:r>
            <a:r>
              <a:rPr lang="en-US" b="1" dirty="0" smtClean="0">
                <a:solidFill>
                  <a:srgbClr val="FB6F24"/>
                </a:solidFill>
                <a:effectLst>
                  <a:reflection stA="35000" endPos="75000" dist="12700" dir="5400000" sy="-100000" algn="bl" rotWithShape="0"/>
                </a:effectLst>
                <a:latin typeface="+mn-lt"/>
              </a:rPr>
              <a:t> carrier SIP voice</a:t>
            </a:r>
            <a:endParaRPr lang="en-US" b="1" dirty="0">
              <a:solidFill>
                <a:srgbClr val="FB6F24"/>
              </a:solidFill>
              <a:effectLst>
                <a:reflection stA="35000" endPos="75000" dist="12700" dir="5400000" sy="-100000" algn="bl" rotWithShape="0"/>
              </a:effectLst>
              <a:latin typeface="+mn-lt"/>
            </a:endParaRPr>
          </a:p>
        </p:txBody>
      </p:sp>
      <p:sp>
        <p:nvSpPr>
          <p:cNvPr id="8" name="TextBox 7"/>
          <p:cNvSpPr txBox="1"/>
          <p:nvPr/>
        </p:nvSpPr>
        <p:spPr bwMode="auto">
          <a:xfrm>
            <a:off x="1028700" y="5345110"/>
            <a:ext cx="45212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1</a:t>
            </a:r>
            <a:r>
              <a:rPr lang="en-US" b="1" baseline="30000" dirty="0" smtClean="0">
                <a:solidFill>
                  <a:srgbClr val="FB6F24"/>
                </a:solidFill>
                <a:effectLst>
                  <a:reflection stA="35000" endPos="75000" dist="12700" dir="5400000" sy="-100000" algn="bl" rotWithShape="0"/>
                </a:effectLst>
                <a:latin typeface="+mn-lt"/>
              </a:rPr>
              <a:t>st</a:t>
            </a:r>
            <a:r>
              <a:rPr lang="en-US" b="1" dirty="0" smtClean="0">
                <a:solidFill>
                  <a:srgbClr val="FB6F24"/>
                </a:solidFill>
                <a:effectLst>
                  <a:reflection stA="35000" endPos="75000" dist="12700" dir="5400000" sy="-100000" algn="bl" rotWithShape="0"/>
                </a:effectLst>
                <a:latin typeface="+mn-lt"/>
              </a:rPr>
              <a:t> Next Generation Network</a:t>
            </a:r>
            <a:endParaRPr lang="en-US" b="1" dirty="0">
              <a:solidFill>
                <a:srgbClr val="FB6F24"/>
              </a:solidFill>
              <a:effectLst>
                <a:reflection stA="35000" endPos="75000" dist="12700" dir="5400000" sy="-100000" algn="bl" rotWithShape="0"/>
              </a:effectLst>
              <a:latin typeface="+mn-lt"/>
            </a:endParaRPr>
          </a:p>
        </p:txBody>
      </p:sp>
      <p:sp>
        <p:nvSpPr>
          <p:cNvPr id="10" name="TextBox 9"/>
          <p:cNvSpPr txBox="1"/>
          <p:nvPr/>
        </p:nvSpPr>
        <p:spPr bwMode="auto">
          <a:xfrm>
            <a:off x="444501" y="6141888"/>
            <a:ext cx="3238499" cy="461665"/>
          </a:xfrm>
          <a:prstGeom prst="rect">
            <a:avLst/>
          </a:prstGeom>
          <a:noFill/>
          <a:effectLst/>
        </p:spPr>
        <p:txBody>
          <a:bodyPr wrap="square">
            <a:spAutoFit/>
          </a:bodyPr>
          <a:lstStyle/>
          <a:p>
            <a:pPr algn="ctr" fontAlgn="auto">
              <a:spcBef>
                <a:spcPts val="0"/>
              </a:spcBef>
              <a:spcAft>
                <a:spcPts val="0"/>
              </a:spcAft>
              <a:defRPr/>
            </a:pPr>
            <a:r>
              <a:rPr lang="en-GB" b="1" dirty="0" smtClean="0">
                <a:solidFill>
                  <a:srgbClr val="7F7F7F"/>
                </a:solidFill>
                <a:effectLst>
                  <a:reflection stA="35000" endPos="75000" dist="12700" dir="5400000" sy="-100000" algn="bl" rotWithShape="0"/>
                </a:effectLst>
                <a:latin typeface="+mn-lt"/>
              </a:rPr>
              <a:t>1</a:t>
            </a:r>
            <a:r>
              <a:rPr lang="en-GB" b="1" baseline="30000" dirty="0" smtClean="0">
                <a:solidFill>
                  <a:srgbClr val="7F7F7F"/>
                </a:solidFill>
                <a:effectLst>
                  <a:reflection stA="35000" endPos="75000" dist="12700" dir="5400000" sy="-100000" algn="bl" rotWithShape="0"/>
                </a:effectLst>
                <a:latin typeface="+mn-lt"/>
              </a:rPr>
              <a:t>st</a:t>
            </a:r>
            <a:r>
              <a:rPr lang="en-GB" b="1" dirty="0" smtClean="0">
                <a:solidFill>
                  <a:srgbClr val="7F7F7F"/>
                </a:solidFill>
                <a:effectLst>
                  <a:reflection stA="35000" endPos="75000" dist="12700" dir="5400000" sy="-100000" algn="bl" rotWithShape="0"/>
                </a:effectLst>
                <a:latin typeface="+mn-lt"/>
              </a:rPr>
              <a:t> fibre broadband</a:t>
            </a:r>
            <a:endParaRPr lang="en-US" b="1" dirty="0">
              <a:solidFill>
                <a:srgbClr val="7F7F7F"/>
              </a:solidFill>
              <a:effectLst>
                <a:reflection stA="35000" endPos="75000" dist="12700" dir="5400000" sy="-100000" algn="bl" rotWithShape="0"/>
              </a:effectLst>
              <a:latin typeface="+mn-lt"/>
            </a:endParaRPr>
          </a:p>
        </p:txBody>
      </p:sp>
      <p:sp>
        <p:nvSpPr>
          <p:cNvPr id="11" name="TextBox 10"/>
          <p:cNvSpPr txBox="1"/>
          <p:nvPr/>
        </p:nvSpPr>
        <p:spPr bwMode="auto">
          <a:xfrm>
            <a:off x="5689600" y="4785052"/>
            <a:ext cx="33274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1</a:t>
            </a:r>
            <a:r>
              <a:rPr lang="en-US" b="1" baseline="30000" dirty="0" smtClean="0">
                <a:solidFill>
                  <a:srgbClr val="FB6F24"/>
                </a:solidFill>
                <a:effectLst>
                  <a:reflection stA="35000" endPos="75000" dist="12700" dir="5400000" sy="-100000" algn="bl" rotWithShape="0"/>
                </a:effectLst>
                <a:latin typeface="+mn-lt"/>
              </a:rPr>
              <a:t>st</a:t>
            </a:r>
            <a:r>
              <a:rPr lang="en-US" b="1" dirty="0" smtClean="0">
                <a:solidFill>
                  <a:srgbClr val="FB6F24"/>
                </a:solidFill>
                <a:effectLst>
                  <a:reflection stA="35000" endPos="75000" dist="12700" dir="5400000" sy="-100000" algn="bl" rotWithShape="0"/>
                </a:effectLst>
                <a:latin typeface="+mn-lt"/>
              </a:rPr>
              <a:t> wireless home phone</a:t>
            </a:r>
            <a:endParaRPr lang="en-US" b="1" dirty="0">
              <a:solidFill>
                <a:srgbClr val="FB6F24"/>
              </a:solidFill>
              <a:effectLst>
                <a:reflection stA="35000" endPos="75000" dist="12700" dir="5400000" sy="-100000" algn="bl" rotWithShape="0"/>
              </a:effectLst>
              <a:latin typeface="+mn-lt"/>
            </a:endParaRPr>
          </a:p>
        </p:txBody>
      </p:sp>
      <p:sp>
        <p:nvSpPr>
          <p:cNvPr id="12" name="TextBox 11"/>
          <p:cNvSpPr txBox="1"/>
          <p:nvPr/>
        </p:nvSpPr>
        <p:spPr bwMode="auto">
          <a:xfrm>
            <a:off x="5473700" y="5872946"/>
            <a:ext cx="2997200" cy="461665"/>
          </a:xfrm>
          <a:prstGeom prst="rect">
            <a:avLst/>
          </a:prstGeom>
          <a:noFill/>
          <a:effectLst/>
        </p:spPr>
        <p:txBody>
          <a:bodyPr wrap="square">
            <a:spAutoFit/>
          </a:bodyPr>
          <a:lstStyle/>
          <a:p>
            <a:pPr algn="ctr" fontAlgn="auto">
              <a:spcBef>
                <a:spcPts val="0"/>
              </a:spcBef>
              <a:spcAft>
                <a:spcPts val="0"/>
              </a:spcAft>
              <a:defRPr/>
            </a:pPr>
            <a:r>
              <a:rPr lang="en-GB" b="1" dirty="0" smtClean="0">
                <a:solidFill>
                  <a:srgbClr val="C54E0F"/>
                </a:solidFill>
                <a:effectLst>
                  <a:reflection stA="35000" endPos="75000" dist="12700" dir="5400000" sy="-100000" algn="bl" rotWithShape="0"/>
                </a:effectLst>
                <a:latin typeface="+mn-lt"/>
              </a:rPr>
              <a:t>1</a:t>
            </a:r>
            <a:r>
              <a:rPr lang="en-GB" b="1" baseline="30000" dirty="0" smtClean="0">
                <a:solidFill>
                  <a:srgbClr val="C54E0F"/>
                </a:solidFill>
                <a:effectLst>
                  <a:reflection stA="35000" endPos="75000" dist="12700" dir="5400000" sy="-100000" algn="bl" rotWithShape="0"/>
                </a:effectLst>
                <a:latin typeface="+mn-lt"/>
              </a:rPr>
              <a:t>st</a:t>
            </a:r>
            <a:r>
              <a:rPr lang="en-GB" b="1" dirty="0" smtClean="0">
                <a:solidFill>
                  <a:srgbClr val="C54E0F"/>
                </a:solidFill>
                <a:effectLst>
                  <a:reflection stA="35000" endPos="75000" dist="12700" dir="5400000" sy="-100000" algn="bl" rotWithShape="0"/>
                </a:effectLst>
                <a:latin typeface="+mn-lt"/>
              </a:rPr>
              <a:t> Metro Ethernet</a:t>
            </a:r>
            <a:endParaRPr lang="en-US" b="1" dirty="0">
              <a:solidFill>
                <a:srgbClr val="C54E0F"/>
              </a:solidFill>
              <a:effectLst>
                <a:reflection stA="35000" endPos="75000" dist="12700" dir="5400000" sy="-100000" algn="bl" rotWithShape="0"/>
              </a:effectLst>
              <a:latin typeface="+mn-lt"/>
            </a:endParaRPr>
          </a:p>
        </p:txBody>
      </p:sp>
      <p:sp>
        <p:nvSpPr>
          <p:cNvPr id="14" name="TextBox 13"/>
          <p:cNvSpPr txBox="1"/>
          <p:nvPr/>
        </p:nvSpPr>
        <p:spPr bwMode="auto">
          <a:xfrm>
            <a:off x="0" y="3617910"/>
            <a:ext cx="27813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7F7F7F"/>
                </a:solidFill>
                <a:effectLst>
                  <a:reflection stA="35000" endPos="75000" dist="12700" dir="5400000" sy="-100000" algn="bl" rotWithShape="0"/>
                </a:effectLst>
                <a:latin typeface="+mn-lt"/>
              </a:rPr>
              <a:t>1</a:t>
            </a:r>
            <a:r>
              <a:rPr lang="en-US" b="1" baseline="30000" dirty="0" smtClean="0">
                <a:solidFill>
                  <a:srgbClr val="7F7F7F"/>
                </a:solidFill>
                <a:effectLst>
                  <a:reflection stA="35000" endPos="75000" dist="12700" dir="5400000" sy="-100000" algn="bl" rotWithShape="0"/>
                </a:effectLst>
                <a:latin typeface="+mn-lt"/>
              </a:rPr>
              <a:t>st</a:t>
            </a:r>
            <a:r>
              <a:rPr lang="en-US" b="1" dirty="0" smtClean="0">
                <a:solidFill>
                  <a:srgbClr val="7F7F7F"/>
                </a:solidFill>
                <a:effectLst>
                  <a:reflection stA="35000" endPos="75000" dist="12700" dir="5400000" sy="-100000" algn="bl" rotWithShape="0"/>
                </a:effectLst>
                <a:latin typeface="+mn-lt"/>
              </a:rPr>
              <a:t> 10 </a:t>
            </a:r>
            <a:r>
              <a:rPr lang="en-US" b="1" dirty="0" err="1" smtClean="0">
                <a:solidFill>
                  <a:srgbClr val="7F7F7F"/>
                </a:solidFill>
                <a:effectLst>
                  <a:reflection stA="35000" endPos="75000" dist="12700" dir="5400000" sy="-100000" algn="bl" rotWithShape="0"/>
                </a:effectLst>
                <a:latin typeface="+mn-lt"/>
              </a:rPr>
              <a:t>Gbps</a:t>
            </a:r>
            <a:r>
              <a:rPr lang="en-US" b="1" dirty="0" smtClean="0">
                <a:solidFill>
                  <a:srgbClr val="7F7F7F"/>
                </a:solidFill>
                <a:effectLst>
                  <a:reflection stA="35000" endPos="75000" dist="12700" dir="5400000" sy="-100000" algn="bl" rotWithShape="0"/>
                </a:effectLst>
                <a:latin typeface="+mn-lt"/>
              </a:rPr>
              <a:t> IP core</a:t>
            </a:r>
            <a:endParaRPr lang="en-US" b="1" dirty="0">
              <a:solidFill>
                <a:srgbClr val="7F7F7F"/>
              </a:solidFill>
              <a:effectLst>
                <a:reflection stA="35000" endPos="75000" dist="12700" dir="5400000" sy="-100000" algn="bl" rotWithShape="0"/>
              </a:effectLst>
              <a:latin typeface="+mn-lt"/>
            </a:endParaRPr>
          </a:p>
        </p:txBody>
      </p:sp>
      <p:sp>
        <p:nvSpPr>
          <p:cNvPr id="15" name="TextBox 14"/>
          <p:cNvSpPr txBox="1"/>
          <p:nvPr/>
        </p:nvSpPr>
        <p:spPr bwMode="auto">
          <a:xfrm>
            <a:off x="6197601" y="2868610"/>
            <a:ext cx="27686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C54E0F"/>
                </a:solidFill>
                <a:effectLst>
                  <a:reflection stA="35000" endPos="75000" dist="12700" dir="5400000" sy="-100000" algn="bl" rotWithShape="0"/>
                </a:effectLst>
                <a:latin typeface="+mn-lt"/>
              </a:rPr>
              <a:t>Africa’s </a:t>
            </a:r>
            <a:r>
              <a:rPr lang="en-US" b="1" dirty="0" smtClean="0">
                <a:solidFill>
                  <a:srgbClr val="C54E0F"/>
                </a:solidFill>
                <a:effectLst>
                  <a:reflection stA="35000" endPos="75000" dist="12700" dir="5400000" sy="-100000" algn="bl" rotWithShape="0"/>
                </a:effectLst>
                <a:latin typeface="+mn-lt"/>
              </a:rPr>
              <a:t>1</a:t>
            </a:r>
            <a:r>
              <a:rPr lang="en-US" b="1" baseline="30000" dirty="0" smtClean="0">
                <a:solidFill>
                  <a:srgbClr val="C54E0F"/>
                </a:solidFill>
                <a:effectLst>
                  <a:reflection stA="35000" endPos="75000" dist="12700" dir="5400000" sy="-100000" algn="bl" rotWithShape="0"/>
                </a:effectLst>
                <a:latin typeface="+mn-lt"/>
              </a:rPr>
              <a:t>st</a:t>
            </a:r>
            <a:r>
              <a:rPr lang="en-US" b="1" dirty="0" smtClean="0">
                <a:solidFill>
                  <a:srgbClr val="C54E0F"/>
                </a:solidFill>
                <a:effectLst>
                  <a:reflection stA="35000" endPos="75000" dist="12700" dir="5400000" sy="-100000" algn="bl" rotWithShape="0"/>
                </a:effectLst>
                <a:latin typeface="+mn-lt"/>
              </a:rPr>
              <a:t> Tier </a:t>
            </a:r>
            <a:r>
              <a:rPr lang="en-US" b="1" dirty="0" smtClean="0">
                <a:solidFill>
                  <a:srgbClr val="C54E0F"/>
                </a:solidFill>
                <a:effectLst>
                  <a:reflection stA="35000" endPos="75000" dist="12700" dir="5400000" sy="-100000" algn="bl" rotWithShape="0"/>
                </a:effectLst>
                <a:latin typeface="+mn-lt"/>
              </a:rPr>
              <a:t>1 ISP</a:t>
            </a:r>
            <a:endParaRPr lang="en-US" b="1" dirty="0">
              <a:solidFill>
                <a:srgbClr val="C54E0F"/>
              </a:solidFill>
              <a:effectLst>
                <a:reflection stA="35000" endPos="75000" dist="12700" dir="5400000" sy="-100000" algn="bl" rotWithShape="0"/>
              </a:effectLst>
              <a:latin typeface="+mn-lt"/>
            </a:endParaRPr>
          </a:p>
        </p:txBody>
      </p:sp>
      <p:sp>
        <p:nvSpPr>
          <p:cNvPr id="18" name="TextBox 17"/>
          <p:cNvSpPr txBox="1"/>
          <p:nvPr/>
        </p:nvSpPr>
        <p:spPr bwMode="auto">
          <a:xfrm>
            <a:off x="330200" y="4594552"/>
            <a:ext cx="37084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C54E0F"/>
                </a:solidFill>
                <a:effectLst>
                  <a:reflection stA="35000" endPos="75000" dist="12700" dir="5400000" sy="-100000" algn="bl" rotWithShape="0"/>
                </a:effectLst>
                <a:latin typeface="+mn-lt"/>
              </a:rPr>
              <a:t>1</a:t>
            </a:r>
            <a:r>
              <a:rPr lang="en-US" b="1" baseline="30000" dirty="0" smtClean="0">
                <a:solidFill>
                  <a:srgbClr val="C54E0F"/>
                </a:solidFill>
                <a:effectLst>
                  <a:reflection stA="35000" endPos="75000" dist="12700" dir="5400000" sy="-100000" algn="bl" rotWithShape="0"/>
                </a:effectLst>
                <a:latin typeface="+mn-lt"/>
              </a:rPr>
              <a:t>st</a:t>
            </a:r>
            <a:r>
              <a:rPr lang="en-US" b="1" dirty="0" smtClean="0">
                <a:solidFill>
                  <a:srgbClr val="C54E0F"/>
                </a:solidFill>
                <a:effectLst>
                  <a:reflection stA="35000" endPos="75000" dist="12700" dir="5400000" sy="-100000" algn="bl" rotWithShape="0"/>
                </a:effectLst>
                <a:latin typeface="+mn-lt"/>
              </a:rPr>
              <a:t> public </a:t>
            </a:r>
            <a:r>
              <a:rPr lang="en-US" b="1" dirty="0" err="1" smtClean="0">
                <a:solidFill>
                  <a:srgbClr val="C54E0F"/>
                </a:solidFill>
                <a:effectLst>
                  <a:reflection stA="35000" endPos="75000" dist="12700" dir="5400000" sy="-100000" algn="bl" rotWithShape="0"/>
                </a:effectLst>
                <a:latin typeface="+mn-lt"/>
              </a:rPr>
              <a:t>telepresence</a:t>
            </a:r>
            <a:endParaRPr lang="en-US" b="1" dirty="0">
              <a:solidFill>
                <a:srgbClr val="C54E0F"/>
              </a:solidFill>
              <a:effectLst>
                <a:reflection stA="35000" endPos="75000" dist="12700" dir="5400000" sy="-100000" algn="bl" rotWithShape="0"/>
              </a:effectLst>
              <a:latin typeface="+mn-lt"/>
            </a:endParaRPr>
          </a:p>
        </p:txBody>
      </p:sp>
      <p:sp>
        <p:nvSpPr>
          <p:cNvPr id="19" name="TextBox 18"/>
          <p:cNvSpPr txBox="1"/>
          <p:nvPr/>
        </p:nvSpPr>
        <p:spPr bwMode="auto">
          <a:xfrm>
            <a:off x="889000" y="1851352"/>
            <a:ext cx="30480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chemeClr val="accent1">
                    <a:lumMod val="75000"/>
                  </a:schemeClr>
                </a:solidFill>
                <a:effectLst>
                  <a:reflection stA="35000" endPos="75000" dist="12700" dir="5400000" sy="-100000" algn="bl" rotWithShape="0"/>
                </a:effectLst>
                <a:latin typeface="+mn-lt"/>
              </a:rPr>
              <a:t>5 submarine </a:t>
            </a:r>
            <a:r>
              <a:rPr lang="en-US" b="1" dirty="0" smtClean="0">
                <a:solidFill>
                  <a:schemeClr val="accent1">
                    <a:lumMod val="75000"/>
                  </a:schemeClr>
                </a:solidFill>
                <a:effectLst>
                  <a:reflection stA="35000" endPos="75000" dist="12700" dir="5400000" sy="-100000" algn="bl" rotWithShape="0"/>
                </a:effectLst>
                <a:latin typeface="+mn-lt"/>
              </a:rPr>
              <a:t>cables</a:t>
            </a:r>
            <a:endParaRPr lang="en-US" b="1" dirty="0">
              <a:solidFill>
                <a:schemeClr val="accent1">
                  <a:lumMod val="75000"/>
                </a:schemeClr>
              </a:solidFill>
              <a:effectLst>
                <a:reflection stA="35000" endPos="75000" dist="12700" dir="5400000" sy="-100000" algn="bl" rotWithShape="0"/>
              </a:effectLst>
              <a:latin typeface="+mn-lt"/>
            </a:endParaRPr>
          </a:p>
        </p:txBody>
      </p:sp>
      <p:pic>
        <p:nvPicPr>
          <p:cNvPr id="23"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97700" y="3922713"/>
            <a:ext cx="8794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Neotel Horizonta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0739" y="2587625"/>
            <a:ext cx="267716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bwMode="auto">
          <a:xfrm>
            <a:off x="5435600" y="2043229"/>
            <a:ext cx="3213100" cy="477054"/>
          </a:xfrm>
          <a:prstGeom prst="rect">
            <a:avLst/>
          </a:prstGeom>
          <a:noFill/>
          <a:effectLst/>
        </p:spPr>
        <p:txBody>
          <a:bodyPr wrap="square">
            <a:spAutoFit/>
          </a:bodyPr>
          <a:lstStyle/>
          <a:p>
            <a:pPr algn="ctr" fontAlgn="auto">
              <a:spcBef>
                <a:spcPts val="0"/>
              </a:spcBef>
              <a:spcAft>
                <a:spcPts val="0"/>
              </a:spcAft>
              <a:defRPr/>
            </a:pPr>
            <a:r>
              <a:rPr lang="en-US" sz="2500" b="1" dirty="0">
                <a:solidFill>
                  <a:schemeClr val="bg1">
                    <a:lumMod val="50000"/>
                  </a:schemeClr>
                </a:solidFill>
                <a:effectLst>
                  <a:reflection stA="35000" endPos="75000" dist="12700" dir="5400000" sy="-100000" algn="bl" rotWithShape="0"/>
                </a:effectLst>
                <a:latin typeface="+mn-lt"/>
              </a:rPr>
              <a:t>6</a:t>
            </a:r>
            <a:r>
              <a:rPr lang="en-US" sz="2500" b="1" dirty="0" smtClean="0">
                <a:solidFill>
                  <a:schemeClr val="bg1">
                    <a:lumMod val="50000"/>
                  </a:schemeClr>
                </a:solidFill>
                <a:effectLst>
                  <a:reflection stA="35000" endPos="75000" dist="12700" dir="5400000" sy="-100000" algn="bl" rotWithShape="0"/>
                </a:effectLst>
                <a:latin typeface="+mn-lt"/>
              </a:rPr>
              <a:t> </a:t>
            </a:r>
            <a:r>
              <a:rPr lang="en-US" sz="2500" b="1" dirty="0">
                <a:solidFill>
                  <a:schemeClr val="bg1">
                    <a:lumMod val="50000"/>
                  </a:schemeClr>
                </a:solidFill>
                <a:effectLst>
                  <a:reflection stA="35000" endPos="75000" dist="12700" dir="5400000" sy="-100000" algn="bl" rotWithShape="0"/>
                </a:effectLst>
                <a:latin typeface="+mn-lt"/>
              </a:rPr>
              <a:t>years of operation</a:t>
            </a:r>
          </a:p>
        </p:txBody>
      </p:sp>
      <p:sp>
        <p:nvSpPr>
          <p:cNvPr id="24" name="TextBox 23"/>
          <p:cNvSpPr txBox="1"/>
          <p:nvPr/>
        </p:nvSpPr>
        <p:spPr bwMode="auto">
          <a:xfrm>
            <a:off x="4590719" y="384473"/>
            <a:ext cx="2419681" cy="477054"/>
          </a:xfrm>
          <a:prstGeom prst="rect">
            <a:avLst/>
          </a:prstGeom>
          <a:noFill/>
          <a:effectLst/>
        </p:spPr>
        <p:txBody>
          <a:bodyPr wrap="square">
            <a:spAutoFit/>
          </a:bodyPr>
          <a:lstStyle/>
          <a:p>
            <a:pPr algn="ctr" fontAlgn="auto">
              <a:spcBef>
                <a:spcPts val="0"/>
              </a:spcBef>
              <a:spcAft>
                <a:spcPts val="0"/>
              </a:spcAft>
              <a:defRPr/>
            </a:pPr>
            <a:r>
              <a:rPr lang="en-US" sz="2500" b="1" dirty="0" smtClean="0">
                <a:solidFill>
                  <a:srgbClr val="C54E0F"/>
                </a:solidFill>
                <a:effectLst>
                  <a:reflection stA="35000" endPos="75000" dist="12700" dir="5400000" sy="-100000" algn="bl" rotWithShape="0"/>
                </a:effectLst>
                <a:latin typeface="+mn-lt"/>
              </a:rPr>
              <a:t>1000 employees</a:t>
            </a:r>
            <a:endParaRPr lang="en-US" sz="2500" b="1" dirty="0">
              <a:solidFill>
                <a:srgbClr val="C54E0F"/>
              </a:solidFill>
              <a:effectLst>
                <a:reflection stA="35000" endPos="75000" dist="12700" dir="5400000" sy="-100000" algn="bl" rotWithShape="0"/>
              </a:effectLst>
              <a:latin typeface="+mn-lt"/>
            </a:endParaRPr>
          </a:p>
        </p:txBody>
      </p:sp>
      <p:sp>
        <p:nvSpPr>
          <p:cNvPr id="25" name="TextBox 24"/>
          <p:cNvSpPr txBox="1"/>
          <p:nvPr/>
        </p:nvSpPr>
        <p:spPr bwMode="auto">
          <a:xfrm>
            <a:off x="202165" y="1000255"/>
            <a:ext cx="3480836" cy="477054"/>
          </a:xfrm>
          <a:prstGeom prst="rect">
            <a:avLst/>
          </a:prstGeom>
          <a:noFill/>
          <a:effectLst/>
        </p:spPr>
        <p:txBody>
          <a:bodyPr wrap="square">
            <a:spAutoFit/>
          </a:bodyPr>
          <a:lstStyle/>
          <a:p>
            <a:pPr algn="ctr" fontAlgn="auto">
              <a:spcBef>
                <a:spcPts val="0"/>
              </a:spcBef>
              <a:spcAft>
                <a:spcPts val="0"/>
              </a:spcAft>
              <a:defRPr/>
            </a:pPr>
            <a:r>
              <a:rPr lang="en-US" sz="2500" b="1" dirty="0" smtClean="0">
                <a:solidFill>
                  <a:schemeClr val="bg1">
                    <a:lumMod val="50000"/>
                  </a:schemeClr>
                </a:solidFill>
                <a:effectLst>
                  <a:reflection stA="35000" endPos="75000" dist="12700" dir="5400000" sy="-100000" algn="bl" rotWithShape="0"/>
                </a:effectLst>
                <a:latin typeface="+mn-lt"/>
              </a:rPr>
              <a:t>R4bn in </a:t>
            </a:r>
            <a:r>
              <a:rPr lang="en-US" sz="2500" b="1" dirty="0">
                <a:solidFill>
                  <a:schemeClr val="bg1">
                    <a:lumMod val="50000"/>
                  </a:schemeClr>
                </a:solidFill>
                <a:effectLst>
                  <a:reflection stA="35000" endPos="75000" dist="12700" dir="5400000" sy="-100000" algn="bl" rotWithShape="0"/>
                </a:effectLst>
                <a:latin typeface="+mn-lt"/>
              </a:rPr>
              <a:t>infrastructure </a:t>
            </a:r>
          </a:p>
        </p:txBody>
      </p:sp>
      <p:sp>
        <p:nvSpPr>
          <p:cNvPr id="26" name="TextBox 25"/>
          <p:cNvSpPr txBox="1"/>
          <p:nvPr/>
        </p:nvSpPr>
        <p:spPr bwMode="auto">
          <a:xfrm>
            <a:off x="1130300" y="226369"/>
            <a:ext cx="3263900" cy="477054"/>
          </a:xfrm>
          <a:prstGeom prst="rect">
            <a:avLst/>
          </a:prstGeom>
          <a:noFill/>
          <a:effectLst/>
        </p:spPr>
        <p:txBody>
          <a:bodyPr wrap="square">
            <a:spAutoFit/>
          </a:bodyPr>
          <a:lstStyle/>
          <a:p>
            <a:pPr algn="ctr" fontAlgn="auto">
              <a:spcBef>
                <a:spcPts val="0"/>
              </a:spcBef>
              <a:spcAft>
                <a:spcPts val="0"/>
              </a:spcAft>
              <a:defRPr/>
            </a:pPr>
            <a:r>
              <a:rPr lang="en-US" sz="2500" b="1" dirty="0" smtClean="0">
                <a:solidFill>
                  <a:schemeClr val="accent1"/>
                </a:solidFill>
                <a:effectLst>
                  <a:reflection stA="35000" endPos="75000" dist="12700" dir="5400000" sy="-100000" algn="bl" rotWithShape="0"/>
                </a:effectLst>
                <a:latin typeface="+mn-lt"/>
              </a:rPr>
              <a:t>R3bn annual </a:t>
            </a:r>
            <a:r>
              <a:rPr lang="en-US" sz="2500" b="1" dirty="0">
                <a:solidFill>
                  <a:schemeClr val="accent1"/>
                </a:solidFill>
                <a:effectLst>
                  <a:reflection stA="35000" endPos="75000" dist="12700" dir="5400000" sy="-100000" algn="bl" rotWithShape="0"/>
                </a:effectLst>
                <a:latin typeface="+mn-lt"/>
              </a:rPr>
              <a:t>revenue</a:t>
            </a:r>
          </a:p>
        </p:txBody>
      </p:sp>
      <p:sp>
        <p:nvSpPr>
          <p:cNvPr id="27" name="Rectangle 26"/>
          <p:cNvSpPr/>
          <p:nvPr/>
        </p:nvSpPr>
        <p:spPr>
          <a:xfrm>
            <a:off x="2832157" y="3845868"/>
            <a:ext cx="3505086" cy="584776"/>
          </a:xfrm>
          <a:prstGeom prst="rect">
            <a:avLst/>
          </a:prstGeom>
        </p:spPr>
        <p:txBody>
          <a:bodyPr wrap="none">
            <a:spAutoFit/>
          </a:bodyPr>
          <a:lstStyle/>
          <a:p>
            <a:pPr algn="ctr" eaLnBrk="0" hangingPunct="0">
              <a:spcBef>
                <a:spcPct val="50000"/>
              </a:spcBef>
            </a:pPr>
            <a:r>
              <a:rPr lang="en-US" sz="3200" dirty="0">
                <a:solidFill>
                  <a:srgbClr val="EF6F2C"/>
                </a:solidFill>
                <a:latin typeface="Candara" pitchFamily="34" charset="0"/>
              </a:rPr>
              <a:t>Inspiring Possibility</a:t>
            </a:r>
          </a:p>
        </p:txBody>
      </p:sp>
      <p:sp>
        <p:nvSpPr>
          <p:cNvPr id="28" name="TextBox 27"/>
          <p:cNvSpPr txBox="1"/>
          <p:nvPr/>
        </p:nvSpPr>
        <p:spPr bwMode="auto">
          <a:xfrm>
            <a:off x="4243327" y="1182926"/>
            <a:ext cx="3884673" cy="477054"/>
          </a:xfrm>
          <a:prstGeom prst="rect">
            <a:avLst/>
          </a:prstGeom>
          <a:noFill/>
          <a:effectLst/>
        </p:spPr>
        <p:txBody>
          <a:bodyPr wrap="square">
            <a:spAutoFit/>
          </a:bodyPr>
          <a:lstStyle/>
          <a:p>
            <a:pPr algn="ctr" fontAlgn="auto">
              <a:spcBef>
                <a:spcPts val="0"/>
              </a:spcBef>
              <a:spcAft>
                <a:spcPts val="0"/>
              </a:spcAft>
              <a:defRPr/>
            </a:pPr>
            <a:r>
              <a:rPr lang="en-GB" sz="2500" b="1" dirty="0" smtClean="0">
                <a:solidFill>
                  <a:schemeClr val="accent1"/>
                </a:solidFill>
                <a:effectLst>
                  <a:reflection stA="35000" endPos="75000" dist="12700" dir="5400000" sy="-100000" algn="bl" rotWithShape="0"/>
                </a:effectLst>
                <a:latin typeface="+mn-lt"/>
              </a:rPr>
              <a:t>South Africa’s fibre leader</a:t>
            </a:r>
            <a:endParaRPr lang="en-US" sz="2500" b="1" dirty="0">
              <a:solidFill>
                <a:schemeClr val="accent1"/>
              </a:solidFill>
              <a:effectLst>
                <a:reflection stA="35000" endPos="75000" dist="12700" dir="5400000" sy="-100000" algn="bl" rotWithShape="0"/>
              </a:effectLst>
              <a:latin typeface="+mn-lt"/>
            </a:endParaRPr>
          </a:p>
        </p:txBody>
      </p:sp>
    </p:spTree>
    <p:extLst>
      <p:ext uri="{BB962C8B-B14F-4D97-AF65-F5344CB8AC3E}">
        <p14:creationId xmlns:p14="http://schemas.microsoft.com/office/powerpoint/2010/main" val="7657648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ME bg's-01-02.jpg"/>
          <p:cNvPicPr>
            <a:picLocks noChangeAspect="1"/>
          </p:cNvPicPr>
          <p:nvPr/>
        </p:nvPicPr>
        <p:blipFill>
          <a:blip r:embed="rId3"/>
          <a:srcRect/>
          <a:stretch>
            <a:fillRect/>
          </a:stretch>
        </p:blipFill>
        <p:spPr bwMode="auto">
          <a:xfrm>
            <a:off x="0" y="1588"/>
            <a:ext cx="9131300" cy="6838950"/>
          </a:xfrm>
          <a:prstGeom prst="rect">
            <a:avLst/>
          </a:prstGeom>
          <a:noFill/>
          <a:ln w="9525">
            <a:noFill/>
            <a:miter lim="800000"/>
            <a:headEnd/>
            <a:tailEnd/>
          </a:ln>
        </p:spPr>
      </p:pic>
      <p:sp>
        <p:nvSpPr>
          <p:cNvPr id="15363" name="Text Box 3"/>
          <p:cNvSpPr txBox="1">
            <a:spLocks noChangeArrowheads="1"/>
          </p:cNvSpPr>
          <p:nvPr/>
        </p:nvSpPr>
        <p:spPr bwMode="auto">
          <a:xfrm>
            <a:off x="871598" y="3688202"/>
            <a:ext cx="7433489" cy="707886"/>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n-US" sz="4000" dirty="0" smtClean="0">
                <a:solidFill>
                  <a:schemeClr val="bg1"/>
                </a:solidFill>
                <a:latin typeface="Candara" pitchFamily="34" charset="0"/>
              </a:rPr>
              <a:t>Thank you</a:t>
            </a:r>
            <a:endParaRPr lang="en-US" sz="4000" dirty="0">
              <a:solidFill>
                <a:schemeClr val="bg1"/>
              </a:solidFill>
              <a:latin typeface="Candara" pitchFamily="34" charset="0"/>
            </a:endParaRPr>
          </a:p>
        </p:txBody>
      </p:sp>
    </p:spTree>
    <p:extLst>
      <p:ext uri="{BB962C8B-B14F-4D97-AF65-F5344CB8AC3E}">
        <p14:creationId xmlns:p14="http://schemas.microsoft.com/office/powerpoint/2010/main" val="2613506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266701" y="5400619"/>
            <a:ext cx="3060699" cy="707886"/>
          </a:xfrm>
          <a:prstGeom prst="rect">
            <a:avLst/>
          </a:prstGeom>
          <a:noFill/>
          <a:effectLst/>
        </p:spPr>
        <p:txBody>
          <a:bodyPr>
            <a:spAutoFit/>
          </a:bodyPr>
          <a:lstStyle/>
          <a:p>
            <a:pPr algn="ctr" fontAlgn="auto">
              <a:spcBef>
                <a:spcPts val="0"/>
              </a:spcBef>
              <a:spcAft>
                <a:spcPts val="0"/>
              </a:spcAft>
              <a:defRPr/>
            </a:pPr>
            <a:r>
              <a:rPr lang="en-GB" sz="2000" b="1" dirty="0">
                <a:solidFill>
                  <a:srgbClr val="D76A00"/>
                </a:solidFill>
                <a:effectLst>
                  <a:reflection stA="35000" endPos="75000" dist="12700" dir="5400000" sy="-100000" algn="bl" rotWithShape="0"/>
                </a:effectLst>
                <a:latin typeface="+mn-lt"/>
                <a:ea typeface="ＭＳ Ｐゴシック" charset="-128"/>
                <a:cs typeface="ＭＳ Ｐゴシック" charset="-128"/>
              </a:rPr>
              <a:t>8 Terabits/s of lit international capacity </a:t>
            </a:r>
            <a:endParaRPr lang="en-US" sz="2800" b="1" dirty="0">
              <a:solidFill>
                <a:srgbClr val="D76A00"/>
              </a:solidFill>
              <a:effectLst>
                <a:reflection stA="35000" endPos="75000" dist="12700" dir="5400000" sy="-100000" algn="bl" rotWithShape="0"/>
              </a:effectLst>
              <a:latin typeface="+mn-lt"/>
              <a:ea typeface="ＭＳ Ｐゴシック" charset="-128"/>
              <a:cs typeface="ＭＳ Ｐゴシック" charset="-128"/>
            </a:endParaRPr>
          </a:p>
        </p:txBody>
      </p:sp>
      <p:sp>
        <p:nvSpPr>
          <p:cNvPr id="6" name="TextBox 5"/>
          <p:cNvSpPr txBox="1"/>
          <p:nvPr/>
        </p:nvSpPr>
        <p:spPr bwMode="auto">
          <a:xfrm>
            <a:off x="5755835" y="2081210"/>
            <a:ext cx="2867465" cy="707886"/>
          </a:xfrm>
          <a:prstGeom prst="rect">
            <a:avLst/>
          </a:prstGeom>
          <a:noFill/>
          <a:effectLst/>
        </p:spPr>
        <p:txBody>
          <a:bodyPr>
            <a:spAutoFit/>
          </a:bodyPr>
          <a:lstStyle/>
          <a:p>
            <a:pPr algn="ctr" fontAlgn="auto">
              <a:spcBef>
                <a:spcPts val="0"/>
              </a:spcBef>
              <a:spcAft>
                <a:spcPts val="0"/>
              </a:spcAft>
              <a:defRPr/>
            </a:pPr>
            <a:r>
              <a:rPr lang="en-US" sz="2000" b="1" dirty="0">
                <a:solidFill>
                  <a:srgbClr val="B4CD00"/>
                </a:solidFill>
                <a:effectLst>
                  <a:reflection stA="35000" endPos="75000" dist="12700" dir="5400000" sy="-100000" algn="bl" rotWithShape="0"/>
                </a:effectLst>
                <a:latin typeface="+mn-lt"/>
                <a:ea typeface="ＭＳ Ｐゴシック" charset="-128"/>
                <a:cs typeface="ＭＳ Ｐゴシック" charset="-128"/>
              </a:rPr>
              <a:t>42 global data </a:t>
            </a:r>
            <a:r>
              <a:rPr lang="en-US" sz="2000" b="1" dirty="0" err="1">
                <a:solidFill>
                  <a:srgbClr val="B4CD00"/>
                </a:solidFill>
                <a:effectLst>
                  <a:reflection stA="35000" endPos="75000" dist="12700" dir="5400000" sy="-100000" algn="bl" rotWithShape="0"/>
                </a:effectLst>
                <a:latin typeface="+mn-lt"/>
                <a:ea typeface="ＭＳ Ｐゴシック" charset="-128"/>
                <a:cs typeface="ＭＳ Ｐゴシック" charset="-128"/>
              </a:rPr>
              <a:t>centres</a:t>
            </a:r>
            <a:r>
              <a:rPr lang="en-US" sz="2000" b="1" dirty="0">
                <a:solidFill>
                  <a:srgbClr val="B4CD00"/>
                </a:solidFill>
                <a:effectLst>
                  <a:reflection stA="35000" endPos="75000" dist="12700" dir="5400000" sy="-100000" algn="bl" rotWithShape="0"/>
                </a:effectLst>
                <a:latin typeface="+mn-lt"/>
                <a:ea typeface="ＭＳ Ｐゴシック" charset="-128"/>
                <a:cs typeface="ＭＳ Ｐゴシック" charset="-128"/>
              </a:rPr>
              <a:t> – 100,000 square </a:t>
            </a:r>
            <a:r>
              <a:rPr lang="en-US" sz="2000" b="1" dirty="0" err="1">
                <a:solidFill>
                  <a:srgbClr val="B4CD00"/>
                </a:solidFill>
                <a:effectLst>
                  <a:reflection stA="35000" endPos="75000" dist="12700" dir="5400000" sy="-100000" algn="bl" rotWithShape="0"/>
                </a:effectLst>
                <a:latin typeface="+mn-lt"/>
                <a:ea typeface="ＭＳ Ｐゴシック" charset="-128"/>
                <a:cs typeface="ＭＳ Ｐゴシック" charset="-128"/>
              </a:rPr>
              <a:t>metres</a:t>
            </a:r>
            <a:r>
              <a:rPr lang="en-US" sz="2000" b="1" dirty="0">
                <a:solidFill>
                  <a:srgbClr val="B4CD00"/>
                </a:solidFill>
                <a:effectLst>
                  <a:reflection stA="35000" endPos="75000" dist="12700" dir="5400000" sy="-100000" algn="bl" rotWithShape="0"/>
                </a:effectLst>
                <a:latin typeface="+mn-lt"/>
                <a:ea typeface="ＭＳ Ｐゴシック" charset="-128"/>
                <a:cs typeface="ＭＳ Ｐゴシック" charset="-128"/>
              </a:rPr>
              <a:t>  </a:t>
            </a:r>
          </a:p>
        </p:txBody>
      </p:sp>
      <p:sp>
        <p:nvSpPr>
          <p:cNvPr id="7" name="TextBox 6"/>
          <p:cNvSpPr txBox="1"/>
          <p:nvPr/>
        </p:nvSpPr>
        <p:spPr bwMode="auto">
          <a:xfrm>
            <a:off x="3987801" y="251294"/>
            <a:ext cx="2273300" cy="400110"/>
          </a:xfrm>
          <a:prstGeom prst="rect">
            <a:avLst/>
          </a:prstGeom>
          <a:noFill/>
          <a:effectLst/>
        </p:spPr>
        <p:txBody>
          <a:bodyPr>
            <a:spAutoFit/>
          </a:bodyPr>
          <a:lstStyle/>
          <a:p>
            <a:pPr algn="ctr" fontAlgn="auto">
              <a:spcBef>
                <a:spcPts val="0"/>
              </a:spcBef>
              <a:spcAft>
                <a:spcPts val="0"/>
              </a:spcAft>
              <a:defRPr/>
            </a:pPr>
            <a:r>
              <a:rPr lang="en-GB" sz="2000" b="1">
                <a:solidFill>
                  <a:srgbClr val="D76A00"/>
                </a:solidFill>
                <a:effectLst>
                  <a:reflection stA="35000" endPos="75000" dist="12700" dir="5400000" sy="-100000" algn="bl" rotWithShape="0"/>
                </a:effectLst>
                <a:latin typeface="+mn-lt"/>
                <a:ea typeface="ＭＳ Ｐゴシック" charset="-128"/>
                <a:cs typeface="ＭＳ Ｐゴシック" charset="-128"/>
              </a:rPr>
              <a:t>Revenue </a:t>
            </a:r>
            <a:r>
              <a:rPr lang="en-GB" sz="2000" b="1" smtClean="0">
                <a:solidFill>
                  <a:srgbClr val="D76A00"/>
                </a:solidFill>
                <a:effectLst>
                  <a:reflection stA="35000" endPos="75000" dist="12700" dir="5400000" sy="-100000" algn="bl" rotWithShape="0"/>
                </a:effectLst>
                <a:latin typeface="+mn-lt"/>
                <a:ea typeface="ＭＳ Ｐゴシック" charset="-128"/>
                <a:cs typeface="ＭＳ Ｐゴシック" charset="-128"/>
              </a:rPr>
              <a:t>$2.9bn</a:t>
            </a:r>
            <a:endParaRPr lang="en-US" sz="2000" b="1" dirty="0">
              <a:solidFill>
                <a:srgbClr val="D76A00"/>
              </a:solidFill>
              <a:effectLst>
                <a:reflection stA="35000" endPos="75000" dist="12700" dir="5400000" sy="-100000" algn="bl" rotWithShape="0"/>
              </a:effectLst>
              <a:latin typeface="+mn-lt"/>
              <a:ea typeface="ＭＳ Ｐゴシック" charset="-128"/>
              <a:cs typeface="ＭＳ Ｐゴシック" charset="-128"/>
            </a:endParaRPr>
          </a:p>
        </p:txBody>
      </p:sp>
      <p:sp>
        <p:nvSpPr>
          <p:cNvPr id="8" name="TextBox 7"/>
          <p:cNvSpPr txBox="1"/>
          <p:nvPr/>
        </p:nvSpPr>
        <p:spPr bwMode="auto">
          <a:xfrm>
            <a:off x="4089401" y="5446710"/>
            <a:ext cx="1917699" cy="707886"/>
          </a:xfrm>
          <a:prstGeom prst="rect">
            <a:avLst/>
          </a:prstGeom>
          <a:noFill/>
          <a:effectLst/>
        </p:spPr>
        <p:txBody>
          <a:bodyPr>
            <a:spAutoFit/>
          </a:bodyPr>
          <a:lstStyle/>
          <a:p>
            <a:pPr algn="ctr" fontAlgn="auto">
              <a:spcBef>
                <a:spcPts val="0"/>
              </a:spcBef>
              <a:spcAft>
                <a:spcPts val="0"/>
              </a:spcAft>
              <a:defRPr/>
            </a:pPr>
            <a:r>
              <a:rPr lang="en-US" sz="2000" b="1" dirty="0">
                <a:solidFill>
                  <a:srgbClr val="B4CD00"/>
                </a:solidFill>
                <a:effectLst>
                  <a:reflection stA="35000" endPos="75000" dist="12700" dir="5400000" sy="-100000" algn="bl" rotWithShape="0"/>
                </a:effectLst>
                <a:latin typeface="+mn-lt"/>
                <a:ea typeface="ＭＳ Ｐゴシック" charset="-128"/>
                <a:cs typeface="ＭＳ Ｐゴシック" charset="-128"/>
              </a:rPr>
              <a:t>1,600 Petabits per month </a:t>
            </a:r>
          </a:p>
        </p:txBody>
      </p:sp>
      <p:sp>
        <p:nvSpPr>
          <p:cNvPr id="10" name="TextBox 9"/>
          <p:cNvSpPr txBox="1"/>
          <p:nvPr/>
        </p:nvSpPr>
        <p:spPr bwMode="auto">
          <a:xfrm>
            <a:off x="3555999" y="1023788"/>
            <a:ext cx="3378201" cy="830997"/>
          </a:xfrm>
          <a:prstGeom prst="rect">
            <a:avLst/>
          </a:prstGeom>
          <a:noFill/>
          <a:effectLst/>
        </p:spPr>
        <p:txBody>
          <a:bodyPr wrap="square">
            <a:spAutoFit/>
          </a:bodyPr>
          <a:lstStyle/>
          <a:p>
            <a:pPr algn="ctr" fontAlgn="auto">
              <a:spcBef>
                <a:spcPts val="0"/>
              </a:spcBef>
              <a:spcAft>
                <a:spcPts val="0"/>
              </a:spcAft>
              <a:defRPr/>
            </a:pPr>
            <a:r>
              <a:rPr lang="en-GB" b="1" dirty="0">
                <a:solidFill>
                  <a:srgbClr val="2299F3"/>
                </a:solidFill>
                <a:effectLst>
                  <a:reflection stA="35000" endPos="75000" dist="12700" dir="5400000" sy="-100000" algn="bl" rotWithShape="0"/>
                </a:effectLst>
                <a:latin typeface="+mn-lt"/>
                <a:ea typeface="ＭＳ Ｐゴシック" charset="-128"/>
                <a:cs typeface="ＭＳ Ｐゴシック" charset="-128"/>
              </a:rPr>
              <a:t>Largest voice carrier &gt;50 billion min/year</a:t>
            </a:r>
          </a:p>
        </p:txBody>
      </p:sp>
      <p:sp>
        <p:nvSpPr>
          <p:cNvPr id="12" name="TextBox 11"/>
          <p:cNvSpPr txBox="1"/>
          <p:nvPr/>
        </p:nvSpPr>
        <p:spPr bwMode="auto">
          <a:xfrm>
            <a:off x="241300" y="196046"/>
            <a:ext cx="2997200" cy="707886"/>
          </a:xfrm>
          <a:prstGeom prst="rect">
            <a:avLst/>
          </a:prstGeom>
          <a:noFill/>
          <a:effectLst/>
        </p:spPr>
        <p:txBody>
          <a:bodyPr>
            <a:spAutoFit/>
          </a:bodyPr>
          <a:lstStyle/>
          <a:p>
            <a:pPr algn="ctr" fontAlgn="auto">
              <a:spcBef>
                <a:spcPts val="0"/>
              </a:spcBef>
              <a:spcAft>
                <a:spcPts val="0"/>
              </a:spcAft>
              <a:defRPr/>
            </a:pPr>
            <a:r>
              <a:rPr lang="en-GB" sz="2000" b="1" dirty="0">
                <a:solidFill>
                  <a:srgbClr val="B4CD00"/>
                </a:solidFill>
                <a:effectLst>
                  <a:reflection stA="35000" endPos="75000" dist="12700" dir="5400000" sy="-100000" algn="bl" rotWithShape="0"/>
                </a:effectLst>
                <a:latin typeface="+mn-lt"/>
                <a:ea typeface="ＭＳ Ｐゴシック" charset="-128"/>
                <a:cs typeface="ＭＳ Ｐゴシック" charset="-128"/>
              </a:rPr>
              <a:t>Global public </a:t>
            </a:r>
          </a:p>
          <a:p>
            <a:pPr algn="ctr" fontAlgn="auto">
              <a:spcBef>
                <a:spcPts val="0"/>
              </a:spcBef>
              <a:spcAft>
                <a:spcPts val="0"/>
              </a:spcAft>
              <a:defRPr/>
            </a:pPr>
            <a:r>
              <a:rPr lang="en-GB" sz="2000" b="1" dirty="0" err="1">
                <a:solidFill>
                  <a:srgbClr val="B4CD00"/>
                </a:solidFill>
                <a:effectLst>
                  <a:reflection stA="35000" endPos="75000" dist="12700" dir="5400000" sy="-100000" algn="bl" rotWithShape="0"/>
                </a:effectLst>
                <a:latin typeface="+mn-lt"/>
                <a:ea typeface="ＭＳ Ｐゴシック" charset="-128"/>
                <a:cs typeface="ＭＳ Ｐゴシック" charset="-128"/>
              </a:rPr>
              <a:t>telepresence</a:t>
            </a:r>
            <a:r>
              <a:rPr lang="en-GB" sz="2000" b="1" dirty="0">
                <a:solidFill>
                  <a:srgbClr val="B4CD00"/>
                </a:solidFill>
                <a:effectLst>
                  <a:reflection stA="35000" endPos="75000" dist="12700" dir="5400000" sy="-100000" algn="bl" rotWithShape="0"/>
                </a:effectLst>
                <a:latin typeface="+mn-lt"/>
                <a:ea typeface="ＭＳ Ｐゴシック" charset="-128"/>
                <a:cs typeface="ＭＳ Ｐゴシック" charset="-128"/>
              </a:rPr>
              <a:t> pioneer</a:t>
            </a:r>
            <a:endParaRPr lang="en-US" sz="2000" b="1" dirty="0">
              <a:solidFill>
                <a:srgbClr val="B4CD00"/>
              </a:solidFill>
              <a:effectLst>
                <a:reflection stA="35000" endPos="75000" dist="12700" dir="5400000" sy="-100000" algn="bl" rotWithShape="0"/>
              </a:effectLst>
              <a:latin typeface="+mn-lt"/>
              <a:ea typeface="ＭＳ Ｐゴシック" charset="-128"/>
              <a:cs typeface="ＭＳ Ｐゴシック" charset="-128"/>
            </a:endParaRPr>
          </a:p>
        </p:txBody>
      </p:sp>
      <p:sp>
        <p:nvSpPr>
          <p:cNvPr id="13" name="TextBox 12"/>
          <p:cNvSpPr txBox="1"/>
          <p:nvPr/>
        </p:nvSpPr>
        <p:spPr bwMode="auto">
          <a:xfrm>
            <a:off x="596901" y="1768419"/>
            <a:ext cx="2349499" cy="1015663"/>
          </a:xfrm>
          <a:prstGeom prst="rect">
            <a:avLst/>
          </a:prstGeom>
          <a:noFill/>
          <a:effectLst/>
        </p:spPr>
        <p:txBody>
          <a:bodyPr wrap="square">
            <a:spAutoFit/>
          </a:bodyPr>
          <a:lstStyle/>
          <a:p>
            <a:pPr algn="ctr" fontAlgn="auto">
              <a:spcBef>
                <a:spcPts val="0"/>
              </a:spcBef>
              <a:spcAft>
                <a:spcPts val="0"/>
              </a:spcAft>
              <a:defRPr/>
            </a:pPr>
            <a:r>
              <a:rPr lang="en-GB" sz="2000" b="1" dirty="0" smtClean="0">
                <a:solidFill>
                  <a:srgbClr val="D76A00"/>
                </a:solidFill>
                <a:effectLst>
                  <a:reflection stA="35000" endPos="75000" dist="12700" dir="5400000" sy="-100000" algn="bl" rotWithShape="0"/>
                </a:effectLst>
                <a:latin typeface="+mn-lt"/>
              </a:rPr>
              <a:t>300 </a:t>
            </a:r>
            <a:r>
              <a:rPr lang="en-GB" sz="2000" b="1" dirty="0">
                <a:solidFill>
                  <a:srgbClr val="D76A00"/>
                </a:solidFill>
                <a:effectLst>
                  <a:reflection stA="35000" endPos="75000" dist="12700" dir="5400000" sy="-100000" algn="bl" rotWithShape="0"/>
                </a:effectLst>
                <a:latin typeface="+mn-lt"/>
              </a:rPr>
              <a:t>Locations </a:t>
            </a:r>
            <a:r>
              <a:rPr lang="en-GB" sz="2000" b="1" dirty="0" smtClean="0">
                <a:solidFill>
                  <a:srgbClr val="D76A00"/>
                </a:solidFill>
                <a:effectLst>
                  <a:reflection stA="35000" endPos="75000" dist="12700" dir="5400000" sy="-100000" algn="bl" rotWithShape="0"/>
                </a:effectLst>
                <a:latin typeface="+mn-lt"/>
              </a:rPr>
              <a:t>in 200 </a:t>
            </a:r>
            <a:r>
              <a:rPr lang="en-GB" sz="2000" b="1" dirty="0">
                <a:solidFill>
                  <a:srgbClr val="D76A00"/>
                </a:solidFill>
                <a:effectLst>
                  <a:reflection stA="35000" endPos="75000" dist="12700" dir="5400000" sy="-100000" algn="bl" rotWithShape="0"/>
                </a:effectLst>
                <a:latin typeface="+mn-lt"/>
              </a:rPr>
              <a:t>Countries </a:t>
            </a:r>
            <a:r>
              <a:rPr lang="en-GB" sz="2000" b="1" dirty="0" smtClean="0">
                <a:solidFill>
                  <a:srgbClr val="D76A00"/>
                </a:solidFill>
                <a:effectLst>
                  <a:reflection stA="35000" endPos="75000" dist="12700" dir="5400000" sy="-100000" algn="bl" rotWithShape="0"/>
                </a:effectLst>
                <a:latin typeface="+mn-lt"/>
              </a:rPr>
              <a:t>on 6 </a:t>
            </a:r>
            <a:r>
              <a:rPr lang="en-GB" sz="2000" b="1" dirty="0">
                <a:solidFill>
                  <a:srgbClr val="D76A00"/>
                </a:solidFill>
                <a:effectLst>
                  <a:reflection stA="35000" endPos="75000" dist="12700" dir="5400000" sy="-100000" algn="bl" rotWithShape="0"/>
                </a:effectLst>
                <a:latin typeface="+mn-lt"/>
              </a:rPr>
              <a:t>Continents</a:t>
            </a:r>
          </a:p>
        </p:txBody>
      </p:sp>
      <p:sp>
        <p:nvSpPr>
          <p:cNvPr id="14" name="TextBox 13"/>
          <p:cNvSpPr txBox="1"/>
          <p:nvPr/>
        </p:nvSpPr>
        <p:spPr bwMode="auto">
          <a:xfrm>
            <a:off x="1975455" y="4167426"/>
            <a:ext cx="3129945" cy="861774"/>
          </a:xfrm>
          <a:prstGeom prst="rect">
            <a:avLst/>
          </a:prstGeom>
          <a:noFill/>
          <a:effectLst/>
        </p:spPr>
        <p:txBody>
          <a:bodyPr>
            <a:spAutoFit/>
          </a:bodyPr>
          <a:lstStyle/>
          <a:p>
            <a:pPr algn="ctr" fontAlgn="auto">
              <a:spcBef>
                <a:spcPts val="0"/>
              </a:spcBef>
              <a:spcAft>
                <a:spcPts val="0"/>
              </a:spcAft>
              <a:defRPr/>
            </a:pPr>
            <a:r>
              <a:rPr lang="en-US" b="1" dirty="0" smtClean="0">
                <a:solidFill>
                  <a:srgbClr val="2299F3"/>
                </a:solidFill>
                <a:effectLst>
                  <a:reflection stA="35000" endPos="75000" dist="12700" dir="5400000" sy="-100000" algn="bl" rotWithShape="0"/>
                </a:effectLst>
                <a:latin typeface="+mn-lt"/>
                <a:ea typeface="ＭＳ Ｐゴシック" charset="-128"/>
                <a:cs typeface="ＭＳ Ｐゴシック" charset="-128"/>
              </a:rPr>
              <a:t>350,000 </a:t>
            </a:r>
            <a:r>
              <a:rPr lang="en-US" b="1" dirty="0">
                <a:solidFill>
                  <a:srgbClr val="2299F3"/>
                </a:solidFill>
                <a:effectLst>
                  <a:reflection stA="35000" endPos="75000" dist="12700" dir="5400000" sy="-100000" algn="bl" rotWithShape="0"/>
                </a:effectLst>
                <a:latin typeface="+mn-lt"/>
                <a:ea typeface="ＭＳ Ｐゴシック" charset="-128"/>
                <a:cs typeface="ＭＳ Ｐゴシック" charset="-128"/>
              </a:rPr>
              <a:t>route-km of submarine cable </a:t>
            </a:r>
          </a:p>
        </p:txBody>
      </p:sp>
      <p:sp>
        <p:nvSpPr>
          <p:cNvPr id="15" name="TextBox 14"/>
          <p:cNvSpPr txBox="1"/>
          <p:nvPr/>
        </p:nvSpPr>
        <p:spPr bwMode="auto">
          <a:xfrm>
            <a:off x="6433155" y="4379910"/>
            <a:ext cx="2228245" cy="830997"/>
          </a:xfrm>
          <a:prstGeom prst="rect">
            <a:avLst/>
          </a:prstGeom>
          <a:noFill/>
          <a:effectLst/>
        </p:spPr>
        <p:txBody>
          <a:bodyPr>
            <a:spAutoFit/>
          </a:bodyPr>
          <a:lstStyle/>
          <a:p>
            <a:pPr algn="ctr" fontAlgn="auto">
              <a:spcBef>
                <a:spcPts val="0"/>
              </a:spcBef>
              <a:spcAft>
                <a:spcPts val="0"/>
              </a:spcAft>
              <a:defRPr/>
            </a:pPr>
            <a:r>
              <a:rPr lang="en-US" b="1" dirty="0">
                <a:solidFill>
                  <a:srgbClr val="2299F3"/>
                </a:solidFill>
                <a:effectLst>
                  <a:reflection stA="35000" endPos="75000" dist="12700" dir="5400000" sy="-100000" algn="bl" rotWithShape="0"/>
                </a:effectLst>
                <a:latin typeface="+mn-lt"/>
                <a:ea typeface="ＭＳ Ｐゴシック" charset="-128"/>
                <a:cs typeface="ＭＳ Ｐゴシック" charset="-128"/>
              </a:rPr>
              <a:t>Seventh largest Tier 1 ISP</a:t>
            </a:r>
          </a:p>
        </p:txBody>
      </p:sp>
      <p:pic>
        <p:nvPicPr>
          <p:cNvPr id="215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5550" y="5905500"/>
            <a:ext cx="26225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3" descr="C:\Documents and Settings\kingta\My Documents\Events\WACS\Logos\tata_communications_Hi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3276600"/>
            <a:ext cx="81168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5615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otel Midran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5029200"/>
            <a:ext cx="9172661" cy="1847850"/>
          </a:xfrm>
          <a:prstGeom prst="rect">
            <a:avLst/>
          </a:prstGeom>
        </p:spPr>
      </p:pic>
      <p:sp>
        <p:nvSpPr>
          <p:cNvPr id="9" name="TextBox 8"/>
          <p:cNvSpPr txBox="1"/>
          <p:nvPr/>
        </p:nvSpPr>
        <p:spPr>
          <a:xfrm>
            <a:off x="0" y="2184400"/>
            <a:ext cx="9144000" cy="1092607"/>
          </a:xfrm>
          <a:prstGeom prst="rect">
            <a:avLst/>
          </a:prstGeom>
          <a:noFill/>
          <a:effectLst/>
        </p:spPr>
        <p:txBody>
          <a:bodyPr>
            <a:spAutoFit/>
          </a:bodyPr>
          <a:lstStyle/>
          <a:p>
            <a:pPr algn="ctr" fontAlgn="auto">
              <a:spcBef>
                <a:spcPts val="0"/>
              </a:spcBef>
              <a:spcAft>
                <a:spcPts val="0"/>
              </a:spcAft>
              <a:defRPr/>
            </a:pPr>
            <a:r>
              <a:rPr lang="en-GB" sz="6500" b="1" dirty="0" smtClean="0">
                <a:solidFill>
                  <a:srgbClr val="FB6F24"/>
                </a:solidFill>
                <a:effectLst>
                  <a:innerShdw blurRad="63500" dist="50800" dir="13500000">
                    <a:srgbClr val="000000">
                      <a:alpha val="50000"/>
                    </a:srgbClr>
                  </a:innerShdw>
                  <a:reflection stA="35000" endPos="75000" dist="12700" dir="5400000" sy="-100000" algn="bl" rotWithShape="0"/>
                </a:effectLst>
                <a:latin typeface="+mn-lt"/>
              </a:rPr>
              <a:t>IP Leader</a:t>
            </a:r>
            <a:endParaRPr lang="en-US" sz="6500" b="1" dirty="0">
              <a:solidFill>
                <a:srgbClr val="FB6F24"/>
              </a:solidFill>
              <a:effectLst>
                <a:innerShdw blurRad="63500" dist="50800" dir="13500000">
                  <a:srgbClr val="000000">
                    <a:alpha val="50000"/>
                  </a:srgbClr>
                </a:innerShdw>
                <a:reflection stA="35000" endPos="75000" dist="12700" dir="5400000" sy="-100000" algn="bl" rotWithShape="0"/>
              </a:effectLst>
              <a:latin typeface="+mn-lt"/>
            </a:endParaRPr>
          </a:p>
        </p:txBody>
      </p:sp>
      <p:sp>
        <p:nvSpPr>
          <p:cNvPr id="6" name="TextBox 5"/>
          <p:cNvSpPr txBox="1"/>
          <p:nvPr/>
        </p:nvSpPr>
        <p:spPr bwMode="auto">
          <a:xfrm>
            <a:off x="3644900" y="430210"/>
            <a:ext cx="3378199"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First Tier 1 ISP in Africa</a:t>
            </a:r>
            <a:endParaRPr lang="en-US" b="1" dirty="0">
              <a:solidFill>
                <a:srgbClr val="FB6F24"/>
              </a:solidFill>
              <a:effectLst>
                <a:reflection stA="35000" endPos="75000" dist="12700" dir="5400000" sy="-100000" algn="bl" rotWithShape="0"/>
              </a:effectLst>
              <a:latin typeface="+mn-lt"/>
            </a:endParaRPr>
          </a:p>
        </p:txBody>
      </p:sp>
      <p:sp>
        <p:nvSpPr>
          <p:cNvPr id="7" name="TextBox 6"/>
          <p:cNvSpPr txBox="1"/>
          <p:nvPr/>
        </p:nvSpPr>
        <p:spPr bwMode="auto">
          <a:xfrm>
            <a:off x="2082800" y="3692994"/>
            <a:ext cx="4965700" cy="646331"/>
          </a:xfrm>
          <a:prstGeom prst="rect">
            <a:avLst/>
          </a:prstGeom>
          <a:noFill/>
          <a:effectLst/>
        </p:spPr>
        <p:txBody>
          <a:bodyPr wrap="square">
            <a:spAutoFit/>
          </a:bodyPr>
          <a:lstStyle/>
          <a:p>
            <a:pPr algn="ctr" fontAlgn="auto">
              <a:spcBef>
                <a:spcPts val="0"/>
              </a:spcBef>
              <a:spcAft>
                <a:spcPts val="0"/>
              </a:spcAft>
              <a:defRPr/>
            </a:pPr>
            <a:r>
              <a:rPr lang="en-US" sz="3600" b="1" dirty="0" smtClean="0">
                <a:solidFill>
                  <a:srgbClr val="FB6F24"/>
                </a:solidFill>
                <a:effectLst>
                  <a:reflection stA="35000" endPos="75000" dist="12700" dir="5400000" sy="-100000" algn="bl" rotWithShape="0"/>
                </a:effectLst>
                <a:latin typeface="+mn-lt"/>
              </a:rPr>
              <a:t>Inspired Possibility</a:t>
            </a:r>
            <a:endParaRPr lang="en-US" sz="3600" b="1" dirty="0">
              <a:solidFill>
                <a:srgbClr val="FB6F24"/>
              </a:solidFill>
              <a:effectLst>
                <a:reflection stA="35000" endPos="75000" dist="12700" dir="5400000" sy="-100000" algn="bl" rotWithShape="0"/>
              </a:effectLst>
              <a:latin typeface="+mn-lt"/>
            </a:endParaRPr>
          </a:p>
        </p:txBody>
      </p:sp>
      <p:sp>
        <p:nvSpPr>
          <p:cNvPr id="8" name="TextBox 7"/>
          <p:cNvSpPr txBox="1"/>
          <p:nvPr/>
        </p:nvSpPr>
        <p:spPr bwMode="auto">
          <a:xfrm>
            <a:off x="5789990" y="4468810"/>
            <a:ext cx="335401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Metro Ethernet leader</a:t>
            </a:r>
            <a:endParaRPr lang="en-US" b="1" dirty="0">
              <a:solidFill>
                <a:srgbClr val="FB6F24"/>
              </a:solidFill>
              <a:effectLst>
                <a:reflection stA="35000" endPos="75000" dist="12700" dir="5400000" sy="-100000" algn="bl" rotWithShape="0"/>
              </a:effectLst>
              <a:latin typeface="+mn-lt"/>
            </a:endParaRPr>
          </a:p>
        </p:txBody>
      </p:sp>
      <p:sp>
        <p:nvSpPr>
          <p:cNvPr id="10" name="TextBox 9"/>
          <p:cNvSpPr txBox="1"/>
          <p:nvPr/>
        </p:nvSpPr>
        <p:spPr bwMode="auto">
          <a:xfrm>
            <a:off x="5245100" y="1125388"/>
            <a:ext cx="3378201"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Global IP network</a:t>
            </a:r>
            <a:endParaRPr lang="en-US" sz="2800" b="1" dirty="0">
              <a:solidFill>
                <a:srgbClr val="FB6F24"/>
              </a:solidFill>
              <a:effectLst>
                <a:reflection stA="35000" endPos="75000" dist="12700" dir="5400000" sy="-100000" algn="bl" rotWithShape="0"/>
              </a:effectLst>
              <a:latin typeface="+mn-lt"/>
            </a:endParaRPr>
          </a:p>
        </p:txBody>
      </p:sp>
      <p:sp>
        <p:nvSpPr>
          <p:cNvPr id="12" name="TextBox 11"/>
          <p:cNvSpPr txBox="1"/>
          <p:nvPr/>
        </p:nvSpPr>
        <p:spPr bwMode="auto">
          <a:xfrm>
            <a:off x="152400" y="234146"/>
            <a:ext cx="3835400"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All IP network</a:t>
            </a:r>
            <a:endParaRPr lang="en-US" sz="2800" b="1" dirty="0">
              <a:solidFill>
                <a:srgbClr val="FB6F24"/>
              </a:solidFill>
              <a:effectLst>
                <a:reflection stA="35000" endPos="75000" dist="12700" dir="5400000" sy="-100000" algn="bl" rotWithShape="0"/>
              </a:effectLst>
              <a:latin typeface="+mn-lt"/>
            </a:endParaRPr>
          </a:p>
        </p:txBody>
      </p:sp>
      <p:sp>
        <p:nvSpPr>
          <p:cNvPr id="14" name="TextBox 13"/>
          <p:cNvSpPr txBox="1"/>
          <p:nvPr/>
        </p:nvSpPr>
        <p:spPr bwMode="auto">
          <a:xfrm>
            <a:off x="6756401" y="3351210"/>
            <a:ext cx="21971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IPv6 leader</a:t>
            </a:r>
            <a:endParaRPr lang="en-US" sz="2000" b="1" dirty="0">
              <a:solidFill>
                <a:srgbClr val="FB6F24"/>
              </a:solidFill>
              <a:effectLst>
                <a:reflection stA="35000" endPos="75000" dist="12700" dir="5400000" sy="-100000" algn="bl" rotWithShape="0"/>
              </a:effectLst>
              <a:latin typeface="+mn-lt"/>
            </a:endParaRPr>
          </a:p>
        </p:txBody>
      </p:sp>
      <p:sp>
        <p:nvSpPr>
          <p:cNvPr id="15" name="TextBox 14"/>
          <p:cNvSpPr txBox="1"/>
          <p:nvPr/>
        </p:nvSpPr>
        <p:spPr bwMode="auto">
          <a:xfrm>
            <a:off x="3263900" y="1827210"/>
            <a:ext cx="35814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Content Delivery Network</a:t>
            </a:r>
            <a:endParaRPr lang="en-US" sz="2000" b="1" dirty="0">
              <a:solidFill>
                <a:srgbClr val="FB6F24"/>
              </a:solidFill>
              <a:effectLst>
                <a:reflection stA="35000" endPos="75000" dist="12700" dir="5400000" sy="-100000" algn="bl" rotWithShape="0"/>
              </a:effectLst>
              <a:latin typeface="+mn-lt"/>
            </a:endParaRPr>
          </a:p>
        </p:txBody>
      </p:sp>
      <p:sp>
        <p:nvSpPr>
          <p:cNvPr id="16" name="TextBox 15"/>
          <p:cNvSpPr txBox="1"/>
          <p:nvPr/>
        </p:nvSpPr>
        <p:spPr bwMode="auto">
          <a:xfrm>
            <a:off x="330200" y="2092652"/>
            <a:ext cx="2222500" cy="400110"/>
          </a:xfrm>
          <a:prstGeom prst="rect">
            <a:avLst/>
          </a:prstGeom>
          <a:noFill/>
          <a:effectLst/>
        </p:spPr>
        <p:txBody>
          <a:bodyPr wrap="square">
            <a:spAutoFit/>
          </a:bodyPr>
          <a:lstStyle/>
          <a:p>
            <a:pPr algn="ctr" fontAlgn="auto">
              <a:spcBef>
                <a:spcPts val="0"/>
              </a:spcBef>
              <a:spcAft>
                <a:spcPts val="0"/>
              </a:spcAft>
              <a:defRPr/>
            </a:pPr>
            <a:r>
              <a:rPr lang="en-US" sz="2000" b="1" dirty="0" err="1" smtClean="0">
                <a:solidFill>
                  <a:srgbClr val="FB6F24"/>
                </a:solidFill>
                <a:effectLst>
                  <a:reflection stA="35000" endPos="75000" dist="12700" dir="5400000" sy="-100000" algn="bl" rotWithShape="0"/>
                </a:effectLst>
                <a:latin typeface="+mn-lt"/>
              </a:rPr>
              <a:t>Fibre</a:t>
            </a:r>
            <a:r>
              <a:rPr lang="en-US" sz="2000" b="1" dirty="0" smtClean="0">
                <a:solidFill>
                  <a:srgbClr val="FB6F24"/>
                </a:solidFill>
                <a:effectLst>
                  <a:reflection stA="35000" endPos="75000" dist="12700" dir="5400000" sy="-100000" algn="bl" rotWithShape="0"/>
                </a:effectLst>
                <a:latin typeface="+mn-lt"/>
              </a:rPr>
              <a:t> Access leader</a:t>
            </a:r>
            <a:endParaRPr lang="en-US" sz="2000" b="1" dirty="0">
              <a:solidFill>
                <a:srgbClr val="FB6F24"/>
              </a:solidFill>
              <a:effectLst>
                <a:reflection stA="35000" endPos="75000" dist="12700" dir="5400000" sy="-100000" algn="bl" rotWithShape="0"/>
              </a:effectLst>
              <a:latin typeface="+mn-lt"/>
            </a:endParaRPr>
          </a:p>
        </p:txBody>
      </p:sp>
      <p:sp>
        <p:nvSpPr>
          <p:cNvPr id="17" name="TextBox 16"/>
          <p:cNvSpPr txBox="1"/>
          <p:nvPr/>
        </p:nvSpPr>
        <p:spPr bwMode="auto">
          <a:xfrm>
            <a:off x="266700" y="1178252"/>
            <a:ext cx="29083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Next Generation Network</a:t>
            </a:r>
            <a:endParaRPr lang="en-US" sz="2000" b="1" dirty="0">
              <a:solidFill>
                <a:srgbClr val="FB6F24"/>
              </a:solidFill>
              <a:effectLst>
                <a:reflection stA="35000" endPos="75000" dist="12700" dir="5400000" sy="-100000" algn="bl" rotWithShape="0"/>
              </a:effectLst>
              <a:latin typeface="+mn-lt"/>
            </a:endParaRPr>
          </a:p>
        </p:txBody>
      </p:sp>
      <p:sp>
        <p:nvSpPr>
          <p:cNvPr id="18" name="TextBox 17"/>
          <p:cNvSpPr txBox="1"/>
          <p:nvPr/>
        </p:nvSpPr>
        <p:spPr bwMode="auto">
          <a:xfrm>
            <a:off x="114300" y="3095952"/>
            <a:ext cx="24003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10 </a:t>
            </a:r>
            <a:r>
              <a:rPr lang="en-US" b="1" dirty="0" err="1" smtClean="0">
                <a:solidFill>
                  <a:srgbClr val="FB6F24"/>
                </a:solidFill>
                <a:effectLst>
                  <a:reflection stA="35000" endPos="75000" dist="12700" dir="5400000" sy="-100000" algn="bl" rotWithShape="0"/>
                </a:effectLst>
                <a:latin typeface="+mn-lt"/>
              </a:rPr>
              <a:t>Gbps</a:t>
            </a:r>
            <a:r>
              <a:rPr lang="en-US" b="1" dirty="0" smtClean="0">
                <a:solidFill>
                  <a:srgbClr val="FB6F24"/>
                </a:solidFill>
                <a:effectLst>
                  <a:reflection stA="35000" endPos="75000" dist="12700" dir="5400000" sy="-100000" algn="bl" rotWithShape="0"/>
                </a:effectLst>
                <a:latin typeface="+mn-lt"/>
              </a:rPr>
              <a:t> IP core</a:t>
            </a:r>
            <a:endParaRPr lang="en-US" b="1" dirty="0">
              <a:solidFill>
                <a:srgbClr val="FB6F24"/>
              </a:solidFill>
              <a:effectLst>
                <a:reflection stA="35000" endPos="75000" dist="12700" dir="5400000" sy="-100000" algn="bl" rotWithShape="0"/>
              </a:effectLst>
              <a:latin typeface="+mn-lt"/>
            </a:endParaRPr>
          </a:p>
        </p:txBody>
      </p:sp>
      <p:pic>
        <p:nvPicPr>
          <p:cNvPr id="20" name="Picture 7" descr="neotel"/>
          <p:cNvPicPr>
            <a:picLocks noChangeAspect="1" noChangeArrowheads="1"/>
          </p:cNvPicPr>
          <p:nvPr/>
        </p:nvPicPr>
        <p:blipFill>
          <a:blip r:embed="rId4" cstate="screen">
            <a:lum bright="6000" contrast="12000"/>
            <a:extLst>
              <a:ext uri="{28A0092B-C50C-407E-A947-70E740481C1C}">
                <a14:useLocalDpi xmlns:a14="http://schemas.microsoft.com/office/drawing/2010/main"/>
              </a:ext>
            </a:extLst>
          </a:blip>
          <a:srcRect/>
          <a:stretch>
            <a:fillRect/>
          </a:stretch>
        </p:blipFill>
        <p:spPr bwMode="auto">
          <a:xfrm>
            <a:off x="7467600" y="219075"/>
            <a:ext cx="1384300" cy="923925"/>
          </a:xfrm>
          <a:prstGeom prst="rect">
            <a:avLst/>
          </a:prstGeom>
          <a:noFill/>
          <a:ln w="9525">
            <a:noFill/>
            <a:miter lim="800000"/>
            <a:headEnd/>
            <a:tailEnd/>
          </a:ln>
        </p:spPr>
      </p:pic>
      <p:sp>
        <p:nvSpPr>
          <p:cNvPr id="23" name="TextBox 22"/>
          <p:cNvSpPr txBox="1"/>
          <p:nvPr/>
        </p:nvSpPr>
        <p:spPr bwMode="auto">
          <a:xfrm>
            <a:off x="6781800" y="2271710"/>
            <a:ext cx="20574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Global Ethernet</a:t>
            </a:r>
            <a:endParaRPr lang="en-US" sz="2000" b="1" dirty="0">
              <a:solidFill>
                <a:srgbClr val="FB6F24"/>
              </a:solidFill>
              <a:effectLst>
                <a:reflection stA="35000" endPos="75000" dist="12700" dir="5400000" sy="-100000" algn="bl" rotWithShape="0"/>
              </a:effectLst>
              <a:latin typeface="+mn-lt"/>
            </a:endParaRPr>
          </a:p>
        </p:txBody>
      </p:sp>
      <p:sp>
        <p:nvSpPr>
          <p:cNvPr id="24" name="TextBox 23"/>
          <p:cNvSpPr txBox="1"/>
          <p:nvPr/>
        </p:nvSpPr>
        <p:spPr bwMode="auto">
          <a:xfrm>
            <a:off x="254000" y="4354510"/>
            <a:ext cx="21590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IP Voice leader</a:t>
            </a:r>
            <a:endParaRPr lang="en-US" sz="2000" b="1" dirty="0">
              <a:solidFill>
                <a:srgbClr val="FB6F24"/>
              </a:solidFill>
              <a:effectLst>
                <a:reflection stA="35000" endPos="75000" dist="12700" dir="5400000" sy="-100000" algn="bl" rotWithShape="0"/>
              </a:effectLst>
              <a:latin typeface="+mn-lt"/>
            </a:endParaRPr>
          </a:p>
        </p:txBody>
      </p:sp>
    </p:spTree>
    <p:extLst>
      <p:ext uri="{BB962C8B-B14F-4D97-AF65-F5344CB8AC3E}">
        <p14:creationId xmlns:p14="http://schemas.microsoft.com/office/powerpoint/2010/main" val="16629963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8" descr="gfp_map_v10.2.pdf"/>
          <p:cNvPicPr>
            <a:picLocks noChangeAspect="1"/>
          </p:cNvPicPr>
          <p:nvPr/>
        </p:nvPicPr>
        <p:blipFill>
          <a:blip r:embed="rId2"/>
          <a:srcRect/>
          <a:stretch>
            <a:fillRect/>
          </a:stretch>
        </p:blipFill>
        <p:spPr bwMode="auto">
          <a:xfrm>
            <a:off x="0" y="571500"/>
            <a:ext cx="9144000" cy="6096000"/>
          </a:xfrm>
          <a:prstGeom prst="rect">
            <a:avLst/>
          </a:prstGeom>
          <a:noFill/>
          <a:ln w="9525">
            <a:noFill/>
            <a:miter lim="800000"/>
            <a:headEnd/>
            <a:tailEnd/>
          </a:ln>
        </p:spPr>
      </p:pic>
      <p:sp>
        <p:nvSpPr>
          <p:cNvPr id="26626" name="Title 1"/>
          <p:cNvSpPr>
            <a:spLocks noGrp="1"/>
          </p:cNvSpPr>
          <p:nvPr>
            <p:ph type="title"/>
          </p:nvPr>
        </p:nvSpPr>
        <p:spPr>
          <a:xfrm>
            <a:off x="457200" y="274638"/>
            <a:ext cx="6819900" cy="715962"/>
          </a:xfrm>
        </p:spPr>
        <p:txBody>
          <a:bodyPr/>
          <a:lstStyle/>
          <a:p>
            <a:r>
              <a:rPr lang="en-ZA" b="1" dirty="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rPr>
              <a:t>Global Submarine Cable Network</a:t>
            </a:r>
            <a:endParaRPr lang="en-GB" b="1" dirty="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endParaRPr>
          </a:p>
        </p:txBody>
      </p:sp>
      <p:sp>
        <p:nvSpPr>
          <p:cNvPr id="13" name="Rectangle 12"/>
          <p:cNvSpPr/>
          <p:nvPr/>
        </p:nvSpPr>
        <p:spPr>
          <a:xfrm>
            <a:off x="5705475" y="4686300"/>
            <a:ext cx="1435100" cy="1752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 name="Rectangle 1"/>
          <p:cNvSpPr/>
          <p:nvPr/>
        </p:nvSpPr>
        <p:spPr>
          <a:xfrm>
            <a:off x="419100" y="5321300"/>
            <a:ext cx="8153400" cy="13335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6"/>
          <p:cNvGrpSpPr>
            <a:grpSpLocks/>
          </p:cNvGrpSpPr>
          <p:nvPr/>
        </p:nvGrpSpPr>
        <p:grpSpPr bwMode="auto">
          <a:xfrm>
            <a:off x="438150" y="5338763"/>
            <a:ext cx="8372475" cy="1276350"/>
            <a:chOff x="401638" y="5168900"/>
            <a:chExt cx="8399462" cy="1322388"/>
          </a:xfrm>
        </p:grpSpPr>
        <p:sp>
          <p:nvSpPr>
            <p:cNvPr id="6" name="Round Same Side Corner Rectangle 19"/>
            <p:cNvSpPr>
              <a:spLocks noChangeArrowheads="1"/>
            </p:cNvSpPr>
            <p:nvPr/>
          </p:nvSpPr>
          <p:spPr bwMode="auto">
            <a:xfrm rot="10800000" flipH="1">
              <a:off x="403231" y="5170545"/>
              <a:ext cx="2602336" cy="1320743"/>
            </a:xfrm>
            <a:prstGeom prst="round2DiagRect">
              <a:avLst/>
            </a:prstGeom>
            <a:solidFill>
              <a:srgbClr val="FFCC66">
                <a:alpha val="10196"/>
              </a:srgbClr>
            </a:solidFill>
            <a:ln w="12700">
              <a:solidFill>
                <a:srgbClr val="F5A01A"/>
              </a:solidFill>
              <a:round/>
              <a:headEnd/>
              <a:tailEnd/>
            </a:ln>
          </p:spPr>
          <p:txBody>
            <a:bodyPr rot="10800000" anchor="b"/>
            <a:lstStyle/>
            <a:p>
              <a:pPr marL="228600" indent="-228600" defTabSz="457200" fontAlgn="auto">
                <a:spcBef>
                  <a:spcPct val="50000"/>
                </a:spcBef>
                <a:spcAft>
                  <a:spcPts val="0"/>
                </a:spcAft>
                <a:buFontTx/>
                <a:buChar char="•"/>
                <a:defRPr/>
              </a:pPr>
              <a:endParaRPr lang="en-US" sz="1600" b="0">
                <a:latin typeface="+mn-lt"/>
              </a:endParaRPr>
            </a:p>
          </p:txBody>
        </p:sp>
        <p:sp>
          <p:nvSpPr>
            <p:cNvPr id="7" name="Rectangle 65"/>
            <p:cNvSpPr>
              <a:spLocks noChangeArrowheads="1"/>
            </p:cNvSpPr>
            <p:nvPr/>
          </p:nvSpPr>
          <p:spPr bwMode="auto">
            <a:xfrm rot="10800000" flipH="1">
              <a:off x="401638" y="5172190"/>
              <a:ext cx="2603929" cy="363493"/>
            </a:xfrm>
            <a:custGeom>
              <a:avLst/>
              <a:gdLst>
                <a:gd name="T0" fmla="*/ 1905000 w 1905000"/>
                <a:gd name="T1" fmla="*/ 186532 h 373063"/>
                <a:gd name="T2" fmla="*/ 952500 w 1905000"/>
                <a:gd name="T3" fmla="*/ 373063 h 373063"/>
                <a:gd name="T4" fmla="*/ 0 w 1905000"/>
                <a:gd name="T5" fmla="*/ 186532 h 373063"/>
                <a:gd name="T6" fmla="*/ 952500 w 1905000"/>
                <a:gd name="T7" fmla="*/ 0 h 373063"/>
                <a:gd name="T8" fmla="*/ 0 60000 65536"/>
                <a:gd name="T9" fmla="*/ 5898240 60000 65536"/>
                <a:gd name="T10" fmla="*/ 11796480 60000 65536"/>
                <a:gd name="T11" fmla="*/ 17694720 60000 65536"/>
                <a:gd name="T12" fmla="*/ 18211 w 1905000"/>
                <a:gd name="T13" fmla="*/ 18211 h 373063"/>
                <a:gd name="T14" fmla="*/ 1886789 w 1905000"/>
                <a:gd name="T15" fmla="*/ 354852 h 373063"/>
              </a:gdLst>
              <a:ahLst/>
              <a:cxnLst>
                <a:cxn ang="T8">
                  <a:pos x="T0" y="T1"/>
                </a:cxn>
                <a:cxn ang="T9">
                  <a:pos x="T2" y="T3"/>
                </a:cxn>
                <a:cxn ang="T10">
                  <a:pos x="T4" y="T5"/>
                </a:cxn>
                <a:cxn ang="T11">
                  <a:pos x="T6" y="T7"/>
                </a:cxn>
              </a:cxnLst>
              <a:rect l="T12" t="T13" r="T14" b="T15"/>
              <a:pathLst>
                <a:path w="1905000" h="373063">
                  <a:moveTo>
                    <a:pt x="62178" y="0"/>
                  </a:moveTo>
                  <a:lnTo>
                    <a:pt x="1905000" y="0"/>
                  </a:lnTo>
                  <a:lnTo>
                    <a:pt x="1905000" y="310885"/>
                  </a:lnTo>
                  <a:cubicBezTo>
                    <a:pt x="1905000" y="345224"/>
                    <a:pt x="1877161" y="373062"/>
                    <a:pt x="1842822" y="373063"/>
                  </a:cubicBezTo>
                  <a:lnTo>
                    <a:pt x="0" y="373063"/>
                  </a:lnTo>
                  <a:lnTo>
                    <a:pt x="0" y="62178"/>
                  </a:lnTo>
                  <a:cubicBezTo>
                    <a:pt x="0" y="27838"/>
                    <a:pt x="27838" y="0"/>
                    <a:pt x="62177" y="0"/>
                  </a:cubicBezTo>
                  <a:close/>
                </a:path>
              </a:pathLst>
            </a:custGeom>
            <a:solidFill>
              <a:srgbClr val="F5A01A">
                <a:alpha val="51000"/>
              </a:srgbClr>
            </a:solidFill>
            <a:ln w="12700">
              <a:noFill/>
              <a:round/>
              <a:headEnd/>
              <a:tailEnd/>
            </a:ln>
          </p:spPr>
          <p:txBody>
            <a:bodyPr rot="10800000">
              <a:spAutoFit/>
            </a:bodyPr>
            <a:lstStyle/>
            <a:p>
              <a:pPr defTabSz="457200" fontAlgn="auto">
                <a:spcBef>
                  <a:spcPct val="50000"/>
                </a:spcBef>
                <a:spcAft>
                  <a:spcPts val="0"/>
                </a:spcAft>
                <a:buFontTx/>
                <a:buChar char="•"/>
                <a:defRPr/>
              </a:pPr>
              <a:endParaRPr lang="en-US" sz="1600" b="0">
                <a:latin typeface="+mn-lt"/>
              </a:endParaRPr>
            </a:p>
          </p:txBody>
        </p:sp>
        <p:sp>
          <p:nvSpPr>
            <p:cNvPr id="8" name="Rectangle 11"/>
            <p:cNvSpPr>
              <a:spLocks noChangeArrowheads="1"/>
            </p:cNvSpPr>
            <p:nvPr/>
          </p:nvSpPr>
          <p:spPr bwMode="auto">
            <a:xfrm>
              <a:off x="709008" y="5181814"/>
              <a:ext cx="1905000" cy="347662"/>
            </a:xfrm>
            <a:prstGeom prst="rect">
              <a:avLst/>
            </a:prstGeom>
            <a:noFill/>
            <a:ln w="12700">
              <a:noFill/>
              <a:miter lim="800000"/>
              <a:headEnd/>
              <a:tailEnd/>
            </a:ln>
          </p:spPr>
          <p:txBody>
            <a:bodyPr anchor="ctr"/>
            <a:lstStyle/>
            <a:p>
              <a:pPr marL="119063" indent="-119063" algn="ctr" defTabSz="457200">
                <a:spcBef>
                  <a:spcPct val="50000"/>
                </a:spcBef>
              </a:pPr>
              <a:r>
                <a:rPr lang="en-US" sz="1200" dirty="0">
                  <a:solidFill>
                    <a:schemeClr val="bg1"/>
                  </a:solidFill>
                  <a:cs typeface="Arial" pitchFamily="34" charset="0"/>
                </a:rPr>
                <a:t>OWN</a:t>
              </a:r>
              <a:endParaRPr lang="en-US" sz="1200" b="0" dirty="0">
                <a:solidFill>
                  <a:srgbClr val="CCCCCC"/>
                </a:solidFill>
                <a:cs typeface="Arial" pitchFamily="34" charset="0"/>
              </a:endParaRPr>
            </a:p>
          </p:txBody>
        </p:sp>
        <p:sp>
          <p:nvSpPr>
            <p:cNvPr id="9" name="AutoShape 6"/>
            <p:cNvSpPr>
              <a:spLocks noChangeArrowheads="1"/>
            </p:cNvSpPr>
            <p:nvPr/>
          </p:nvSpPr>
          <p:spPr bwMode="auto">
            <a:xfrm>
              <a:off x="466725" y="5443538"/>
              <a:ext cx="2057400" cy="990600"/>
            </a:xfrm>
            <a:prstGeom prst="roundRect">
              <a:avLst>
                <a:gd name="adj" fmla="val 16667"/>
              </a:avLst>
            </a:prstGeom>
            <a:noFill/>
            <a:ln w="12700">
              <a:noFill/>
              <a:round/>
              <a:headEnd/>
              <a:tailEnd/>
            </a:ln>
          </p:spPr>
          <p:txBody>
            <a:bodyPr/>
            <a:lstStyle/>
            <a:p>
              <a:pPr marL="225425" indent="-225425" defTabSz="457200">
                <a:buFont typeface="Wingdings" pitchFamily="2" charset="2"/>
                <a:buChar char="§"/>
              </a:pPr>
              <a:r>
                <a:rPr lang="en-US" sz="1200" b="0" dirty="0">
                  <a:solidFill>
                    <a:srgbClr val="808080"/>
                  </a:solidFill>
                  <a:latin typeface="Calibri" pitchFamily="34" charset="0"/>
                </a:rPr>
                <a:t>TGN-Atlantic</a:t>
              </a:r>
            </a:p>
            <a:p>
              <a:pPr marL="225425" indent="-225425" defTabSz="457200">
                <a:buFont typeface="Wingdings" pitchFamily="2" charset="2"/>
                <a:buChar char="§"/>
              </a:pPr>
              <a:r>
                <a:rPr lang="en-US" sz="1200" b="0" dirty="0">
                  <a:solidFill>
                    <a:srgbClr val="808080"/>
                  </a:solidFill>
                  <a:latin typeface="Calibri" pitchFamily="34" charset="0"/>
                </a:rPr>
                <a:t>TGN Western Europe</a:t>
              </a:r>
            </a:p>
            <a:p>
              <a:pPr marL="225425" indent="-225425" defTabSz="457200">
                <a:buFont typeface="Wingdings" pitchFamily="2" charset="2"/>
                <a:buChar char="§"/>
              </a:pPr>
              <a:r>
                <a:rPr lang="en-US" sz="1200" b="0" dirty="0">
                  <a:solidFill>
                    <a:srgbClr val="808080"/>
                  </a:solidFill>
                  <a:latin typeface="Calibri" pitchFamily="34" charset="0"/>
                </a:rPr>
                <a:t>TGN Northern Europe</a:t>
              </a:r>
            </a:p>
            <a:p>
              <a:pPr marL="225425" indent="-225425" defTabSz="457200">
                <a:buFont typeface="Wingdings" pitchFamily="2" charset="2"/>
                <a:buChar char="§"/>
              </a:pPr>
              <a:r>
                <a:rPr lang="en-US" sz="1200" b="0" dirty="0">
                  <a:solidFill>
                    <a:srgbClr val="808080"/>
                  </a:solidFill>
                  <a:latin typeface="Calibri" pitchFamily="34" charset="0"/>
                </a:rPr>
                <a:t>TGN-Pacific</a:t>
              </a:r>
            </a:p>
            <a:p>
              <a:pPr marL="225425" indent="-225425" defTabSz="457200">
                <a:buFont typeface="Wingdings" pitchFamily="2" charset="2"/>
                <a:buChar char="§"/>
              </a:pPr>
              <a:r>
                <a:rPr lang="en-US" sz="1200" b="0" dirty="0">
                  <a:solidFill>
                    <a:srgbClr val="808080"/>
                  </a:solidFill>
                  <a:latin typeface="Calibri" pitchFamily="34" charset="0"/>
                </a:rPr>
                <a:t>TGN-Intra Asia</a:t>
              </a:r>
            </a:p>
          </p:txBody>
        </p:sp>
        <p:sp>
          <p:nvSpPr>
            <p:cNvPr id="10" name="Round Same Side Corner Rectangle 25"/>
            <p:cNvSpPr>
              <a:spLocks noChangeArrowheads="1"/>
            </p:cNvSpPr>
            <p:nvPr/>
          </p:nvSpPr>
          <p:spPr bwMode="auto">
            <a:xfrm rot="10800000" flipH="1">
              <a:off x="3308165" y="5170545"/>
              <a:ext cx="2540224" cy="1320743"/>
            </a:xfrm>
            <a:prstGeom prst="round2DiagRect">
              <a:avLst/>
            </a:prstGeom>
            <a:solidFill>
              <a:srgbClr val="4E84C4">
                <a:alpha val="10196"/>
              </a:srgbClr>
            </a:solidFill>
            <a:ln w="12700">
              <a:solidFill>
                <a:srgbClr val="4E84C4"/>
              </a:solidFill>
              <a:round/>
              <a:headEnd/>
              <a:tailEnd/>
            </a:ln>
          </p:spPr>
          <p:txBody>
            <a:bodyPr rot="10800000" anchor="b"/>
            <a:lstStyle/>
            <a:p>
              <a:pPr marL="228600" indent="-228600" defTabSz="457200" fontAlgn="auto">
                <a:spcBef>
                  <a:spcPct val="50000"/>
                </a:spcBef>
                <a:spcAft>
                  <a:spcPts val="0"/>
                </a:spcAft>
                <a:buFontTx/>
                <a:buChar char="•"/>
                <a:defRPr/>
              </a:pPr>
              <a:endParaRPr lang="en-US" sz="1600" b="0">
                <a:latin typeface="+mn-lt"/>
              </a:endParaRPr>
            </a:p>
          </p:txBody>
        </p:sp>
        <p:sp>
          <p:nvSpPr>
            <p:cNvPr id="11" name="Rectangle 65"/>
            <p:cNvSpPr>
              <a:spLocks noChangeArrowheads="1"/>
            </p:cNvSpPr>
            <p:nvPr/>
          </p:nvSpPr>
          <p:spPr bwMode="auto">
            <a:xfrm flipH="1">
              <a:off x="3308165" y="5168900"/>
              <a:ext cx="2540224" cy="363493"/>
            </a:xfrm>
            <a:prstGeom prst="round2DiagRect">
              <a:avLst/>
            </a:prstGeom>
            <a:solidFill>
              <a:srgbClr val="4E84C4">
                <a:alpha val="47000"/>
              </a:srgbClr>
            </a:solidFill>
            <a:ln w="12700">
              <a:noFill/>
              <a:round/>
              <a:headEnd/>
              <a:tailEnd/>
            </a:ln>
          </p:spPr>
          <p:txBody>
            <a:bodyPr>
              <a:spAutoFit/>
            </a:bodyPr>
            <a:lstStyle/>
            <a:p>
              <a:pPr defTabSz="457200" fontAlgn="auto">
                <a:spcBef>
                  <a:spcPct val="50000"/>
                </a:spcBef>
                <a:spcAft>
                  <a:spcPts val="0"/>
                </a:spcAft>
                <a:buFontTx/>
                <a:buChar char="•"/>
                <a:defRPr/>
              </a:pPr>
              <a:endParaRPr lang="en-US" sz="1600" b="0">
                <a:latin typeface="+mn-lt"/>
              </a:endParaRPr>
            </a:p>
          </p:txBody>
        </p:sp>
        <p:sp>
          <p:nvSpPr>
            <p:cNvPr id="12" name="Rectangle 11"/>
            <p:cNvSpPr>
              <a:spLocks noChangeArrowheads="1"/>
            </p:cNvSpPr>
            <p:nvPr/>
          </p:nvSpPr>
          <p:spPr bwMode="auto">
            <a:xfrm>
              <a:off x="3372055" y="5195888"/>
              <a:ext cx="2416175" cy="323346"/>
            </a:xfrm>
            <a:prstGeom prst="rect">
              <a:avLst/>
            </a:prstGeom>
            <a:noFill/>
            <a:ln w="12700">
              <a:noFill/>
              <a:miter lim="800000"/>
              <a:headEnd/>
              <a:tailEnd/>
            </a:ln>
          </p:spPr>
          <p:txBody>
            <a:bodyPr anchor="ctr"/>
            <a:lstStyle/>
            <a:p>
              <a:pPr marL="119063" indent="-119063" algn="ctr" defTabSz="457200">
                <a:spcBef>
                  <a:spcPct val="50000"/>
                </a:spcBef>
              </a:pPr>
              <a:r>
                <a:rPr lang="en-US" sz="1200" dirty="0">
                  <a:solidFill>
                    <a:schemeClr val="bg1"/>
                  </a:solidFill>
                  <a:cs typeface="Arial" pitchFamily="34" charset="0"/>
                </a:rPr>
                <a:t>CONSORTIUM</a:t>
              </a:r>
            </a:p>
          </p:txBody>
        </p:sp>
        <p:sp>
          <p:nvSpPr>
            <p:cNvPr id="14" name="AutoShape 6"/>
            <p:cNvSpPr>
              <a:spLocks noChangeArrowheads="1"/>
            </p:cNvSpPr>
            <p:nvPr/>
          </p:nvSpPr>
          <p:spPr bwMode="auto">
            <a:xfrm>
              <a:off x="3448050" y="5500688"/>
              <a:ext cx="2057400" cy="990600"/>
            </a:xfrm>
            <a:prstGeom prst="roundRect">
              <a:avLst>
                <a:gd name="adj" fmla="val 16667"/>
              </a:avLst>
            </a:prstGeom>
            <a:noFill/>
            <a:ln w="12700">
              <a:noFill/>
              <a:round/>
              <a:headEnd/>
              <a:tailEnd/>
            </a:ln>
          </p:spPr>
          <p:txBody>
            <a:bodyPr/>
            <a:lstStyle/>
            <a:p>
              <a:pPr marL="225425" indent="-225425" defTabSz="457200">
                <a:buFont typeface="Wingdings" pitchFamily="2" charset="2"/>
                <a:buChar char="§"/>
              </a:pPr>
              <a:r>
                <a:rPr lang="en-US" sz="1000" b="0">
                  <a:solidFill>
                    <a:srgbClr val="808080"/>
                  </a:solidFill>
                  <a:latin typeface="Calibri" pitchFamily="34" charset="0"/>
                </a:rPr>
                <a:t> </a:t>
              </a:r>
              <a:r>
                <a:rPr lang="en-US" sz="1200" b="0">
                  <a:solidFill>
                    <a:srgbClr val="808080"/>
                  </a:solidFill>
                  <a:latin typeface="Calibri" pitchFamily="34" charset="0"/>
                </a:rPr>
                <a:t>SMW-3</a:t>
              </a:r>
            </a:p>
            <a:p>
              <a:pPr marL="225425" indent="-225425" defTabSz="457200">
                <a:buFont typeface="Wingdings" pitchFamily="2" charset="2"/>
                <a:buChar char="§"/>
              </a:pPr>
              <a:r>
                <a:rPr lang="en-US" sz="1200" b="0">
                  <a:solidFill>
                    <a:srgbClr val="808080"/>
                  </a:solidFill>
                  <a:latin typeface="Calibri" pitchFamily="34" charset="0"/>
                </a:rPr>
                <a:t> SMW-4</a:t>
              </a:r>
            </a:p>
            <a:p>
              <a:pPr marL="225425" indent="-225425" defTabSz="457200">
                <a:buFont typeface="Wingdings" pitchFamily="2" charset="2"/>
                <a:buChar char="§"/>
              </a:pPr>
              <a:r>
                <a:rPr lang="en-US" sz="1200" b="0">
                  <a:solidFill>
                    <a:srgbClr val="808080"/>
                  </a:solidFill>
                  <a:latin typeface="Calibri" pitchFamily="34" charset="0"/>
                </a:rPr>
                <a:t> SAFE/SAT-3</a:t>
              </a:r>
            </a:p>
            <a:p>
              <a:pPr marL="225425" indent="-225425" defTabSz="457200">
                <a:buFont typeface="Wingdings" pitchFamily="2" charset="2"/>
                <a:buChar char="§"/>
              </a:pPr>
              <a:r>
                <a:rPr lang="en-US" sz="1200" b="0">
                  <a:solidFill>
                    <a:srgbClr val="808080"/>
                  </a:solidFill>
                  <a:latin typeface="Calibri" pitchFamily="34" charset="0"/>
                </a:rPr>
                <a:t> APCN-2</a:t>
              </a:r>
            </a:p>
          </p:txBody>
        </p:sp>
        <p:sp>
          <p:nvSpPr>
            <p:cNvPr id="15" name="Round Same Side Corner Rectangle 29"/>
            <p:cNvSpPr>
              <a:spLocks noChangeArrowheads="1"/>
            </p:cNvSpPr>
            <p:nvPr/>
          </p:nvSpPr>
          <p:spPr bwMode="auto">
            <a:xfrm rot="10800000" flipH="1">
              <a:off x="6068169" y="5195216"/>
              <a:ext cx="2466964" cy="1296072"/>
            </a:xfrm>
            <a:prstGeom prst="round2DiagRect">
              <a:avLst/>
            </a:prstGeom>
            <a:solidFill>
              <a:schemeClr val="accent2">
                <a:alpha val="25098"/>
              </a:schemeClr>
            </a:solidFill>
            <a:ln w="12700">
              <a:solidFill>
                <a:schemeClr val="accent2"/>
              </a:solidFill>
              <a:round/>
              <a:headEnd/>
              <a:tailEnd/>
            </a:ln>
          </p:spPr>
          <p:txBody>
            <a:bodyPr rot="10800000" anchor="b"/>
            <a:lstStyle/>
            <a:p>
              <a:pPr marL="228600" indent="-228600" defTabSz="457200" fontAlgn="auto">
                <a:spcBef>
                  <a:spcPct val="50000"/>
                </a:spcBef>
                <a:spcAft>
                  <a:spcPts val="0"/>
                </a:spcAft>
                <a:buFontTx/>
                <a:buChar char="•"/>
                <a:defRPr/>
              </a:pPr>
              <a:endParaRPr lang="en-US" sz="1600" b="0">
                <a:latin typeface="+mn-lt"/>
              </a:endParaRPr>
            </a:p>
          </p:txBody>
        </p:sp>
        <p:sp>
          <p:nvSpPr>
            <p:cNvPr id="16" name="Rectangle 65"/>
            <p:cNvSpPr>
              <a:spLocks noChangeArrowheads="1"/>
            </p:cNvSpPr>
            <p:nvPr/>
          </p:nvSpPr>
          <p:spPr bwMode="auto">
            <a:xfrm flipH="1">
              <a:off x="6068169" y="5182058"/>
              <a:ext cx="2479705" cy="363493"/>
            </a:xfrm>
            <a:prstGeom prst="round2DiagRect">
              <a:avLst/>
            </a:prstGeom>
            <a:solidFill>
              <a:schemeClr val="accent2">
                <a:alpha val="48000"/>
              </a:schemeClr>
            </a:solidFill>
            <a:ln w="12700">
              <a:noFill/>
              <a:round/>
              <a:headEnd/>
              <a:tailEnd/>
            </a:ln>
          </p:spPr>
          <p:txBody>
            <a:bodyPr>
              <a:spAutoFit/>
            </a:bodyPr>
            <a:lstStyle/>
            <a:p>
              <a:pPr defTabSz="457200" fontAlgn="auto">
                <a:spcBef>
                  <a:spcPct val="50000"/>
                </a:spcBef>
                <a:spcAft>
                  <a:spcPts val="0"/>
                </a:spcAft>
                <a:buFontTx/>
                <a:buChar char="•"/>
                <a:defRPr/>
              </a:pPr>
              <a:endParaRPr lang="en-US" sz="1600" b="0">
                <a:latin typeface="+mn-lt"/>
              </a:endParaRPr>
            </a:p>
          </p:txBody>
        </p:sp>
        <p:sp>
          <p:nvSpPr>
            <p:cNvPr id="17" name="Rectangle 11"/>
            <p:cNvSpPr>
              <a:spLocks noChangeArrowheads="1"/>
            </p:cNvSpPr>
            <p:nvPr/>
          </p:nvSpPr>
          <p:spPr bwMode="auto">
            <a:xfrm>
              <a:off x="6077726" y="5195888"/>
              <a:ext cx="2461438" cy="336550"/>
            </a:xfrm>
            <a:prstGeom prst="rect">
              <a:avLst/>
            </a:prstGeom>
            <a:noFill/>
            <a:ln w="12700">
              <a:noFill/>
              <a:miter lim="800000"/>
              <a:headEnd/>
              <a:tailEnd/>
            </a:ln>
          </p:spPr>
          <p:txBody>
            <a:bodyPr anchor="ctr"/>
            <a:lstStyle/>
            <a:p>
              <a:pPr marL="119063" indent="-119063" algn="ctr" defTabSz="457200">
                <a:spcBef>
                  <a:spcPct val="50000"/>
                </a:spcBef>
              </a:pPr>
              <a:r>
                <a:rPr lang="en-US" sz="1200" dirty="0">
                  <a:solidFill>
                    <a:schemeClr val="bg1"/>
                  </a:solidFill>
                  <a:cs typeface="Arial" pitchFamily="34" charset="0"/>
                </a:rPr>
                <a:t>NEW BUILDS</a:t>
              </a:r>
              <a:endParaRPr lang="en-US" sz="1200" b="0" dirty="0">
                <a:solidFill>
                  <a:srgbClr val="CCCCCC"/>
                </a:solidFill>
                <a:cs typeface="Arial" pitchFamily="34" charset="0"/>
              </a:endParaRPr>
            </a:p>
          </p:txBody>
        </p:sp>
        <p:sp>
          <p:nvSpPr>
            <p:cNvPr id="18" name="AutoShape 6"/>
            <p:cNvSpPr>
              <a:spLocks noChangeArrowheads="1"/>
            </p:cNvSpPr>
            <p:nvPr/>
          </p:nvSpPr>
          <p:spPr bwMode="auto">
            <a:xfrm>
              <a:off x="6181725" y="5457825"/>
              <a:ext cx="2619375" cy="990600"/>
            </a:xfrm>
            <a:prstGeom prst="roundRect">
              <a:avLst>
                <a:gd name="adj" fmla="val 16667"/>
              </a:avLst>
            </a:prstGeom>
            <a:noFill/>
            <a:ln w="12700">
              <a:noFill/>
              <a:round/>
              <a:headEnd/>
              <a:tailEnd/>
            </a:ln>
          </p:spPr>
          <p:txBody>
            <a:bodyPr/>
            <a:lstStyle/>
            <a:p>
              <a:pPr marL="225425" indent="-225425" defTabSz="457200">
                <a:buFont typeface="Wingdings" pitchFamily="2" charset="2"/>
                <a:buChar char="§"/>
              </a:pPr>
              <a:r>
                <a:rPr lang="en-US" sz="1200" b="0" dirty="0">
                  <a:solidFill>
                    <a:srgbClr val="808080"/>
                  </a:solidFill>
                  <a:latin typeface="Calibri" pitchFamily="34" charset="0"/>
                </a:rPr>
                <a:t>TGN-Eurasia</a:t>
              </a:r>
            </a:p>
            <a:p>
              <a:pPr marL="225425" indent="-225425" defTabSz="457200">
                <a:buFont typeface="Wingdings" pitchFamily="2" charset="2"/>
                <a:buChar char="§"/>
              </a:pPr>
              <a:r>
                <a:rPr lang="en-US" sz="1200" b="0" dirty="0">
                  <a:solidFill>
                    <a:srgbClr val="808080"/>
                  </a:solidFill>
                  <a:latin typeface="Calibri" pitchFamily="34" charset="0"/>
                </a:rPr>
                <a:t>IMEWE</a:t>
              </a:r>
            </a:p>
            <a:p>
              <a:pPr marL="225425" indent="-225425" defTabSz="457200">
                <a:buFont typeface="Wingdings" pitchFamily="2" charset="2"/>
                <a:buChar char="§"/>
              </a:pPr>
              <a:r>
                <a:rPr lang="en-US" sz="1200" b="0" dirty="0">
                  <a:solidFill>
                    <a:srgbClr val="808080"/>
                  </a:solidFill>
                  <a:latin typeface="Calibri" pitchFamily="34" charset="0"/>
                </a:rPr>
                <a:t>SEACOM</a:t>
              </a:r>
            </a:p>
            <a:p>
              <a:pPr marL="225425" indent="-225425" defTabSz="457200">
                <a:buFont typeface="Wingdings" pitchFamily="2" charset="2"/>
                <a:buChar char="§"/>
              </a:pPr>
              <a:r>
                <a:rPr lang="en-US" sz="1200" b="0" dirty="0" smtClean="0">
                  <a:solidFill>
                    <a:srgbClr val="808080"/>
                  </a:solidFill>
                  <a:latin typeface="Calibri" pitchFamily="34" charset="0"/>
                </a:rPr>
                <a:t>WACS</a:t>
              </a:r>
              <a:endParaRPr lang="en-US" sz="1200" b="0" dirty="0">
                <a:solidFill>
                  <a:srgbClr val="808080"/>
                </a:solidFill>
                <a:latin typeface="Calibri" pitchFamily="34" charset="0"/>
              </a:endParaRPr>
            </a:p>
            <a:p>
              <a:pPr marL="225425" indent="-225425" defTabSz="457200">
                <a:buFont typeface="Wingdings" pitchFamily="2" charset="2"/>
                <a:buChar char="§"/>
              </a:pPr>
              <a:r>
                <a:rPr lang="en-US" sz="1200" b="0" dirty="0">
                  <a:solidFill>
                    <a:srgbClr val="808080"/>
                  </a:solidFill>
                  <a:latin typeface="Calibri" pitchFamily="34" charset="0"/>
                </a:rPr>
                <a:t>Cross-border builds</a:t>
              </a:r>
            </a:p>
          </p:txBody>
        </p:sp>
      </p:grpSp>
    </p:spTree>
    <p:extLst>
      <p:ext uri="{BB962C8B-B14F-4D97-AF65-F5344CB8AC3E}">
        <p14:creationId xmlns:p14="http://schemas.microsoft.com/office/powerpoint/2010/main" val="17142692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04800" y="274638"/>
            <a:ext cx="7239000" cy="762000"/>
          </a:xfrm>
        </p:spPr>
        <p:txBody>
          <a:bodyPr/>
          <a:lstStyle/>
          <a:p>
            <a:r>
              <a:rPr lang="en-ZA" b="1" dirty="0" smtClean="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rPr>
              <a:t>Africa’s Tier 1 Internet</a:t>
            </a:r>
            <a:endParaRPr lang="en-ZA" b="1" dirty="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endParaRPr>
          </a:p>
        </p:txBody>
      </p:sp>
      <p:pic>
        <p:nvPicPr>
          <p:cNvPr id="3" name="Picture 2"/>
          <p:cNvPicPr>
            <a:picLocks noChangeAspect="1"/>
          </p:cNvPicPr>
          <p:nvPr/>
        </p:nvPicPr>
        <p:blipFill>
          <a:blip r:embed="rId3"/>
          <a:stretch>
            <a:fillRect/>
          </a:stretch>
        </p:blipFill>
        <p:spPr>
          <a:xfrm>
            <a:off x="2498250" y="1485900"/>
            <a:ext cx="6455250" cy="4851399"/>
          </a:xfrm>
          <a:prstGeom prst="rect">
            <a:avLst/>
          </a:prstGeom>
        </p:spPr>
      </p:pic>
      <p:sp>
        <p:nvSpPr>
          <p:cNvPr id="13" name="TextBox 12"/>
          <p:cNvSpPr txBox="1"/>
          <p:nvPr/>
        </p:nvSpPr>
        <p:spPr bwMode="auto">
          <a:xfrm>
            <a:off x="0" y="3812044"/>
            <a:ext cx="3848100" cy="2677656"/>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Lowest latency Internet – </a:t>
            </a:r>
          </a:p>
          <a:p>
            <a:pPr lvl="1" fontAlgn="auto">
              <a:spcBef>
                <a:spcPts val="0"/>
              </a:spcBef>
              <a:spcAft>
                <a:spcPts val="0"/>
              </a:spcAft>
              <a:defRPr/>
            </a:pPr>
            <a:r>
              <a:rPr lang="en-US" sz="1800" b="1" dirty="0" smtClean="0">
                <a:solidFill>
                  <a:srgbClr val="FB6F24"/>
                </a:solidFill>
                <a:effectLst>
                  <a:reflection stA="35000" endPos="75000" dist="12700" dir="5400000" sy="-100000" algn="bl" rotWithShape="0"/>
                </a:effectLst>
                <a:latin typeface="+mn-lt"/>
              </a:rPr>
              <a:t>Round Trip Time </a:t>
            </a:r>
            <a:r>
              <a:rPr lang="en-US" sz="1800" b="1" dirty="0" err="1" smtClean="0">
                <a:solidFill>
                  <a:srgbClr val="FB6F24"/>
                </a:solidFill>
                <a:effectLst>
                  <a:reflection stA="35000" endPos="75000" dist="12700" dir="5400000" sy="-100000" algn="bl" rotWithShape="0"/>
                </a:effectLst>
                <a:latin typeface="+mn-lt"/>
              </a:rPr>
              <a:t>Jo’burg</a:t>
            </a:r>
            <a:r>
              <a:rPr lang="en-US" sz="1800" b="1" dirty="0" smtClean="0">
                <a:solidFill>
                  <a:srgbClr val="FB6F24"/>
                </a:solidFill>
                <a:effectLst>
                  <a:reflection stA="35000" endPos="75000" dist="12700" dir="5400000" sy="-100000" algn="bl" rotWithShape="0"/>
                </a:effectLst>
                <a:latin typeface="+mn-lt"/>
              </a:rPr>
              <a:t> to…</a:t>
            </a:r>
          </a:p>
          <a:p>
            <a:pPr lvl="1" fontAlgn="auto">
              <a:spcBef>
                <a:spcPts val="0"/>
              </a:spcBef>
              <a:spcAft>
                <a:spcPts val="0"/>
              </a:spcAft>
              <a:defRPr/>
            </a:pPr>
            <a:r>
              <a:rPr lang="en-US" sz="1800" b="1" dirty="0" smtClean="0">
                <a:solidFill>
                  <a:srgbClr val="FB6F24"/>
                </a:solidFill>
                <a:effectLst>
                  <a:reflection stA="35000" endPos="75000" dist="12700" dir="5400000" sy="-100000" algn="bl" rotWithShape="0"/>
                </a:effectLst>
                <a:latin typeface="+mn-lt"/>
              </a:rPr>
              <a:t>Cape Town: 20 </a:t>
            </a:r>
            <a:r>
              <a:rPr lang="en-US" sz="1800" b="1" dirty="0" err="1" smtClean="0">
                <a:solidFill>
                  <a:srgbClr val="FB6F24"/>
                </a:solidFill>
                <a:effectLst>
                  <a:reflection stA="35000" endPos="75000" dist="12700" dir="5400000" sy="-100000" algn="bl" rotWithShape="0"/>
                </a:effectLst>
                <a:latin typeface="+mn-lt"/>
              </a:rPr>
              <a:t>ms</a:t>
            </a:r>
            <a:endParaRPr lang="en-US" sz="1800" b="1" dirty="0" smtClean="0">
              <a:solidFill>
                <a:srgbClr val="FB6F24"/>
              </a:solidFill>
              <a:effectLst>
                <a:reflection stA="35000" endPos="75000" dist="12700" dir="5400000" sy="-100000" algn="bl" rotWithShape="0"/>
              </a:effectLst>
              <a:latin typeface="+mn-lt"/>
            </a:endParaRPr>
          </a:p>
          <a:p>
            <a:pPr lvl="1" fontAlgn="auto">
              <a:spcBef>
                <a:spcPts val="0"/>
              </a:spcBef>
              <a:spcAft>
                <a:spcPts val="0"/>
              </a:spcAft>
              <a:defRPr/>
            </a:pPr>
            <a:r>
              <a:rPr lang="en-US" sz="1800" b="1" dirty="0" smtClean="0">
                <a:solidFill>
                  <a:srgbClr val="FB6F24"/>
                </a:solidFill>
                <a:effectLst>
                  <a:reflection stA="35000" endPos="75000" dist="12700" dir="5400000" sy="-100000" algn="bl" rotWithShape="0"/>
                </a:effectLst>
                <a:latin typeface="+mn-lt"/>
              </a:rPr>
              <a:t>Europe: </a:t>
            </a:r>
            <a:r>
              <a:rPr lang="en-US" sz="1800" b="1" dirty="0" smtClean="0">
                <a:solidFill>
                  <a:srgbClr val="FB6F24"/>
                </a:solidFill>
                <a:effectLst>
                  <a:reflection stA="35000" endPos="75000" dist="12700" dir="5400000" sy="-100000" algn="bl" rotWithShape="0"/>
                </a:effectLst>
                <a:latin typeface="+mn-lt"/>
              </a:rPr>
              <a:t>180 </a:t>
            </a:r>
            <a:r>
              <a:rPr lang="en-US" sz="1800" b="1" dirty="0" err="1" smtClean="0">
                <a:solidFill>
                  <a:srgbClr val="FB6F24"/>
                </a:solidFill>
                <a:effectLst>
                  <a:reflection stA="35000" endPos="75000" dist="12700" dir="5400000" sy="-100000" algn="bl" rotWithShape="0"/>
                </a:effectLst>
                <a:latin typeface="+mn-lt"/>
              </a:rPr>
              <a:t>ms</a:t>
            </a:r>
            <a:endParaRPr lang="en-US" sz="1800" b="1" dirty="0" smtClean="0">
              <a:solidFill>
                <a:srgbClr val="FB6F24"/>
              </a:solidFill>
              <a:effectLst>
                <a:reflection stA="35000" endPos="75000" dist="12700" dir="5400000" sy="-100000" algn="bl" rotWithShape="0"/>
              </a:effectLst>
              <a:latin typeface="+mn-lt"/>
            </a:endParaRPr>
          </a:p>
          <a:p>
            <a:pPr lvl="1" fontAlgn="auto">
              <a:spcBef>
                <a:spcPts val="0"/>
              </a:spcBef>
              <a:spcAft>
                <a:spcPts val="0"/>
              </a:spcAft>
              <a:defRPr/>
            </a:pPr>
            <a:r>
              <a:rPr lang="en-US" sz="1800" b="1" dirty="0" smtClean="0">
                <a:solidFill>
                  <a:srgbClr val="FB6F24"/>
                </a:solidFill>
                <a:effectLst>
                  <a:reflection stA="35000" endPos="75000" dist="12700" dir="5400000" sy="-100000" algn="bl" rotWithShape="0"/>
                </a:effectLst>
                <a:latin typeface="+mn-lt"/>
              </a:rPr>
              <a:t>North America (E): 230 </a:t>
            </a:r>
            <a:r>
              <a:rPr lang="en-US" sz="1800" b="1" dirty="0" err="1" smtClean="0">
                <a:solidFill>
                  <a:srgbClr val="FB6F24"/>
                </a:solidFill>
                <a:effectLst>
                  <a:reflection stA="35000" endPos="75000" dist="12700" dir="5400000" sy="-100000" algn="bl" rotWithShape="0"/>
                </a:effectLst>
                <a:latin typeface="+mn-lt"/>
              </a:rPr>
              <a:t>ms</a:t>
            </a:r>
            <a:endParaRPr lang="en-US" sz="1800" b="1" dirty="0" smtClean="0">
              <a:solidFill>
                <a:srgbClr val="FB6F24"/>
              </a:solidFill>
              <a:effectLst>
                <a:reflection stA="35000" endPos="75000" dist="12700" dir="5400000" sy="-100000" algn="bl" rotWithShape="0"/>
              </a:effectLst>
              <a:latin typeface="+mn-lt"/>
            </a:endParaRPr>
          </a:p>
          <a:p>
            <a:pPr lvl="1" fontAlgn="auto">
              <a:spcBef>
                <a:spcPts val="0"/>
              </a:spcBef>
              <a:spcAft>
                <a:spcPts val="0"/>
              </a:spcAft>
              <a:defRPr/>
            </a:pPr>
            <a:r>
              <a:rPr lang="en-US" sz="1800" b="1" dirty="0">
                <a:solidFill>
                  <a:srgbClr val="FB6F24"/>
                </a:solidFill>
                <a:effectLst>
                  <a:reflection stA="35000" endPos="75000" dist="12700" dir="5400000" sy="-100000" algn="bl" rotWithShape="0"/>
                </a:effectLst>
                <a:latin typeface="+mn-lt"/>
              </a:rPr>
              <a:t>North America </a:t>
            </a:r>
            <a:r>
              <a:rPr lang="en-US" sz="1800" b="1" dirty="0" smtClean="0">
                <a:solidFill>
                  <a:srgbClr val="FB6F24"/>
                </a:solidFill>
                <a:effectLst>
                  <a:reflection stA="35000" endPos="75000" dist="12700" dir="5400000" sy="-100000" algn="bl" rotWithShape="0"/>
                </a:effectLst>
                <a:latin typeface="+mn-lt"/>
              </a:rPr>
              <a:t>(W)</a:t>
            </a:r>
            <a:r>
              <a:rPr lang="en-US" sz="1800" b="1" dirty="0">
                <a:solidFill>
                  <a:srgbClr val="FB6F24"/>
                </a:solidFill>
                <a:effectLst>
                  <a:reflection stA="35000" endPos="75000" dist="12700" dir="5400000" sy="-100000" algn="bl" rotWithShape="0"/>
                </a:effectLst>
                <a:latin typeface="+mn-lt"/>
              </a:rPr>
              <a:t>: </a:t>
            </a:r>
            <a:r>
              <a:rPr lang="en-US" sz="1800" b="1" dirty="0" smtClean="0">
                <a:solidFill>
                  <a:srgbClr val="FB6F24"/>
                </a:solidFill>
                <a:effectLst>
                  <a:reflection stA="35000" endPos="75000" dist="12700" dir="5400000" sy="-100000" algn="bl" rotWithShape="0"/>
                </a:effectLst>
                <a:latin typeface="+mn-lt"/>
              </a:rPr>
              <a:t>300 </a:t>
            </a:r>
            <a:r>
              <a:rPr lang="en-US" sz="1800" b="1" dirty="0" err="1" smtClean="0">
                <a:solidFill>
                  <a:srgbClr val="FB6F24"/>
                </a:solidFill>
                <a:effectLst>
                  <a:reflection stA="35000" endPos="75000" dist="12700" dir="5400000" sy="-100000" algn="bl" rotWithShape="0"/>
                </a:effectLst>
                <a:latin typeface="+mn-lt"/>
              </a:rPr>
              <a:t>ms</a:t>
            </a:r>
            <a:endParaRPr lang="en-US" sz="1800" b="1" dirty="0" smtClean="0">
              <a:solidFill>
                <a:srgbClr val="FB6F24"/>
              </a:solidFill>
              <a:effectLst>
                <a:reflection stA="35000" endPos="75000" dist="12700" dir="5400000" sy="-100000" algn="bl" rotWithShape="0"/>
              </a:effectLst>
              <a:latin typeface="+mn-lt"/>
            </a:endParaRPr>
          </a:p>
          <a:p>
            <a:pPr lvl="1" fontAlgn="auto">
              <a:spcBef>
                <a:spcPts val="0"/>
              </a:spcBef>
              <a:spcAft>
                <a:spcPts val="0"/>
              </a:spcAft>
              <a:defRPr/>
            </a:pPr>
            <a:r>
              <a:rPr lang="en-US" sz="1800" b="1" dirty="0" smtClean="0">
                <a:solidFill>
                  <a:srgbClr val="FB6F24"/>
                </a:solidFill>
                <a:effectLst>
                  <a:reflection stA="35000" endPos="75000" dist="12700" dir="5400000" sy="-100000" algn="bl" rotWithShape="0"/>
                </a:effectLst>
                <a:latin typeface="+mn-lt"/>
              </a:rPr>
              <a:t>South Asia: 100 </a:t>
            </a:r>
            <a:r>
              <a:rPr lang="en-US" sz="1800" b="1" dirty="0" err="1" smtClean="0">
                <a:solidFill>
                  <a:srgbClr val="FB6F24"/>
                </a:solidFill>
                <a:effectLst>
                  <a:reflection stA="35000" endPos="75000" dist="12700" dir="5400000" sy="-100000" algn="bl" rotWithShape="0"/>
                </a:effectLst>
                <a:latin typeface="+mn-lt"/>
              </a:rPr>
              <a:t>ms</a:t>
            </a:r>
            <a:endParaRPr lang="en-US" sz="1800" b="1" dirty="0" smtClean="0">
              <a:solidFill>
                <a:srgbClr val="FB6F24"/>
              </a:solidFill>
              <a:effectLst>
                <a:reflection stA="35000" endPos="75000" dist="12700" dir="5400000" sy="-100000" algn="bl" rotWithShape="0"/>
              </a:effectLst>
              <a:latin typeface="+mn-lt"/>
            </a:endParaRPr>
          </a:p>
          <a:p>
            <a:pPr lvl="1" fontAlgn="auto">
              <a:spcBef>
                <a:spcPts val="0"/>
              </a:spcBef>
              <a:spcAft>
                <a:spcPts val="0"/>
              </a:spcAft>
              <a:defRPr/>
            </a:pPr>
            <a:r>
              <a:rPr lang="en-US" sz="1800" b="1" dirty="0" smtClean="0">
                <a:solidFill>
                  <a:srgbClr val="FB6F24"/>
                </a:solidFill>
                <a:effectLst>
                  <a:reflection stA="35000" endPos="75000" dist="12700" dir="5400000" sy="-100000" algn="bl" rotWithShape="0"/>
                </a:effectLst>
                <a:latin typeface="+mn-lt"/>
              </a:rPr>
              <a:t>Far East: 180 </a:t>
            </a:r>
            <a:r>
              <a:rPr lang="en-US" sz="1800" b="1" dirty="0" err="1" smtClean="0">
                <a:solidFill>
                  <a:srgbClr val="FB6F24"/>
                </a:solidFill>
                <a:effectLst>
                  <a:reflection stA="35000" endPos="75000" dist="12700" dir="5400000" sy="-100000" algn="bl" rotWithShape="0"/>
                </a:effectLst>
                <a:latin typeface="+mn-lt"/>
              </a:rPr>
              <a:t>ms</a:t>
            </a:r>
            <a:endParaRPr lang="en-US" sz="1800" b="1" dirty="0" smtClean="0">
              <a:solidFill>
                <a:srgbClr val="FB6F24"/>
              </a:solidFill>
              <a:effectLst>
                <a:reflection stA="35000" endPos="75000" dist="12700" dir="5400000" sy="-100000" algn="bl" rotWithShape="0"/>
              </a:effectLst>
              <a:latin typeface="+mn-lt"/>
            </a:endParaRPr>
          </a:p>
          <a:p>
            <a:pPr lvl="1" fontAlgn="auto">
              <a:spcBef>
                <a:spcPts val="0"/>
              </a:spcBef>
              <a:spcAft>
                <a:spcPts val="0"/>
              </a:spcAft>
              <a:defRPr/>
            </a:pPr>
            <a:r>
              <a:rPr lang="en-US" sz="1800" b="1" dirty="0" smtClean="0">
                <a:solidFill>
                  <a:srgbClr val="FB6F24"/>
                </a:solidFill>
                <a:effectLst>
                  <a:reflection stA="35000" endPos="75000" dist="12700" dir="5400000" sy="-100000" algn="bl" rotWithShape="0"/>
                </a:effectLst>
                <a:latin typeface="+mn-lt"/>
              </a:rPr>
              <a:t>Australia: 330 </a:t>
            </a:r>
            <a:r>
              <a:rPr lang="en-US" sz="1800" b="1" dirty="0" err="1" smtClean="0">
                <a:solidFill>
                  <a:srgbClr val="FB6F24"/>
                </a:solidFill>
                <a:effectLst>
                  <a:reflection stA="35000" endPos="75000" dist="12700" dir="5400000" sy="-100000" algn="bl" rotWithShape="0"/>
                </a:effectLst>
                <a:latin typeface="+mn-lt"/>
              </a:rPr>
              <a:t>ms</a:t>
            </a:r>
            <a:endParaRPr lang="en-US" sz="1800" b="1" dirty="0" smtClean="0">
              <a:solidFill>
                <a:srgbClr val="FB6F24"/>
              </a:solidFill>
              <a:effectLst>
                <a:reflection stA="35000" endPos="75000" dist="12700" dir="5400000" sy="-100000" algn="bl" rotWithShape="0"/>
              </a:effectLst>
              <a:latin typeface="+mn-lt"/>
            </a:endParaRPr>
          </a:p>
        </p:txBody>
      </p:sp>
      <p:sp>
        <p:nvSpPr>
          <p:cNvPr id="14" name="TextBox 13"/>
          <p:cNvSpPr txBox="1"/>
          <p:nvPr/>
        </p:nvSpPr>
        <p:spPr bwMode="auto">
          <a:xfrm>
            <a:off x="152400" y="1281110"/>
            <a:ext cx="3213100" cy="1200328"/>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Seventh ranked global IP network – greatest geographic reach</a:t>
            </a:r>
            <a:endParaRPr lang="en-US" b="1" dirty="0">
              <a:solidFill>
                <a:srgbClr val="FB6F24"/>
              </a:solidFill>
              <a:effectLst>
                <a:reflection stA="35000" endPos="75000" dist="12700" dir="5400000" sy="-100000" algn="bl" rotWithShape="0"/>
              </a:effectLst>
              <a:latin typeface="+mn-lt"/>
            </a:endParaRPr>
          </a:p>
        </p:txBody>
      </p:sp>
      <p:sp>
        <p:nvSpPr>
          <p:cNvPr id="15" name="TextBox 14"/>
          <p:cNvSpPr txBox="1"/>
          <p:nvPr/>
        </p:nvSpPr>
        <p:spPr bwMode="auto">
          <a:xfrm>
            <a:off x="6464300" y="5091110"/>
            <a:ext cx="2540000" cy="1569660"/>
          </a:xfrm>
          <a:prstGeom prst="rect">
            <a:avLst/>
          </a:prstGeom>
          <a:noFill/>
          <a:effectLst/>
        </p:spPr>
        <p:txBody>
          <a:bodyPr wrap="square">
            <a:spAutoFit/>
          </a:bodyPr>
          <a:lstStyle/>
          <a:p>
            <a:pPr algn="ctr" fontAlgn="auto">
              <a:spcBef>
                <a:spcPts val="0"/>
              </a:spcBef>
              <a:spcAft>
                <a:spcPts val="0"/>
              </a:spcAft>
              <a:defRPr/>
            </a:pPr>
            <a:r>
              <a:rPr lang="en-US" b="1" dirty="0">
                <a:solidFill>
                  <a:srgbClr val="FB6F24"/>
                </a:solidFill>
                <a:effectLst>
                  <a:reflection stA="35000" endPos="75000" dist="12700" dir="5400000" sy="-100000" algn="bl" rotWithShape="0"/>
                </a:effectLst>
                <a:latin typeface="+mn-lt"/>
              </a:rPr>
              <a:t>Fully peered in South Africa – shortest paths to local </a:t>
            </a:r>
            <a:r>
              <a:rPr lang="en-US" b="1" dirty="0" smtClean="0">
                <a:solidFill>
                  <a:srgbClr val="FB6F24"/>
                </a:solidFill>
                <a:effectLst>
                  <a:reflection stA="35000" endPos="75000" dist="12700" dir="5400000" sy="-100000" algn="bl" rotWithShape="0"/>
                </a:effectLst>
                <a:latin typeface="+mn-lt"/>
              </a:rPr>
              <a:t>networks</a:t>
            </a:r>
            <a:endParaRPr lang="en-US" b="1" dirty="0">
              <a:solidFill>
                <a:srgbClr val="FB6F24"/>
              </a:solidFill>
              <a:effectLst>
                <a:reflection stA="35000" endPos="75000" dist="12700" dir="5400000" sy="-100000" algn="bl" rotWithShape="0"/>
              </a:effectLst>
              <a:latin typeface="+mn-lt"/>
            </a:endParaRPr>
          </a:p>
        </p:txBody>
      </p:sp>
      <p:sp>
        <p:nvSpPr>
          <p:cNvPr id="16" name="TextBox 15"/>
          <p:cNvSpPr txBox="1"/>
          <p:nvPr/>
        </p:nvSpPr>
        <p:spPr bwMode="auto">
          <a:xfrm>
            <a:off x="5308600" y="1179510"/>
            <a:ext cx="3657600" cy="830997"/>
          </a:xfrm>
          <a:prstGeom prst="rect">
            <a:avLst/>
          </a:prstGeom>
          <a:noFill/>
          <a:effectLst/>
        </p:spPr>
        <p:txBody>
          <a:bodyPr wrap="square">
            <a:spAutoFit/>
          </a:bodyPr>
          <a:lstStyle/>
          <a:p>
            <a:pPr algn="ctr" fontAlgn="auto">
              <a:spcBef>
                <a:spcPts val="0"/>
              </a:spcBef>
              <a:spcAft>
                <a:spcPts val="0"/>
              </a:spcAft>
              <a:defRPr/>
            </a:pPr>
            <a:r>
              <a:rPr lang="en-US" b="1" dirty="0">
                <a:solidFill>
                  <a:srgbClr val="FB6F24"/>
                </a:solidFill>
                <a:effectLst>
                  <a:reflection stA="35000" endPos="75000" dist="12700" dir="5400000" sy="-100000" algn="bl" rotWithShape="0"/>
                </a:effectLst>
                <a:latin typeface="+mn-lt"/>
              </a:rPr>
              <a:t>Own CDN and caching – </a:t>
            </a:r>
            <a:r>
              <a:rPr lang="en-US" b="1" dirty="0" smtClean="0">
                <a:solidFill>
                  <a:srgbClr val="FB6F24"/>
                </a:solidFill>
                <a:effectLst>
                  <a:reflection stA="35000" endPos="75000" dist="12700" dir="5400000" sy="-100000" algn="bl" rotWithShape="0"/>
                </a:effectLst>
                <a:latin typeface="+mn-lt"/>
              </a:rPr>
              <a:t>global </a:t>
            </a:r>
            <a:r>
              <a:rPr lang="en-US" b="1" dirty="0">
                <a:solidFill>
                  <a:srgbClr val="FB6F24"/>
                </a:solidFill>
                <a:effectLst>
                  <a:reflection stA="35000" endPos="75000" dist="12700" dir="5400000" sy="-100000" algn="bl" rotWithShape="0"/>
                </a:effectLst>
                <a:latin typeface="+mn-lt"/>
              </a:rPr>
              <a:t>content, local speed</a:t>
            </a:r>
          </a:p>
        </p:txBody>
      </p:sp>
    </p:spTree>
    <p:extLst>
      <p:ext uri="{BB962C8B-B14F-4D97-AF65-F5344CB8AC3E}">
        <p14:creationId xmlns:p14="http://schemas.microsoft.com/office/powerpoint/2010/main" val="11374728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
          <p:cNvGrpSpPr>
            <a:grpSpLocks/>
          </p:cNvGrpSpPr>
          <p:nvPr/>
        </p:nvGrpSpPr>
        <p:grpSpPr bwMode="auto">
          <a:xfrm>
            <a:off x="1293813" y="892175"/>
            <a:ext cx="7226300" cy="5840413"/>
            <a:chOff x="1090613" y="809625"/>
            <a:chExt cx="7226414" cy="5840503"/>
          </a:xfrm>
        </p:grpSpPr>
        <p:grpSp>
          <p:nvGrpSpPr>
            <p:cNvPr id="59" name="Group 169"/>
            <p:cNvGrpSpPr>
              <a:grpSpLocks/>
            </p:cNvGrpSpPr>
            <p:nvPr/>
          </p:nvGrpSpPr>
          <p:grpSpPr bwMode="auto">
            <a:xfrm>
              <a:off x="1155716" y="889012"/>
              <a:ext cx="7161311" cy="5761116"/>
              <a:chOff x="728" y="560"/>
              <a:chExt cx="4511" cy="3629"/>
            </a:xfrm>
          </p:grpSpPr>
          <p:grpSp>
            <p:nvGrpSpPr>
              <p:cNvPr id="94" name="Group 153"/>
              <p:cNvGrpSpPr>
                <a:grpSpLocks/>
              </p:cNvGrpSpPr>
              <p:nvPr/>
            </p:nvGrpSpPr>
            <p:grpSpPr bwMode="auto">
              <a:xfrm>
                <a:off x="728" y="560"/>
                <a:ext cx="4511" cy="3629"/>
                <a:chOff x="728" y="560"/>
                <a:chExt cx="4511" cy="3629"/>
              </a:xfrm>
            </p:grpSpPr>
            <p:grpSp>
              <p:nvGrpSpPr>
                <p:cNvPr id="96" name="Group 3"/>
                <p:cNvGrpSpPr>
                  <a:grpSpLocks/>
                </p:cNvGrpSpPr>
                <p:nvPr/>
              </p:nvGrpSpPr>
              <p:grpSpPr bwMode="auto">
                <a:xfrm>
                  <a:off x="728" y="560"/>
                  <a:ext cx="4511" cy="3629"/>
                  <a:chOff x="728" y="560"/>
                  <a:chExt cx="4511" cy="3629"/>
                </a:xfrm>
              </p:grpSpPr>
              <p:pic>
                <p:nvPicPr>
                  <p:cNvPr id="98" name="Picture 4" descr="Neotel_National_No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 y="560"/>
                    <a:ext cx="451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Freeform 5"/>
                  <p:cNvSpPr>
                    <a:spLocks/>
                  </p:cNvSpPr>
                  <p:nvPr/>
                </p:nvSpPr>
                <p:spPr bwMode="auto">
                  <a:xfrm>
                    <a:off x="1816" y="2332"/>
                    <a:ext cx="916" cy="378"/>
                  </a:xfrm>
                  <a:custGeom>
                    <a:avLst/>
                    <a:gdLst>
                      <a:gd name="T0" fmla="*/ 0 w 916"/>
                      <a:gd name="T1" fmla="*/ 378 h 378"/>
                      <a:gd name="T2" fmla="*/ 367 w 916"/>
                      <a:gd name="T3" fmla="*/ 60 h 378"/>
                      <a:gd name="T4" fmla="*/ 675 w 916"/>
                      <a:gd name="T5" fmla="*/ 16 h 378"/>
                      <a:gd name="T6" fmla="*/ 916 w 916"/>
                      <a:gd name="T7" fmla="*/ 115 h 378"/>
                    </a:gdLst>
                    <a:ahLst/>
                    <a:cxnLst>
                      <a:cxn ang="0">
                        <a:pos x="T0" y="T1"/>
                      </a:cxn>
                      <a:cxn ang="0">
                        <a:pos x="T2" y="T3"/>
                      </a:cxn>
                      <a:cxn ang="0">
                        <a:pos x="T4" y="T5"/>
                      </a:cxn>
                      <a:cxn ang="0">
                        <a:pos x="T6" y="T7"/>
                      </a:cxn>
                    </a:cxnLst>
                    <a:rect l="0" t="0" r="r" b="b"/>
                    <a:pathLst>
                      <a:path w="916" h="378">
                        <a:moveTo>
                          <a:pt x="0" y="378"/>
                        </a:moveTo>
                        <a:cubicBezTo>
                          <a:pt x="127" y="249"/>
                          <a:pt x="255" y="120"/>
                          <a:pt x="367" y="60"/>
                        </a:cubicBezTo>
                        <a:cubicBezTo>
                          <a:pt x="479" y="0"/>
                          <a:pt x="584" y="7"/>
                          <a:pt x="675" y="16"/>
                        </a:cubicBezTo>
                        <a:cubicBezTo>
                          <a:pt x="766" y="25"/>
                          <a:pt x="866" y="95"/>
                          <a:pt x="916" y="115"/>
                        </a:cubicBezTo>
                      </a:path>
                    </a:pathLst>
                  </a:custGeom>
                  <a:noFill/>
                  <a:ln w="22860" cmpd="sng">
                    <a:solidFill>
                      <a:srgbClr val="FF59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0" name="Freeform 6"/>
                  <p:cNvSpPr>
                    <a:spLocks/>
                  </p:cNvSpPr>
                  <p:nvPr/>
                </p:nvSpPr>
                <p:spPr bwMode="auto">
                  <a:xfrm>
                    <a:off x="1930" y="2397"/>
                    <a:ext cx="94" cy="104"/>
                  </a:xfrm>
                  <a:custGeom>
                    <a:avLst/>
                    <a:gdLst>
                      <a:gd name="T0" fmla="*/ 94 w 94"/>
                      <a:gd name="T1" fmla="*/ 104 h 104"/>
                      <a:gd name="T2" fmla="*/ 0 w 94"/>
                      <a:gd name="T3" fmla="*/ 0 h 104"/>
                    </a:gdLst>
                    <a:ahLst/>
                    <a:cxnLst>
                      <a:cxn ang="0">
                        <a:pos x="T0" y="T1"/>
                      </a:cxn>
                      <a:cxn ang="0">
                        <a:pos x="T2" y="T3"/>
                      </a:cxn>
                    </a:cxnLst>
                    <a:rect l="0" t="0" r="r" b="b"/>
                    <a:pathLst>
                      <a:path w="94" h="104">
                        <a:moveTo>
                          <a:pt x="94" y="104"/>
                        </a:moveTo>
                        <a:cubicBezTo>
                          <a:pt x="94" y="104"/>
                          <a:pt x="47" y="52"/>
                          <a:pt x="0" y="0"/>
                        </a:cubicBezTo>
                      </a:path>
                    </a:pathLst>
                  </a:custGeom>
                  <a:noFill/>
                  <a:ln w="22860" cap="flat" cmpd="sng">
                    <a:solidFill>
                      <a:srgbClr val="FF59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en-US">
                      <a:cs typeface="+mn-cs"/>
                    </a:endParaRPr>
                  </a:p>
                </p:txBody>
              </p:sp>
              <p:sp>
                <p:nvSpPr>
                  <p:cNvPr id="101" name="Freeform 7"/>
                  <p:cNvSpPr>
                    <a:spLocks/>
                  </p:cNvSpPr>
                  <p:nvPr/>
                </p:nvSpPr>
                <p:spPr bwMode="auto">
                  <a:xfrm>
                    <a:off x="3297" y="1788"/>
                    <a:ext cx="197" cy="137"/>
                  </a:xfrm>
                  <a:custGeom>
                    <a:avLst/>
                    <a:gdLst>
                      <a:gd name="T0" fmla="*/ 0 w 197"/>
                      <a:gd name="T1" fmla="*/ 137 h 137"/>
                      <a:gd name="T2" fmla="*/ 38 w 197"/>
                      <a:gd name="T3" fmla="*/ 77 h 137"/>
                      <a:gd name="T4" fmla="*/ 121 w 197"/>
                      <a:gd name="T5" fmla="*/ 22 h 137"/>
                      <a:gd name="T6" fmla="*/ 197 w 197"/>
                      <a:gd name="T7" fmla="*/ 0 h 137"/>
                    </a:gdLst>
                    <a:ahLst/>
                    <a:cxnLst>
                      <a:cxn ang="0">
                        <a:pos x="T0" y="T1"/>
                      </a:cxn>
                      <a:cxn ang="0">
                        <a:pos x="T2" y="T3"/>
                      </a:cxn>
                      <a:cxn ang="0">
                        <a:pos x="T4" y="T5"/>
                      </a:cxn>
                      <a:cxn ang="0">
                        <a:pos x="T6" y="T7"/>
                      </a:cxn>
                    </a:cxnLst>
                    <a:rect l="0" t="0" r="r" b="b"/>
                    <a:pathLst>
                      <a:path w="197" h="137">
                        <a:moveTo>
                          <a:pt x="0" y="137"/>
                        </a:moveTo>
                        <a:cubicBezTo>
                          <a:pt x="9" y="116"/>
                          <a:pt x="18" y="96"/>
                          <a:pt x="38" y="77"/>
                        </a:cubicBezTo>
                        <a:cubicBezTo>
                          <a:pt x="58" y="58"/>
                          <a:pt x="95" y="35"/>
                          <a:pt x="121" y="22"/>
                        </a:cubicBezTo>
                        <a:cubicBezTo>
                          <a:pt x="147" y="9"/>
                          <a:pt x="181" y="5"/>
                          <a:pt x="197" y="0"/>
                        </a:cubicBezTo>
                      </a:path>
                    </a:pathLst>
                  </a:custGeom>
                  <a:noFill/>
                  <a:ln w="22860" cap="flat" cmpd="sng">
                    <a:solidFill>
                      <a:srgbClr val="FF59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en-US">
                      <a:cs typeface="+mn-cs"/>
                    </a:endParaRPr>
                  </a:p>
                </p:txBody>
              </p:sp>
              <p:sp>
                <p:nvSpPr>
                  <p:cNvPr id="102" name="Freeform 8"/>
                  <p:cNvSpPr>
                    <a:spLocks/>
                  </p:cNvSpPr>
                  <p:nvPr/>
                </p:nvSpPr>
                <p:spPr bwMode="auto">
                  <a:xfrm>
                    <a:off x="2737" y="1915"/>
                    <a:ext cx="560" cy="532"/>
                  </a:xfrm>
                  <a:custGeom>
                    <a:avLst/>
                    <a:gdLst>
                      <a:gd name="T0" fmla="*/ 560 w 560"/>
                      <a:gd name="T1" fmla="*/ 0 h 532"/>
                      <a:gd name="T2" fmla="*/ 527 w 560"/>
                      <a:gd name="T3" fmla="*/ 43 h 532"/>
                      <a:gd name="T4" fmla="*/ 461 w 560"/>
                      <a:gd name="T5" fmla="*/ 71 h 532"/>
                      <a:gd name="T6" fmla="*/ 83 w 560"/>
                      <a:gd name="T7" fmla="*/ 323 h 532"/>
                      <a:gd name="T8" fmla="*/ 0 w 560"/>
                      <a:gd name="T9" fmla="*/ 532 h 532"/>
                    </a:gdLst>
                    <a:ahLst/>
                    <a:cxnLst>
                      <a:cxn ang="0">
                        <a:pos x="T0" y="T1"/>
                      </a:cxn>
                      <a:cxn ang="0">
                        <a:pos x="T2" y="T3"/>
                      </a:cxn>
                      <a:cxn ang="0">
                        <a:pos x="T4" y="T5"/>
                      </a:cxn>
                      <a:cxn ang="0">
                        <a:pos x="T6" y="T7"/>
                      </a:cxn>
                      <a:cxn ang="0">
                        <a:pos x="T8" y="T9"/>
                      </a:cxn>
                    </a:cxnLst>
                    <a:rect l="0" t="0" r="r" b="b"/>
                    <a:pathLst>
                      <a:path w="560" h="532">
                        <a:moveTo>
                          <a:pt x="560" y="0"/>
                        </a:moveTo>
                        <a:cubicBezTo>
                          <a:pt x="551" y="15"/>
                          <a:pt x="543" y="31"/>
                          <a:pt x="527" y="43"/>
                        </a:cubicBezTo>
                        <a:cubicBezTo>
                          <a:pt x="511" y="55"/>
                          <a:pt x="535" y="24"/>
                          <a:pt x="461" y="71"/>
                        </a:cubicBezTo>
                        <a:cubicBezTo>
                          <a:pt x="387" y="118"/>
                          <a:pt x="160" y="246"/>
                          <a:pt x="83" y="323"/>
                        </a:cubicBezTo>
                        <a:cubicBezTo>
                          <a:pt x="6" y="400"/>
                          <a:pt x="17" y="489"/>
                          <a:pt x="0" y="532"/>
                        </a:cubicBezTo>
                      </a:path>
                    </a:pathLst>
                  </a:custGeom>
                  <a:noFill/>
                  <a:ln w="22860" cap="flat" cmpd="sng">
                    <a:solidFill>
                      <a:srgbClr val="FF59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en-US">
                      <a:cs typeface="+mn-cs"/>
                    </a:endParaRPr>
                  </a:p>
                </p:txBody>
              </p:sp>
              <p:sp>
                <p:nvSpPr>
                  <p:cNvPr id="103" name="Freeform 9"/>
                  <p:cNvSpPr>
                    <a:spLocks/>
                  </p:cNvSpPr>
                  <p:nvPr/>
                </p:nvSpPr>
                <p:spPr bwMode="auto">
                  <a:xfrm>
                    <a:off x="2941" y="1690"/>
                    <a:ext cx="351" cy="225"/>
                  </a:xfrm>
                  <a:custGeom>
                    <a:avLst/>
                    <a:gdLst>
                      <a:gd name="T0" fmla="*/ 351 w 351"/>
                      <a:gd name="T1" fmla="*/ 225 h 225"/>
                      <a:gd name="T2" fmla="*/ 291 w 351"/>
                      <a:gd name="T3" fmla="*/ 148 h 225"/>
                      <a:gd name="T4" fmla="*/ 159 w 351"/>
                      <a:gd name="T5" fmla="*/ 137 h 225"/>
                      <a:gd name="T6" fmla="*/ 0 w 351"/>
                      <a:gd name="T7" fmla="*/ 0 h 225"/>
                    </a:gdLst>
                    <a:ahLst/>
                    <a:cxnLst>
                      <a:cxn ang="0">
                        <a:pos x="T0" y="T1"/>
                      </a:cxn>
                      <a:cxn ang="0">
                        <a:pos x="T2" y="T3"/>
                      </a:cxn>
                      <a:cxn ang="0">
                        <a:pos x="T4" y="T5"/>
                      </a:cxn>
                      <a:cxn ang="0">
                        <a:pos x="T6" y="T7"/>
                      </a:cxn>
                    </a:cxnLst>
                    <a:rect l="0" t="0" r="r" b="b"/>
                    <a:pathLst>
                      <a:path w="351" h="225">
                        <a:moveTo>
                          <a:pt x="351" y="225"/>
                        </a:moveTo>
                        <a:cubicBezTo>
                          <a:pt x="337" y="194"/>
                          <a:pt x="323" y="163"/>
                          <a:pt x="291" y="148"/>
                        </a:cubicBezTo>
                        <a:cubicBezTo>
                          <a:pt x="259" y="133"/>
                          <a:pt x="207" y="162"/>
                          <a:pt x="159" y="137"/>
                        </a:cubicBezTo>
                        <a:cubicBezTo>
                          <a:pt x="111" y="112"/>
                          <a:pt x="26" y="23"/>
                          <a:pt x="0" y="0"/>
                        </a:cubicBezTo>
                      </a:path>
                    </a:pathLst>
                  </a:custGeom>
                  <a:noFill/>
                  <a:ln w="22860" cap="flat" cmpd="sng">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endParaRPr lang="en-US">
                      <a:cs typeface="+mn-cs"/>
                    </a:endParaRPr>
                  </a:p>
                </p:txBody>
              </p:sp>
            </p:grpSp>
            <p:sp>
              <p:nvSpPr>
                <p:cNvPr id="97" name="Freeform 148"/>
                <p:cNvSpPr>
                  <a:spLocks/>
                </p:cNvSpPr>
                <p:nvPr/>
              </p:nvSpPr>
              <p:spPr bwMode="auto">
                <a:xfrm>
                  <a:off x="1279" y="2485"/>
                  <a:ext cx="1453" cy="1366"/>
                </a:xfrm>
                <a:custGeom>
                  <a:avLst/>
                  <a:gdLst>
                    <a:gd name="T0" fmla="*/ 1470 w 1470"/>
                    <a:gd name="T1" fmla="*/ 0 h 1421"/>
                    <a:gd name="T2" fmla="*/ 1355 w 1470"/>
                    <a:gd name="T3" fmla="*/ 258 h 1421"/>
                    <a:gd name="T4" fmla="*/ 1294 w 1470"/>
                    <a:gd name="T5" fmla="*/ 516 h 1421"/>
                    <a:gd name="T6" fmla="*/ 1064 w 1470"/>
                    <a:gd name="T7" fmla="*/ 900 h 1421"/>
                    <a:gd name="T8" fmla="*/ 784 w 1470"/>
                    <a:gd name="T9" fmla="*/ 1125 h 1421"/>
                    <a:gd name="T10" fmla="*/ 192 w 1470"/>
                    <a:gd name="T11" fmla="*/ 1328 h 1421"/>
                    <a:gd name="T12" fmla="*/ 0 w 1470"/>
                    <a:gd name="T13" fmla="*/ 1421 h 1421"/>
                  </a:gdLst>
                  <a:ahLst/>
                  <a:cxnLst>
                    <a:cxn ang="0">
                      <a:pos x="T0" y="T1"/>
                    </a:cxn>
                    <a:cxn ang="0">
                      <a:pos x="T2" y="T3"/>
                    </a:cxn>
                    <a:cxn ang="0">
                      <a:pos x="T4" y="T5"/>
                    </a:cxn>
                    <a:cxn ang="0">
                      <a:pos x="T6" y="T7"/>
                    </a:cxn>
                    <a:cxn ang="0">
                      <a:pos x="T8" y="T9"/>
                    </a:cxn>
                    <a:cxn ang="0">
                      <a:pos x="T10" y="T11"/>
                    </a:cxn>
                    <a:cxn ang="0">
                      <a:pos x="T12" y="T13"/>
                    </a:cxn>
                  </a:cxnLst>
                  <a:rect l="0" t="0" r="r" b="b"/>
                  <a:pathLst>
                    <a:path w="1470" h="1421">
                      <a:moveTo>
                        <a:pt x="1470" y="0"/>
                      </a:moveTo>
                      <a:cubicBezTo>
                        <a:pt x="1427" y="86"/>
                        <a:pt x="1384" y="172"/>
                        <a:pt x="1355" y="258"/>
                      </a:cubicBezTo>
                      <a:cubicBezTo>
                        <a:pt x="1326" y="344"/>
                        <a:pt x="1343" y="409"/>
                        <a:pt x="1294" y="516"/>
                      </a:cubicBezTo>
                      <a:cubicBezTo>
                        <a:pt x="1245" y="623"/>
                        <a:pt x="1149" y="799"/>
                        <a:pt x="1064" y="900"/>
                      </a:cubicBezTo>
                      <a:cubicBezTo>
                        <a:pt x="979" y="1001"/>
                        <a:pt x="929" y="1054"/>
                        <a:pt x="784" y="1125"/>
                      </a:cubicBezTo>
                      <a:cubicBezTo>
                        <a:pt x="639" y="1196"/>
                        <a:pt x="323" y="1279"/>
                        <a:pt x="192" y="1328"/>
                      </a:cubicBezTo>
                      <a:cubicBezTo>
                        <a:pt x="61" y="1377"/>
                        <a:pt x="37" y="1405"/>
                        <a:pt x="0" y="1421"/>
                      </a:cubicBezTo>
                    </a:path>
                  </a:pathLst>
                </a:custGeom>
                <a:noFill/>
                <a:ln w="19050" cmpd="sng">
                  <a:solidFill>
                    <a:srgbClr val="FF59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95" name="Oval 154"/>
              <p:cNvSpPr>
                <a:spLocks noChangeArrowheads="1"/>
              </p:cNvSpPr>
              <p:nvPr/>
            </p:nvSpPr>
            <p:spPr bwMode="auto">
              <a:xfrm>
                <a:off x="3917" y="2318"/>
                <a:ext cx="23" cy="23"/>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0" name="Text Box 10"/>
            <p:cNvSpPr txBox="1">
              <a:spLocks noChangeArrowheads="1"/>
            </p:cNvSpPr>
            <p:nvPr/>
          </p:nvSpPr>
          <p:spPr bwMode="auto">
            <a:xfrm>
              <a:off x="4230738" y="4114851"/>
              <a:ext cx="1152543" cy="228604"/>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900" b="1">
                  <a:cs typeface="+mn-cs"/>
                </a:rPr>
                <a:t>BLOEMFONTEIN</a:t>
              </a:r>
            </a:p>
          </p:txBody>
        </p:sp>
        <p:sp>
          <p:nvSpPr>
            <p:cNvPr id="61" name="Text Box 11"/>
            <p:cNvSpPr txBox="1">
              <a:spLocks noChangeArrowheads="1"/>
            </p:cNvSpPr>
            <p:nvPr/>
          </p:nvSpPr>
          <p:spPr bwMode="auto">
            <a:xfrm>
              <a:off x="4767321" y="2532090"/>
              <a:ext cx="814400" cy="228604"/>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ZA" sz="900" b="1" dirty="0">
                  <a:cs typeface="+mn-cs"/>
                </a:rPr>
                <a:t>PRETORIA</a:t>
              </a:r>
            </a:p>
          </p:txBody>
        </p:sp>
        <p:sp>
          <p:nvSpPr>
            <p:cNvPr id="62" name="Text Box 12"/>
            <p:cNvSpPr txBox="1">
              <a:spLocks noChangeArrowheads="1"/>
            </p:cNvSpPr>
            <p:nvPr/>
          </p:nvSpPr>
          <p:spPr bwMode="auto">
            <a:xfrm>
              <a:off x="4684770" y="6127832"/>
              <a:ext cx="1243032" cy="228604"/>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900" b="1">
                  <a:cs typeface="+mn-cs"/>
                </a:rPr>
                <a:t>PORT ELIZABETH</a:t>
              </a:r>
            </a:p>
          </p:txBody>
        </p:sp>
        <p:sp>
          <p:nvSpPr>
            <p:cNvPr id="63" name="Text Box 13"/>
            <p:cNvSpPr txBox="1">
              <a:spLocks noChangeArrowheads="1"/>
            </p:cNvSpPr>
            <p:nvPr/>
          </p:nvSpPr>
          <p:spPr bwMode="auto">
            <a:xfrm>
              <a:off x="6729502" y="4348218"/>
              <a:ext cx="723911" cy="228604"/>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900" b="1">
                  <a:cs typeface="+mn-cs"/>
                </a:rPr>
                <a:t>DURBAN</a:t>
              </a:r>
            </a:p>
          </p:txBody>
        </p:sp>
        <p:sp>
          <p:nvSpPr>
            <p:cNvPr id="64" name="Text Box 14"/>
            <p:cNvSpPr txBox="1">
              <a:spLocks noChangeArrowheads="1"/>
            </p:cNvSpPr>
            <p:nvPr/>
          </p:nvSpPr>
          <p:spPr bwMode="auto">
            <a:xfrm>
              <a:off x="1090613" y="6013530"/>
              <a:ext cx="1052529" cy="228604"/>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900" b="1">
                  <a:cs typeface="+mn-cs"/>
                </a:rPr>
                <a:t>CAPE TOWN</a:t>
              </a:r>
            </a:p>
          </p:txBody>
        </p:sp>
        <p:sp>
          <p:nvSpPr>
            <p:cNvPr id="65" name="Text Box 16"/>
            <p:cNvSpPr txBox="1">
              <a:spLocks noChangeArrowheads="1"/>
            </p:cNvSpPr>
            <p:nvPr/>
          </p:nvSpPr>
          <p:spPr bwMode="auto">
            <a:xfrm>
              <a:off x="5302316" y="1717689"/>
              <a:ext cx="884252" cy="214316"/>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POLOKWANE</a:t>
              </a:r>
            </a:p>
          </p:txBody>
        </p:sp>
        <p:sp>
          <p:nvSpPr>
            <p:cNvPr id="66" name="Text Box 17"/>
            <p:cNvSpPr txBox="1">
              <a:spLocks noChangeArrowheads="1"/>
            </p:cNvSpPr>
            <p:nvPr/>
          </p:nvSpPr>
          <p:spPr bwMode="auto">
            <a:xfrm>
              <a:off x="5999240" y="2270148"/>
              <a:ext cx="792174" cy="214316"/>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ZA" sz="800" b="1">
                  <a:cs typeface="+mn-cs"/>
                </a:rPr>
                <a:t>NELSPRUIT</a:t>
              </a:r>
            </a:p>
          </p:txBody>
        </p:sp>
        <p:sp>
          <p:nvSpPr>
            <p:cNvPr id="67" name="Text Box 18"/>
            <p:cNvSpPr txBox="1">
              <a:spLocks noChangeArrowheads="1"/>
            </p:cNvSpPr>
            <p:nvPr/>
          </p:nvSpPr>
          <p:spPr bwMode="auto">
            <a:xfrm>
              <a:off x="6065916" y="2646391"/>
              <a:ext cx="731849" cy="214315"/>
            </a:xfrm>
            <a:prstGeom prst="rect">
              <a:avLst/>
            </a:prstGeom>
            <a:noFill/>
            <a:ln>
              <a:noFill/>
            </a:ln>
            <a:effectLst/>
            <a:extLst>
              <a:ext uri="{909E8E84-426E-40dd-AFC4-6F175D3DCCD1}">
                <a14:hiddenFill xmlns:a14="http://schemas.microsoft.com/office/drawing/2010/main">
                  <a:solidFill>
                    <a:srgbClr val="C0C0C0">
                      <a:alpha val="600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WITBANK</a:t>
              </a:r>
            </a:p>
          </p:txBody>
        </p:sp>
        <p:sp>
          <p:nvSpPr>
            <p:cNvPr id="68" name="Text Box 19"/>
            <p:cNvSpPr txBox="1">
              <a:spLocks noChangeArrowheads="1"/>
            </p:cNvSpPr>
            <p:nvPr/>
          </p:nvSpPr>
          <p:spPr bwMode="auto">
            <a:xfrm>
              <a:off x="7029544" y="3905298"/>
              <a:ext cx="1043004" cy="214316"/>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RICHARDS BAY</a:t>
              </a:r>
            </a:p>
          </p:txBody>
        </p:sp>
        <p:sp>
          <p:nvSpPr>
            <p:cNvPr id="69" name="Text Box 21"/>
            <p:cNvSpPr txBox="1">
              <a:spLocks noChangeArrowheads="1"/>
            </p:cNvSpPr>
            <p:nvPr/>
          </p:nvSpPr>
          <p:spPr bwMode="auto">
            <a:xfrm>
              <a:off x="3348074" y="6177046"/>
              <a:ext cx="596909" cy="21431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George</a:t>
              </a:r>
            </a:p>
          </p:txBody>
        </p:sp>
        <p:sp>
          <p:nvSpPr>
            <p:cNvPr id="70" name="Text Box 22"/>
            <p:cNvSpPr txBox="1">
              <a:spLocks noChangeArrowheads="1"/>
            </p:cNvSpPr>
            <p:nvPr/>
          </p:nvSpPr>
          <p:spPr bwMode="auto">
            <a:xfrm>
              <a:off x="5446782" y="4916551"/>
              <a:ext cx="585796" cy="21431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Umtata</a:t>
              </a:r>
            </a:p>
          </p:txBody>
        </p:sp>
        <p:sp>
          <p:nvSpPr>
            <p:cNvPr id="71" name="Text Box 23"/>
            <p:cNvSpPr txBox="1">
              <a:spLocks noChangeArrowheads="1"/>
            </p:cNvSpPr>
            <p:nvPr/>
          </p:nvSpPr>
          <p:spPr bwMode="auto">
            <a:xfrm>
              <a:off x="5116577" y="5440434"/>
              <a:ext cx="576271" cy="21431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Bisho</a:t>
              </a:r>
            </a:p>
          </p:txBody>
        </p:sp>
        <p:sp>
          <p:nvSpPr>
            <p:cNvPr id="72" name="Text Box 24"/>
            <p:cNvSpPr txBox="1">
              <a:spLocks noChangeArrowheads="1"/>
            </p:cNvSpPr>
            <p:nvPr/>
          </p:nvSpPr>
          <p:spPr bwMode="auto">
            <a:xfrm>
              <a:off x="4570468" y="3463966"/>
              <a:ext cx="674698" cy="214316"/>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Welkom</a:t>
              </a:r>
            </a:p>
          </p:txBody>
        </p:sp>
        <p:sp>
          <p:nvSpPr>
            <p:cNvPr id="73" name="Text Box 25"/>
            <p:cNvSpPr txBox="1">
              <a:spLocks noChangeArrowheads="1"/>
            </p:cNvSpPr>
            <p:nvPr/>
          </p:nvSpPr>
          <p:spPr bwMode="auto">
            <a:xfrm>
              <a:off x="5162614" y="3138524"/>
              <a:ext cx="755662" cy="214315"/>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Sasolburg</a:t>
              </a:r>
            </a:p>
          </p:txBody>
        </p:sp>
        <p:sp>
          <p:nvSpPr>
            <p:cNvPr id="74" name="Text Box 26"/>
            <p:cNvSpPr txBox="1">
              <a:spLocks noChangeArrowheads="1"/>
            </p:cNvSpPr>
            <p:nvPr/>
          </p:nvSpPr>
          <p:spPr bwMode="auto">
            <a:xfrm>
              <a:off x="6262770" y="1616087"/>
              <a:ext cx="884251" cy="214316"/>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Phalaborwa</a:t>
              </a:r>
            </a:p>
          </p:txBody>
        </p:sp>
        <p:sp>
          <p:nvSpPr>
            <p:cNvPr id="75" name="Text Box 27"/>
            <p:cNvSpPr txBox="1">
              <a:spLocks noChangeArrowheads="1"/>
            </p:cNvSpPr>
            <p:nvPr/>
          </p:nvSpPr>
          <p:spPr bwMode="auto">
            <a:xfrm>
              <a:off x="5913514" y="2919446"/>
              <a:ext cx="625485" cy="21431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Ermelo</a:t>
              </a:r>
            </a:p>
          </p:txBody>
        </p:sp>
        <p:sp>
          <p:nvSpPr>
            <p:cNvPr id="76" name="Text Box 28"/>
            <p:cNvSpPr txBox="1">
              <a:spLocks noChangeArrowheads="1"/>
            </p:cNvSpPr>
            <p:nvPr/>
          </p:nvSpPr>
          <p:spPr bwMode="auto">
            <a:xfrm>
              <a:off x="5268979" y="3690982"/>
              <a:ext cx="774712" cy="21431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Bethlehem</a:t>
              </a:r>
            </a:p>
          </p:txBody>
        </p:sp>
        <p:sp>
          <p:nvSpPr>
            <p:cNvPr id="77" name="Text Box 29"/>
            <p:cNvSpPr txBox="1">
              <a:spLocks noChangeArrowheads="1"/>
            </p:cNvSpPr>
            <p:nvPr/>
          </p:nvSpPr>
          <p:spPr bwMode="auto">
            <a:xfrm>
              <a:off x="6061153" y="809625"/>
              <a:ext cx="884252" cy="21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solidFill>
                    <a:schemeClr val="bg2"/>
                  </a:solidFill>
                  <a:cs typeface="+mn-cs"/>
                </a:rPr>
                <a:t>ZIMBABWE</a:t>
              </a:r>
            </a:p>
          </p:txBody>
        </p:sp>
        <p:sp>
          <p:nvSpPr>
            <p:cNvPr id="78" name="Text Box 30"/>
            <p:cNvSpPr txBox="1">
              <a:spLocks noChangeArrowheads="1"/>
            </p:cNvSpPr>
            <p:nvPr/>
          </p:nvSpPr>
          <p:spPr bwMode="auto">
            <a:xfrm>
              <a:off x="7097808" y="2043132"/>
              <a:ext cx="1023953" cy="21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dirty="0">
                  <a:solidFill>
                    <a:schemeClr val="bg2"/>
                  </a:solidFill>
                  <a:cs typeface="+mn-cs"/>
                </a:rPr>
                <a:t>MOZAMBIQUE</a:t>
              </a:r>
            </a:p>
          </p:txBody>
        </p:sp>
        <p:sp>
          <p:nvSpPr>
            <p:cNvPr id="79" name="Text Box 31"/>
            <p:cNvSpPr txBox="1">
              <a:spLocks noChangeArrowheads="1"/>
            </p:cNvSpPr>
            <p:nvPr/>
          </p:nvSpPr>
          <p:spPr bwMode="auto">
            <a:xfrm>
              <a:off x="6653301" y="2849594"/>
              <a:ext cx="884251" cy="21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solidFill>
                    <a:schemeClr val="bg2"/>
                  </a:solidFill>
                  <a:cs typeface="+mn-cs"/>
                </a:rPr>
                <a:t>SWAZILAND</a:t>
              </a:r>
            </a:p>
          </p:txBody>
        </p:sp>
        <p:sp>
          <p:nvSpPr>
            <p:cNvPr id="80" name="Text Box 32"/>
            <p:cNvSpPr txBox="1">
              <a:spLocks noChangeArrowheads="1"/>
            </p:cNvSpPr>
            <p:nvPr/>
          </p:nvSpPr>
          <p:spPr bwMode="auto">
            <a:xfrm>
              <a:off x="3360774" y="2024082"/>
              <a:ext cx="884251" cy="21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solidFill>
                    <a:schemeClr val="bg2"/>
                  </a:solidFill>
                  <a:cs typeface="+mn-cs"/>
                </a:rPr>
                <a:t>BOTSWANA</a:t>
              </a:r>
            </a:p>
          </p:txBody>
        </p:sp>
        <p:sp>
          <p:nvSpPr>
            <p:cNvPr id="81" name="Text Box 33"/>
            <p:cNvSpPr txBox="1">
              <a:spLocks noChangeArrowheads="1"/>
            </p:cNvSpPr>
            <p:nvPr/>
          </p:nvSpPr>
          <p:spPr bwMode="auto">
            <a:xfrm>
              <a:off x="1690697" y="3167099"/>
              <a:ext cx="884251" cy="21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solidFill>
                    <a:schemeClr val="bg2"/>
                  </a:solidFill>
                  <a:cs typeface="+mn-cs"/>
                </a:rPr>
                <a:t>NAMIBIA</a:t>
              </a:r>
            </a:p>
          </p:txBody>
        </p:sp>
        <p:sp>
          <p:nvSpPr>
            <p:cNvPr id="82" name="Text Box 34"/>
            <p:cNvSpPr txBox="1">
              <a:spLocks noChangeArrowheads="1"/>
            </p:cNvSpPr>
            <p:nvPr/>
          </p:nvSpPr>
          <p:spPr bwMode="auto">
            <a:xfrm>
              <a:off x="5419793" y="4129139"/>
              <a:ext cx="884252" cy="21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solidFill>
                    <a:schemeClr val="bg2"/>
                  </a:solidFill>
                  <a:cs typeface="+mn-cs"/>
                </a:rPr>
                <a:t>LESOTHO</a:t>
              </a:r>
            </a:p>
          </p:txBody>
        </p:sp>
        <p:sp>
          <p:nvSpPr>
            <p:cNvPr id="83" name="Text Box 35"/>
            <p:cNvSpPr txBox="1">
              <a:spLocks noChangeArrowheads="1"/>
            </p:cNvSpPr>
            <p:nvPr/>
          </p:nvSpPr>
          <p:spPr bwMode="auto">
            <a:xfrm>
              <a:off x="6481848" y="4132314"/>
              <a:ext cx="1287482" cy="214315"/>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PIETERMARITZBURG</a:t>
              </a:r>
            </a:p>
          </p:txBody>
        </p:sp>
        <p:sp>
          <p:nvSpPr>
            <p:cNvPr id="84" name="Text Box 36"/>
            <p:cNvSpPr txBox="1">
              <a:spLocks noChangeArrowheads="1"/>
            </p:cNvSpPr>
            <p:nvPr/>
          </p:nvSpPr>
          <p:spPr bwMode="auto">
            <a:xfrm>
              <a:off x="5545208" y="5681738"/>
              <a:ext cx="1243032" cy="228604"/>
            </a:xfrm>
            <a:prstGeom prst="rect">
              <a:avLst/>
            </a:prstGeom>
            <a:noFill/>
            <a:ln>
              <a:noFill/>
            </a:ln>
            <a:effectLst/>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900" b="1">
                  <a:cs typeface="+mn-cs"/>
                </a:rPr>
                <a:t>EAST LONDON</a:t>
              </a:r>
            </a:p>
          </p:txBody>
        </p:sp>
        <p:sp>
          <p:nvSpPr>
            <p:cNvPr id="89" name="Freeform 46"/>
            <p:cNvSpPr>
              <a:spLocks/>
            </p:cNvSpPr>
            <p:nvPr/>
          </p:nvSpPr>
          <p:spPr bwMode="auto">
            <a:xfrm>
              <a:off x="2052653" y="2828956"/>
              <a:ext cx="4619698" cy="3371902"/>
            </a:xfrm>
            <a:custGeom>
              <a:avLst/>
              <a:gdLst>
                <a:gd name="T0" fmla="*/ 2176 w 2973"/>
                <a:gd name="T1" fmla="*/ 653 h 2768"/>
                <a:gd name="T2" fmla="*/ 1995 w 2973"/>
                <a:gd name="T3" fmla="*/ 796 h 2768"/>
                <a:gd name="T4" fmla="*/ 1765 w 2973"/>
                <a:gd name="T5" fmla="*/ 933 h 2768"/>
                <a:gd name="T6" fmla="*/ 1523 w 2973"/>
                <a:gd name="T7" fmla="*/ 1109 h 2768"/>
                <a:gd name="T8" fmla="*/ 1450 w 2973"/>
                <a:gd name="T9" fmla="*/ 1287 h 2768"/>
                <a:gd name="T10" fmla="*/ 1612 w 2973"/>
                <a:gd name="T11" fmla="*/ 1392 h 2768"/>
                <a:gd name="T12" fmla="*/ 1771 w 2973"/>
                <a:gd name="T13" fmla="*/ 1419 h 2768"/>
                <a:gd name="T14" fmla="*/ 1750 w 2973"/>
                <a:gd name="T15" fmla="*/ 1563 h 2768"/>
                <a:gd name="T16" fmla="*/ 1669 w 2973"/>
                <a:gd name="T17" fmla="*/ 1746 h 2768"/>
                <a:gd name="T18" fmla="*/ 1612 w 2973"/>
                <a:gd name="T19" fmla="*/ 1899 h 2768"/>
                <a:gd name="T20" fmla="*/ 1234 w 2973"/>
                <a:gd name="T21" fmla="*/ 2148 h 2768"/>
                <a:gd name="T22" fmla="*/ 805 w 2973"/>
                <a:gd name="T23" fmla="*/ 2412 h 2768"/>
                <a:gd name="T24" fmla="*/ 142 w 2973"/>
                <a:gd name="T25" fmla="*/ 2640 h 2768"/>
                <a:gd name="T26" fmla="*/ 103 w 2973"/>
                <a:gd name="T27" fmla="*/ 2700 h 2768"/>
                <a:gd name="T28" fmla="*/ 300 w 2973"/>
                <a:gd name="T29" fmla="*/ 2705 h 2768"/>
                <a:gd name="T30" fmla="*/ 558 w 2973"/>
                <a:gd name="T31" fmla="*/ 2765 h 2768"/>
                <a:gd name="T32" fmla="*/ 794 w 2973"/>
                <a:gd name="T33" fmla="*/ 2754 h 2768"/>
                <a:gd name="T34" fmla="*/ 1068 w 2973"/>
                <a:gd name="T35" fmla="*/ 2699 h 2768"/>
                <a:gd name="T36" fmla="*/ 1326 w 2973"/>
                <a:gd name="T37" fmla="*/ 2699 h 2768"/>
                <a:gd name="T38" fmla="*/ 1570 w 2973"/>
                <a:gd name="T39" fmla="*/ 2706 h 2768"/>
                <a:gd name="T40" fmla="*/ 1678 w 2973"/>
                <a:gd name="T41" fmla="*/ 2685 h 2768"/>
                <a:gd name="T42" fmla="*/ 1746 w 2973"/>
                <a:gd name="T43" fmla="*/ 2556 h 2768"/>
                <a:gd name="T44" fmla="*/ 2000 w 2973"/>
                <a:gd name="T45" fmla="*/ 2416 h 2768"/>
                <a:gd name="T46" fmla="*/ 2176 w 2973"/>
                <a:gd name="T47" fmla="*/ 2460 h 2768"/>
                <a:gd name="T48" fmla="*/ 2236 w 2973"/>
                <a:gd name="T49" fmla="*/ 2381 h 2768"/>
                <a:gd name="T50" fmla="*/ 2500 w 2973"/>
                <a:gd name="T51" fmla="*/ 1986 h 2768"/>
                <a:gd name="T52" fmla="*/ 2832 w 2973"/>
                <a:gd name="T53" fmla="*/ 1696 h 2768"/>
                <a:gd name="T54" fmla="*/ 2917 w 2973"/>
                <a:gd name="T55" fmla="*/ 1608 h 2768"/>
                <a:gd name="T56" fmla="*/ 2796 w 2973"/>
                <a:gd name="T57" fmla="*/ 1556 h 2768"/>
                <a:gd name="T58" fmla="*/ 2674 w 2973"/>
                <a:gd name="T59" fmla="*/ 1422 h 2768"/>
                <a:gd name="T60" fmla="*/ 2623 w 2973"/>
                <a:gd name="T61" fmla="*/ 1302 h 2768"/>
                <a:gd name="T62" fmla="*/ 2642 w 2973"/>
                <a:gd name="T63" fmla="*/ 1185 h 2768"/>
                <a:gd name="T64" fmla="*/ 2664 w 2973"/>
                <a:gd name="T65" fmla="*/ 1040 h 2768"/>
                <a:gd name="T66" fmla="*/ 2939 w 2973"/>
                <a:gd name="T67" fmla="*/ 445 h 2768"/>
                <a:gd name="T68" fmla="*/ 2725 w 2973"/>
                <a:gd name="T69" fmla="*/ 39 h 2768"/>
                <a:gd name="T70" fmla="*/ 2450 w 2973"/>
                <a:gd name="T71" fmla="*/ 171 h 2768"/>
                <a:gd name="T72" fmla="*/ 2313 w 2973"/>
                <a:gd name="T73" fmla="*/ 434 h 2768"/>
                <a:gd name="connsiteX0" fmla="*/ 7408 w 9917"/>
                <a:gd name="connsiteY0" fmla="*/ 2290 h 9963"/>
                <a:gd name="connsiteX1" fmla="*/ 7297 w 9917"/>
                <a:gd name="connsiteY1" fmla="*/ 2330 h 9963"/>
                <a:gd name="connsiteX2" fmla="*/ 6890 w 9917"/>
                <a:gd name="connsiteY2" fmla="*/ 2550 h 9963"/>
                <a:gd name="connsiteX3" fmla="*/ 6688 w 9917"/>
                <a:gd name="connsiteY3" fmla="*/ 2847 h 9963"/>
                <a:gd name="connsiteX4" fmla="*/ 6355 w 9917"/>
                <a:gd name="connsiteY4" fmla="*/ 3045 h 9963"/>
                <a:gd name="connsiteX5" fmla="*/ 5915 w 9917"/>
                <a:gd name="connsiteY5" fmla="*/ 3342 h 9963"/>
                <a:gd name="connsiteX6" fmla="*/ 5521 w 9917"/>
                <a:gd name="connsiteY6" fmla="*/ 3598 h 9963"/>
                <a:gd name="connsiteX7" fmla="*/ 5101 w 9917"/>
                <a:gd name="connsiteY7" fmla="*/ 3978 h 9963"/>
                <a:gd name="connsiteX8" fmla="*/ 4936 w 9917"/>
                <a:gd name="connsiteY8" fmla="*/ 4371 h 9963"/>
                <a:gd name="connsiteX9" fmla="*/ 4855 w 9917"/>
                <a:gd name="connsiteY9" fmla="*/ 4621 h 9963"/>
                <a:gd name="connsiteX10" fmla="*/ 5037 w 9917"/>
                <a:gd name="connsiteY10" fmla="*/ 4805 h 9963"/>
                <a:gd name="connsiteX11" fmla="*/ 5400 w 9917"/>
                <a:gd name="connsiteY11" fmla="*/ 5000 h 9963"/>
                <a:gd name="connsiteX12" fmla="*/ 5763 w 9917"/>
                <a:gd name="connsiteY12" fmla="*/ 5087 h 9963"/>
                <a:gd name="connsiteX13" fmla="*/ 5935 w 9917"/>
                <a:gd name="connsiteY13" fmla="*/ 5097 h 9963"/>
                <a:gd name="connsiteX14" fmla="*/ 6036 w 9917"/>
                <a:gd name="connsiteY14" fmla="*/ 5303 h 9963"/>
                <a:gd name="connsiteX15" fmla="*/ 5864 w 9917"/>
                <a:gd name="connsiteY15" fmla="*/ 5618 h 9963"/>
                <a:gd name="connsiteX16" fmla="*/ 5733 w 9917"/>
                <a:gd name="connsiteY16" fmla="*/ 5867 h 9963"/>
                <a:gd name="connsiteX17" fmla="*/ 5592 w 9917"/>
                <a:gd name="connsiteY17" fmla="*/ 6279 h 9963"/>
                <a:gd name="connsiteX18" fmla="*/ 5511 w 9917"/>
                <a:gd name="connsiteY18" fmla="*/ 6539 h 9963"/>
                <a:gd name="connsiteX19" fmla="*/ 5400 w 9917"/>
                <a:gd name="connsiteY19" fmla="*/ 6832 h 9963"/>
                <a:gd name="connsiteX20" fmla="*/ 4875 w 9917"/>
                <a:gd name="connsiteY20" fmla="*/ 7308 h 9963"/>
                <a:gd name="connsiteX21" fmla="*/ 4129 w 9917"/>
                <a:gd name="connsiteY21" fmla="*/ 7731 h 9963"/>
                <a:gd name="connsiteX22" fmla="*/ 3362 w 9917"/>
                <a:gd name="connsiteY22" fmla="*/ 8154 h 9963"/>
                <a:gd name="connsiteX23" fmla="*/ 2686 w 9917"/>
                <a:gd name="connsiteY23" fmla="*/ 8685 h 9963"/>
                <a:gd name="connsiteX24" fmla="*/ 1667 w 9917"/>
                <a:gd name="connsiteY24" fmla="*/ 9097 h 9963"/>
                <a:gd name="connsiteX25" fmla="*/ 456 w 9917"/>
                <a:gd name="connsiteY25" fmla="*/ 9509 h 9963"/>
                <a:gd name="connsiteX26" fmla="*/ 2 w 9917"/>
                <a:gd name="connsiteY26" fmla="*/ 9736 h 9963"/>
                <a:gd name="connsiteX27" fmla="*/ 324 w 9917"/>
                <a:gd name="connsiteY27" fmla="*/ 9725 h 9963"/>
                <a:gd name="connsiteX28" fmla="*/ 600 w 9917"/>
                <a:gd name="connsiteY28" fmla="*/ 9722 h 9963"/>
                <a:gd name="connsiteX29" fmla="*/ 987 w 9917"/>
                <a:gd name="connsiteY29" fmla="*/ 9743 h 9963"/>
                <a:gd name="connsiteX30" fmla="*/ 1485 w 9917"/>
                <a:gd name="connsiteY30" fmla="*/ 9881 h 9963"/>
                <a:gd name="connsiteX31" fmla="*/ 1855 w 9917"/>
                <a:gd name="connsiteY31" fmla="*/ 9960 h 9963"/>
                <a:gd name="connsiteX32" fmla="*/ 2242 w 9917"/>
                <a:gd name="connsiteY32" fmla="*/ 9942 h 9963"/>
                <a:gd name="connsiteX33" fmla="*/ 2649 w 9917"/>
                <a:gd name="connsiteY33" fmla="*/ 9920 h 9963"/>
                <a:gd name="connsiteX34" fmla="*/ 3089 w 9917"/>
                <a:gd name="connsiteY34" fmla="*/ 9823 h 9963"/>
                <a:gd name="connsiteX35" fmla="*/ 3570 w 9917"/>
                <a:gd name="connsiteY35" fmla="*/ 9722 h 9963"/>
                <a:gd name="connsiteX36" fmla="*/ 4109 w 9917"/>
                <a:gd name="connsiteY36" fmla="*/ 9704 h 9963"/>
                <a:gd name="connsiteX37" fmla="*/ 4438 w 9917"/>
                <a:gd name="connsiteY37" fmla="*/ 9722 h 9963"/>
                <a:gd name="connsiteX38" fmla="*/ 4973 w 9917"/>
                <a:gd name="connsiteY38" fmla="*/ 9743 h 9963"/>
                <a:gd name="connsiteX39" fmla="*/ 5259 w 9917"/>
                <a:gd name="connsiteY39" fmla="*/ 9747 h 9963"/>
                <a:gd name="connsiteX40" fmla="*/ 5461 w 9917"/>
                <a:gd name="connsiteY40" fmla="*/ 9790 h 9963"/>
                <a:gd name="connsiteX41" fmla="*/ 5622 w 9917"/>
                <a:gd name="connsiteY41" fmla="*/ 9671 h 9963"/>
                <a:gd name="connsiteX42" fmla="*/ 5710 w 9917"/>
                <a:gd name="connsiteY42" fmla="*/ 9480 h 9963"/>
                <a:gd name="connsiteX43" fmla="*/ 5851 w 9917"/>
                <a:gd name="connsiteY43" fmla="*/ 9205 h 9963"/>
                <a:gd name="connsiteX44" fmla="*/ 6133 w 9917"/>
                <a:gd name="connsiteY44" fmla="*/ 8931 h 9963"/>
                <a:gd name="connsiteX45" fmla="*/ 6705 w 9917"/>
                <a:gd name="connsiteY45" fmla="*/ 8699 h 9963"/>
                <a:gd name="connsiteX46" fmla="*/ 7075 w 9917"/>
                <a:gd name="connsiteY46" fmla="*/ 8732 h 9963"/>
                <a:gd name="connsiteX47" fmla="*/ 7297 w 9917"/>
                <a:gd name="connsiteY47" fmla="*/ 8858 h 9963"/>
                <a:gd name="connsiteX48" fmla="*/ 7438 w 9917"/>
                <a:gd name="connsiteY48" fmla="*/ 8772 h 9963"/>
                <a:gd name="connsiteX49" fmla="*/ 7499 w 9917"/>
                <a:gd name="connsiteY49" fmla="*/ 8573 h 9963"/>
                <a:gd name="connsiteX50" fmla="*/ 7869 w 9917"/>
                <a:gd name="connsiteY50" fmla="*/ 7897 h 9963"/>
                <a:gd name="connsiteX51" fmla="*/ 8387 w 9917"/>
                <a:gd name="connsiteY51" fmla="*/ 7146 h 9963"/>
                <a:gd name="connsiteX52" fmla="*/ 8918 w 9917"/>
                <a:gd name="connsiteY52" fmla="*/ 6626 h 9963"/>
                <a:gd name="connsiteX53" fmla="*/ 9504 w 9917"/>
                <a:gd name="connsiteY53" fmla="*/ 6098 h 9963"/>
                <a:gd name="connsiteX54" fmla="*/ 9790 w 9917"/>
                <a:gd name="connsiteY54" fmla="*/ 5899 h 9963"/>
                <a:gd name="connsiteX55" fmla="*/ 9790 w 9917"/>
                <a:gd name="connsiteY55" fmla="*/ 5780 h 9963"/>
                <a:gd name="connsiteX56" fmla="*/ 9568 w 9917"/>
                <a:gd name="connsiteY56" fmla="*/ 5683 h 9963"/>
                <a:gd name="connsiteX57" fmla="*/ 9383 w 9917"/>
                <a:gd name="connsiteY57" fmla="*/ 5592 h 9963"/>
                <a:gd name="connsiteX58" fmla="*/ 9265 w 9917"/>
                <a:gd name="connsiteY58" fmla="*/ 5455 h 9963"/>
                <a:gd name="connsiteX59" fmla="*/ 8972 w 9917"/>
                <a:gd name="connsiteY59" fmla="*/ 5108 h 9963"/>
                <a:gd name="connsiteX60" fmla="*/ 8861 w 9917"/>
                <a:gd name="connsiteY60" fmla="*/ 4902 h 9963"/>
                <a:gd name="connsiteX61" fmla="*/ 8801 w 9917"/>
                <a:gd name="connsiteY61" fmla="*/ 4675 h 9963"/>
                <a:gd name="connsiteX62" fmla="*/ 8811 w 9917"/>
                <a:gd name="connsiteY62" fmla="*/ 4472 h 9963"/>
                <a:gd name="connsiteX63" fmla="*/ 8865 w 9917"/>
                <a:gd name="connsiteY63" fmla="*/ 4252 h 9963"/>
                <a:gd name="connsiteX64" fmla="*/ 8922 w 9917"/>
                <a:gd name="connsiteY64" fmla="*/ 3978 h 9963"/>
                <a:gd name="connsiteX65" fmla="*/ 8939 w 9917"/>
                <a:gd name="connsiteY65" fmla="*/ 3728 h 9963"/>
                <a:gd name="connsiteX66" fmla="*/ 9087 w 9917"/>
                <a:gd name="connsiteY66" fmla="*/ 2630 h 9963"/>
                <a:gd name="connsiteX67" fmla="*/ 9864 w 9917"/>
                <a:gd name="connsiteY67" fmla="*/ 1579 h 9963"/>
                <a:gd name="connsiteX68" fmla="*/ 9769 w 9917"/>
                <a:gd name="connsiteY68" fmla="*/ 824 h 9963"/>
                <a:gd name="connsiteX69" fmla="*/ 9144 w 9917"/>
                <a:gd name="connsiteY69" fmla="*/ 112 h 9963"/>
                <a:gd name="connsiteX70" fmla="*/ 8663 w 9917"/>
                <a:gd name="connsiteY70" fmla="*/ 50 h 9963"/>
                <a:gd name="connsiteX71" fmla="*/ 8219 w 9917"/>
                <a:gd name="connsiteY71" fmla="*/ 589 h 9963"/>
                <a:gd name="connsiteX72" fmla="*/ 7943 w 9917"/>
                <a:gd name="connsiteY72" fmla="*/ 1084 h 9963"/>
                <a:gd name="connsiteX73" fmla="*/ 7758 w 9917"/>
                <a:gd name="connsiteY73" fmla="*/ 1539 h 9963"/>
                <a:gd name="connsiteX0" fmla="*/ 7470 w 10000"/>
                <a:gd name="connsiteY0" fmla="*/ 2299 h 10000"/>
                <a:gd name="connsiteX1" fmla="*/ 7358 w 10000"/>
                <a:gd name="connsiteY1" fmla="*/ 2339 h 10000"/>
                <a:gd name="connsiteX2" fmla="*/ 6948 w 10000"/>
                <a:gd name="connsiteY2" fmla="*/ 2559 h 10000"/>
                <a:gd name="connsiteX3" fmla="*/ 6744 w 10000"/>
                <a:gd name="connsiteY3" fmla="*/ 2858 h 10000"/>
                <a:gd name="connsiteX4" fmla="*/ 6408 w 10000"/>
                <a:gd name="connsiteY4" fmla="*/ 3056 h 10000"/>
                <a:gd name="connsiteX5" fmla="*/ 5965 w 10000"/>
                <a:gd name="connsiteY5" fmla="*/ 3354 h 10000"/>
                <a:gd name="connsiteX6" fmla="*/ 5567 w 10000"/>
                <a:gd name="connsiteY6" fmla="*/ 3611 h 10000"/>
                <a:gd name="connsiteX7" fmla="*/ 5144 w 10000"/>
                <a:gd name="connsiteY7" fmla="*/ 3993 h 10000"/>
                <a:gd name="connsiteX8" fmla="*/ 4977 w 10000"/>
                <a:gd name="connsiteY8" fmla="*/ 4387 h 10000"/>
                <a:gd name="connsiteX9" fmla="*/ 4896 w 10000"/>
                <a:gd name="connsiteY9" fmla="*/ 4638 h 10000"/>
                <a:gd name="connsiteX10" fmla="*/ 5079 w 10000"/>
                <a:gd name="connsiteY10" fmla="*/ 4823 h 10000"/>
                <a:gd name="connsiteX11" fmla="*/ 5445 w 10000"/>
                <a:gd name="connsiteY11" fmla="*/ 5019 h 10000"/>
                <a:gd name="connsiteX12" fmla="*/ 5811 w 10000"/>
                <a:gd name="connsiteY12" fmla="*/ 5106 h 10000"/>
                <a:gd name="connsiteX13" fmla="*/ 5985 w 10000"/>
                <a:gd name="connsiteY13" fmla="*/ 5116 h 10000"/>
                <a:gd name="connsiteX14" fmla="*/ 6087 w 10000"/>
                <a:gd name="connsiteY14" fmla="*/ 5323 h 10000"/>
                <a:gd name="connsiteX15" fmla="*/ 5913 w 10000"/>
                <a:gd name="connsiteY15" fmla="*/ 5639 h 10000"/>
                <a:gd name="connsiteX16" fmla="*/ 5781 w 10000"/>
                <a:gd name="connsiteY16" fmla="*/ 5889 h 10000"/>
                <a:gd name="connsiteX17" fmla="*/ 5639 w 10000"/>
                <a:gd name="connsiteY17" fmla="*/ 6302 h 10000"/>
                <a:gd name="connsiteX18" fmla="*/ 5557 w 10000"/>
                <a:gd name="connsiteY18" fmla="*/ 6563 h 10000"/>
                <a:gd name="connsiteX19" fmla="*/ 5445 w 10000"/>
                <a:gd name="connsiteY19" fmla="*/ 6857 h 10000"/>
                <a:gd name="connsiteX20" fmla="*/ 4916 w 10000"/>
                <a:gd name="connsiteY20" fmla="*/ 7335 h 10000"/>
                <a:gd name="connsiteX21" fmla="*/ 4164 w 10000"/>
                <a:gd name="connsiteY21" fmla="*/ 7760 h 10000"/>
                <a:gd name="connsiteX22" fmla="*/ 3390 w 10000"/>
                <a:gd name="connsiteY22" fmla="*/ 8184 h 10000"/>
                <a:gd name="connsiteX23" fmla="*/ 2708 w 10000"/>
                <a:gd name="connsiteY23" fmla="*/ 8717 h 10000"/>
                <a:gd name="connsiteX24" fmla="*/ 1681 w 10000"/>
                <a:gd name="connsiteY24" fmla="*/ 9131 h 10000"/>
                <a:gd name="connsiteX25" fmla="*/ 460 w 10000"/>
                <a:gd name="connsiteY25" fmla="*/ 9544 h 10000"/>
                <a:gd name="connsiteX26" fmla="*/ 2 w 10000"/>
                <a:gd name="connsiteY26" fmla="*/ 9772 h 10000"/>
                <a:gd name="connsiteX27" fmla="*/ 327 w 10000"/>
                <a:gd name="connsiteY27" fmla="*/ 9761 h 10000"/>
                <a:gd name="connsiteX28" fmla="*/ 605 w 10000"/>
                <a:gd name="connsiteY28" fmla="*/ 9758 h 10000"/>
                <a:gd name="connsiteX29" fmla="*/ 995 w 10000"/>
                <a:gd name="connsiteY29" fmla="*/ 9779 h 10000"/>
                <a:gd name="connsiteX30" fmla="*/ 1497 w 10000"/>
                <a:gd name="connsiteY30" fmla="*/ 9918 h 10000"/>
                <a:gd name="connsiteX31" fmla="*/ 1871 w 10000"/>
                <a:gd name="connsiteY31" fmla="*/ 9997 h 10000"/>
                <a:gd name="connsiteX32" fmla="*/ 2261 w 10000"/>
                <a:gd name="connsiteY32" fmla="*/ 9979 h 10000"/>
                <a:gd name="connsiteX33" fmla="*/ 2671 w 10000"/>
                <a:gd name="connsiteY33" fmla="*/ 9957 h 10000"/>
                <a:gd name="connsiteX34" fmla="*/ 3115 w 10000"/>
                <a:gd name="connsiteY34" fmla="*/ 9859 h 10000"/>
                <a:gd name="connsiteX35" fmla="*/ 3600 w 10000"/>
                <a:gd name="connsiteY35" fmla="*/ 9758 h 10000"/>
                <a:gd name="connsiteX36" fmla="*/ 4143 w 10000"/>
                <a:gd name="connsiteY36" fmla="*/ 9740 h 10000"/>
                <a:gd name="connsiteX37" fmla="*/ 4475 w 10000"/>
                <a:gd name="connsiteY37" fmla="*/ 9758 h 10000"/>
                <a:gd name="connsiteX38" fmla="*/ 5015 w 10000"/>
                <a:gd name="connsiteY38" fmla="*/ 9779 h 10000"/>
                <a:gd name="connsiteX39" fmla="*/ 5303 w 10000"/>
                <a:gd name="connsiteY39" fmla="*/ 9783 h 10000"/>
                <a:gd name="connsiteX40" fmla="*/ 5507 w 10000"/>
                <a:gd name="connsiteY40" fmla="*/ 9826 h 10000"/>
                <a:gd name="connsiteX41" fmla="*/ 5669 w 10000"/>
                <a:gd name="connsiteY41" fmla="*/ 9707 h 10000"/>
                <a:gd name="connsiteX42" fmla="*/ 5758 w 10000"/>
                <a:gd name="connsiteY42" fmla="*/ 9515 h 10000"/>
                <a:gd name="connsiteX43" fmla="*/ 5900 w 10000"/>
                <a:gd name="connsiteY43" fmla="*/ 9239 h 10000"/>
                <a:gd name="connsiteX44" fmla="*/ 6184 w 10000"/>
                <a:gd name="connsiteY44" fmla="*/ 8964 h 10000"/>
                <a:gd name="connsiteX45" fmla="*/ 6761 w 10000"/>
                <a:gd name="connsiteY45" fmla="*/ 8731 h 10000"/>
                <a:gd name="connsiteX46" fmla="*/ 7134 w 10000"/>
                <a:gd name="connsiteY46" fmla="*/ 8764 h 10000"/>
                <a:gd name="connsiteX47" fmla="*/ 7358 w 10000"/>
                <a:gd name="connsiteY47" fmla="*/ 8891 h 10000"/>
                <a:gd name="connsiteX48" fmla="*/ 7500 w 10000"/>
                <a:gd name="connsiteY48" fmla="*/ 8805 h 10000"/>
                <a:gd name="connsiteX49" fmla="*/ 7562 w 10000"/>
                <a:gd name="connsiteY49" fmla="*/ 8605 h 10000"/>
                <a:gd name="connsiteX50" fmla="*/ 7935 w 10000"/>
                <a:gd name="connsiteY50" fmla="*/ 7926 h 10000"/>
                <a:gd name="connsiteX51" fmla="*/ 8457 w 10000"/>
                <a:gd name="connsiteY51" fmla="*/ 7173 h 10000"/>
                <a:gd name="connsiteX52" fmla="*/ 8993 w 10000"/>
                <a:gd name="connsiteY52" fmla="*/ 6651 h 10000"/>
                <a:gd name="connsiteX53" fmla="*/ 9584 w 10000"/>
                <a:gd name="connsiteY53" fmla="*/ 6121 h 10000"/>
                <a:gd name="connsiteX54" fmla="*/ 9872 w 10000"/>
                <a:gd name="connsiteY54" fmla="*/ 5921 h 10000"/>
                <a:gd name="connsiteX55" fmla="*/ 9872 w 10000"/>
                <a:gd name="connsiteY55" fmla="*/ 5801 h 10000"/>
                <a:gd name="connsiteX56" fmla="*/ 9648 w 10000"/>
                <a:gd name="connsiteY56" fmla="*/ 5704 h 10000"/>
                <a:gd name="connsiteX57" fmla="*/ 9462 w 10000"/>
                <a:gd name="connsiteY57" fmla="*/ 5613 h 10000"/>
                <a:gd name="connsiteX58" fmla="*/ 9343 w 10000"/>
                <a:gd name="connsiteY58" fmla="*/ 5475 h 10000"/>
                <a:gd name="connsiteX59" fmla="*/ 9047 w 10000"/>
                <a:gd name="connsiteY59" fmla="*/ 5127 h 10000"/>
                <a:gd name="connsiteX60" fmla="*/ 8935 w 10000"/>
                <a:gd name="connsiteY60" fmla="*/ 4920 h 10000"/>
                <a:gd name="connsiteX61" fmla="*/ 8875 w 10000"/>
                <a:gd name="connsiteY61" fmla="*/ 4692 h 10000"/>
                <a:gd name="connsiteX62" fmla="*/ 8885 w 10000"/>
                <a:gd name="connsiteY62" fmla="*/ 4489 h 10000"/>
                <a:gd name="connsiteX63" fmla="*/ 8939 w 10000"/>
                <a:gd name="connsiteY63" fmla="*/ 4268 h 10000"/>
                <a:gd name="connsiteX64" fmla="*/ 8997 w 10000"/>
                <a:gd name="connsiteY64" fmla="*/ 3993 h 10000"/>
                <a:gd name="connsiteX65" fmla="*/ 9014 w 10000"/>
                <a:gd name="connsiteY65" fmla="*/ 3742 h 10000"/>
                <a:gd name="connsiteX66" fmla="*/ 9163 w 10000"/>
                <a:gd name="connsiteY66" fmla="*/ 2640 h 10000"/>
                <a:gd name="connsiteX67" fmla="*/ 9947 w 10000"/>
                <a:gd name="connsiteY67" fmla="*/ 1585 h 10000"/>
                <a:gd name="connsiteX68" fmla="*/ 9851 w 10000"/>
                <a:gd name="connsiteY68" fmla="*/ 827 h 10000"/>
                <a:gd name="connsiteX69" fmla="*/ 9221 w 10000"/>
                <a:gd name="connsiteY69" fmla="*/ 112 h 10000"/>
                <a:gd name="connsiteX70" fmla="*/ 8736 w 10000"/>
                <a:gd name="connsiteY70" fmla="*/ 50 h 10000"/>
                <a:gd name="connsiteX71" fmla="*/ 8288 w 10000"/>
                <a:gd name="connsiteY71" fmla="*/ 591 h 10000"/>
                <a:gd name="connsiteX72" fmla="*/ 8009 w 10000"/>
                <a:gd name="connsiteY72" fmla="*/ 1088 h 10000"/>
                <a:gd name="connsiteX0" fmla="*/ 7470 w 10000"/>
                <a:gd name="connsiteY0" fmla="*/ 2299 h 10000"/>
                <a:gd name="connsiteX1" fmla="*/ 7358 w 10000"/>
                <a:gd name="connsiteY1" fmla="*/ 2339 h 10000"/>
                <a:gd name="connsiteX2" fmla="*/ 6948 w 10000"/>
                <a:gd name="connsiteY2" fmla="*/ 2559 h 10000"/>
                <a:gd name="connsiteX3" fmla="*/ 6744 w 10000"/>
                <a:gd name="connsiteY3" fmla="*/ 2858 h 10000"/>
                <a:gd name="connsiteX4" fmla="*/ 6408 w 10000"/>
                <a:gd name="connsiteY4" fmla="*/ 3056 h 10000"/>
                <a:gd name="connsiteX5" fmla="*/ 5965 w 10000"/>
                <a:gd name="connsiteY5" fmla="*/ 3354 h 10000"/>
                <a:gd name="connsiteX6" fmla="*/ 5567 w 10000"/>
                <a:gd name="connsiteY6" fmla="*/ 3611 h 10000"/>
                <a:gd name="connsiteX7" fmla="*/ 5144 w 10000"/>
                <a:gd name="connsiteY7" fmla="*/ 3993 h 10000"/>
                <a:gd name="connsiteX8" fmla="*/ 4977 w 10000"/>
                <a:gd name="connsiteY8" fmla="*/ 4387 h 10000"/>
                <a:gd name="connsiteX9" fmla="*/ 4896 w 10000"/>
                <a:gd name="connsiteY9" fmla="*/ 4638 h 10000"/>
                <a:gd name="connsiteX10" fmla="*/ 5079 w 10000"/>
                <a:gd name="connsiteY10" fmla="*/ 4823 h 10000"/>
                <a:gd name="connsiteX11" fmla="*/ 5445 w 10000"/>
                <a:gd name="connsiteY11" fmla="*/ 5019 h 10000"/>
                <a:gd name="connsiteX12" fmla="*/ 5811 w 10000"/>
                <a:gd name="connsiteY12" fmla="*/ 5106 h 10000"/>
                <a:gd name="connsiteX13" fmla="*/ 5985 w 10000"/>
                <a:gd name="connsiteY13" fmla="*/ 5116 h 10000"/>
                <a:gd name="connsiteX14" fmla="*/ 6087 w 10000"/>
                <a:gd name="connsiteY14" fmla="*/ 5323 h 10000"/>
                <a:gd name="connsiteX15" fmla="*/ 5913 w 10000"/>
                <a:gd name="connsiteY15" fmla="*/ 5639 h 10000"/>
                <a:gd name="connsiteX16" fmla="*/ 5781 w 10000"/>
                <a:gd name="connsiteY16" fmla="*/ 5889 h 10000"/>
                <a:gd name="connsiteX17" fmla="*/ 5639 w 10000"/>
                <a:gd name="connsiteY17" fmla="*/ 6302 h 10000"/>
                <a:gd name="connsiteX18" fmla="*/ 5557 w 10000"/>
                <a:gd name="connsiteY18" fmla="*/ 6563 h 10000"/>
                <a:gd name="connsiteX19" fmla="*/ 5445 w 10000"/>
                <a:gd name="connsiteY19" fmla="*/ 6857 h 10000"/>
                <a:gd name="connsiteX20" fmla="*/ 4916 w 10000"/>
                <a:gd name="connsiteY20" fmla="*/ 7335 h 10000"/>
                <a:gd name="connsiteX21" fmla="*/ 4164 w 10000"/>
                <a:gd name="connsiteY21" fmla="*/ 7760 h 10000"/>
                <a:gd name="connsiteX22" fmla="*/ 3390 w 10000"/>
                <a:gd name="connsiteY22" fmla="*/ 8184 h 10000"/>
                <a:gd name="connsiteX23" fmla="*/ 2708 w 10000"/>
                <a:gd name="connsiteY23" fmla="*/ 8717 h 10000"/>
                <a:gd name="connsiteX24" fmla="*/ 1681 w 10000"/>
                <a:gd name="connsiteY24" fmla="*/ 9131 h 10000"/>
                <a:gd name="connsiteX25" fmla="*/ 460 w 10000"/>
                <a:gd name="connsiteY25" fmla="*/ 9544 h 10000"/>
                <a:gd name="connsiteX26" fmla="*/ 2 w 10000"/>
                <a:gd name="connsiteY26" fmla="*/ 9772 h 10000"/>
                <a:gd name="connsiteX27" fmla="*/ 327 w 10000"/>
                <a:gd name="connsiteY27" fmla="*/ 9761 h 10000"/>
                <a:gd name="connsiteX28" fmla="*/ 605 w 10000"/>
                <a:gd name="connsiteY28" fmla="*/ 9758 h 10000"/>
                <a:gd name="connsiteX29" fmla="*/ 995 w 10000"/>
                <a:gd name="connsiteY29" fmla="*/ 9779 h 10000"/>
                <a:gd name="connsiteX30" fmla="*/ 1497 w 10000"/>
                <a:gd name="connsiteY30" fmla="*/ 9918 h 10000"/>
                <a:gd name="connsiteX31" fmla="*/ 1871 w 10000"/>
                <a:gd name="connsiteY31" fmla="*/ 9997 h 10000"/>
                <a:gd name="connsiteX32" fmla="*/ 2261 w 10000"/>
                <a:gd name="connsiteY32" fmla="*/ 9979 h 10000"/>
                <a:gd name="connsiteX33" fmla="*/ 2671 w 10000"/>
                <a:gd name="connsiteY33" fmla="*/ 9957 h 10000"/>
                <a:gd name="connsiteX34" fmla="*/ 3115 w 10000"/>
                <a:gd name="connsiteY34" fmla="*/ 9859 h 10000"/>
                <a:gd name="connsiteX35" fmla="*/ 3600 w 10000"/>
                <a:gd name="connsiteY35" fmla="*/ 9758 h 10000"/>
                <a:gd name="connsiteX36" fmla="*/ 4143 w 10000"/>
                <a:gd name="connsiteY36" fmla="*/ 9740 h 10000"/>
                <a:gd name="connsiteX37" fmla="*/ 4475 w 10000"/>
                <a:gd name="connsiteY37" fmla="*/ 9758 h 10000"/>
                <a:gd name="connsiteX38" fmla="*/ 5015 w 10000"/>
                <a:gd name="connsiteY38" fmla="*/ 9779 h 10000"/>
                <a:gd name="connsiteX39" fmla="*/ 5303 w 10000"/>
                <a:gd name="connsiteY39" fmla="*/ 9783 h 10000"/>
                <a:gd name="connsiteX40" fmla="*/ 5507 w 10000"/>
                <a:gd name="connsiteY40" fmla="*/ 9826 h 10000"/>
                <a:gd name="connsiteX41" fmla="*/ 5669 w 10000"/>
                <a:gd name="connsiteY41" fmla="*/ 9707 h 10000"/>
                <a:gd name="connsiteX42" fmla="*/ 5758 w 10000"/>
                <a:gd name="connsiteY42" fmla="*/ 9515 h 10000"/>
                <a:gd name="connsiteX43" fmla="*/ 5900 w 10000"/>
                <a:gd name="connsiteY43" fmla="*/ 9239 h 10000"/>
                <a:gd name="connsiteX44" fmla="*/ 6184 w 10000"/>
                <a:gd name="connsiteY44" fmla="*/ 8964 h 10000"/>
                <a:gd name="connsiteX45" fmla="*/ 6761 w 10000"/>
                <a:gd name="connsiteY45" fmla="*/ 8731 h 10000"/>
                <a:gd name="connsiteX46" fmla="*/ 7134 w 10000"/>
                <a:gd name="connsiteY46" fmla="*/ 8764 h 10000"/>
                <a:gd name="connsiteX47" fmla="*/ 7358 w 10000"/>
                <a:gd name="connsiteY47" fmla="*/ 8891 h 10000"/>
                <a:gd name="connsiteX48" fmla="*/ 7500 w 10000"/>
                <a:gd name="connsiteY48" fmla="*/ 8805 h 10000"/>
                <a:gd name="connsiteX49" fmla="*/ 7562 w 10000"/>
                <a:gd name="connsiteY49" fmla="*/ 8605 h 10000"/>
                <a:gd name="connsiteX50" fmla="*/ 7935 w 10000"/>
                <a:gd name="connsiteY50" fmla="*/ 7926 h 10000"/>
                <a:gd name="connsiteX51" fmla="*/ 8457 w 10000"/>
                <a:gd name="connsiteY51" fmla="*/ 7173 h 10000"/>
                <a:gd name="connsiteX52" fmla="*/ 8993 w 10000"/>
                <a:gd name="connsiteY52" fmla="*/ 6651 h 10000"/>
                <a:gd name="connsiteX53" fmla="*/ 9584 w 10000"/>
                <a:gd name="connsiteY53" fmla="*/ 6121 h 10000"/>
                <a:gd name="connsiteX54" fmla="*/ 9872 w 10000"/>
                <a:gd name="connsiteY54" fmla="*/ 5921 h 10000"/>
                <a:gd name="connsiteX55" fmla="*/ 9872 w 10000"/>
                <a:gd name="connsiteY55" fmla="*/ 5801 h 10000"/>
                <a:gd name="connsiteX56" fmla="*/ 9648 w 10000"/>
                <a:gd name="connsiteY56" fmla="*/ 5704 h 10000"/>
                <a:gd name="connsiteX57" fmla="*/ 9462 w 10000"/>
                <a:gd name="connsiteY57" fmla="*/ 5613 h 10000"/>
                <a:gd name="connsiteX58" fmla="*/ 9343 w 10000"/>
                <a:gd name="connsiteY58" fmla="*/ 5475 h 10000"/>
                <a:gd name="connsiteX59" fmla="*/ 9047 w 10000"/>
                <a:gd name="connsiteY59" fmla="*/ 5127 h 10000"/>
                <a:gd name="connsiteX60" fmla="*/ 8935 w 10000"/>
                <a:gd name="connsiteY60" fmla="*/ 4920 h 10000"/>
                <a:gd name="connsiteX61" fmla="*/ 8875 w 10000"/>
                <a:gd name="connsiteY61" fmla="*/ 4692 h 10000"/>
                <a:gd name="connsiteX62" fmla="*/ 8885 w 10000"/>
                <a:gd name="connsiteY62" fmla="*/ 4489 h 10000"/>
                <a:gd name="connsiteX63" fmla="*/ 8939 w 10000"/>
                <a:gd name="connsiteY63" fmla="*/ 4268 h 10000"/>
                <a:gd name="connsiteX64" fmla="*/ 8997 w 10000"/>
                <a:gd name="connsiteY64" fmla="*/ 3993 h 10000"/>
                <a:gd name="connsiteX65" fmla="*/ 9014 w 10000"/>
                <a:gd name="connsiteY65" fmla="*/ 3742 h 10000"/>
                <a:gd name="connsiteX66" fmla="*/ 9163 w 10000"/>
                <a:gd name="connsiteY66" fmla="*/ 2640 h 10000"/>
                <a:gd name="connsiteX67" fmla="*/ 9947 w 10000"/>
                <a:gd name="connsiteY67" fmla="*/ 1585 h 10000"/>
                <a:gd name="connsiteX68" fmla="*/ 9851 w 10000"/>
                <a:gd name="connsiteY68" fmla="*/ 827 h 10000"/>
                <a:gd name="connsiteX69" fmla="*/ 9221 w 10000"/>
                <a:gd name="connsiteY69" fmla="*/ 112 h 10000"/>
                <a:gd name="connsiteX70" fmla="*/ 8736 w 10000"/>
                <a:gd name="connsiteY70" fmla="*/ 50 h 10000"/>
                <a:gd name="connsiteX71" fmla="*/ 8288 w 10000"/>
                <a:gd name="connsiteY71" fmla="*/ 591 h 10000"/>
                <a:gd name="connsiteX0" fmla="*/ 7470 w 10000"/>
                <a:gd name="connsiteY0" fmla="*/ 2299 h 10000"/>
                <a:gd name="connsiteX1" fmla="*/ 7358 w 10000"/>
                <a:gd name="connsiteY1" fmla="*/ 2339 h 10000"/>
                <a:gd name="connsiteX2" fmla="*/ 6948 w 10000"/>
                <a:gd name="connsiteY2" fmla="*/ 2559 h 10000"/>
                <a:gd name="connsiteX3" fmla="*/ 6744 w 10000"/>
                <a:gd name="connsiteY3" fmla="*/ 2858 h 10000"/>
                <a:gd name="connsiteX4" fmla="*/ 6408 w 10000"/>
                <a:gd name="connsiteY4" fmla="*/ 3056 h 10000"/>
                <a:gd name="connsiteX5" fmla="*/ 5965 w 10000"/>
                <a:gd name="connsiteY5" fmla="*/ 3354 h 10000"/>
                <a:gd name="connsiteX6" fmla="*/ 5567 w 10000"/>
                <a:gd name="connsiteY6" fmla="*/ 3611 h 10000"/>
                <a:gd name="connsiteX7" fmla="*/ 5144 w 10000"/>
                <a:gd name="connsiteY7" fmla="*/ 3993 h 10000"/>
                <a:gd name="connsiteX8" fmla="*/ 4977 w 10000"/>
                <a:gd name="connsiteY8" fmla="*/ 4387 h 10000"/>
                <a:gd name="connsiteX9" fmla="*/ 4896 w 10000"/>
                <a:gd name="connsiteY9" fmla="*/ 4638 h 10000"/>
                <a:gd name="connsiteX10" fmla="*/ 5079 w 10000"/>
                <a:gd name="connsiteY10" fmla="*/ 4823 h 10000"/>
                <a:gd name="connsiteX11" fmla="*/ 5445 w 10000"/>
                <a:gd name="connsiteY11" fmla="*/ 5019 h 10000"/>
                <a:gd name="connsiteX12" fmla="*/ 5811 w 10000"/>
                <a:gd name="connsiteY12" fmla="*/ 5106 h 10000"/>
                <a:gd name="connsiteX13" fmla="*/ 5985 w 10000"/>
                <a:gd name="connsiteY13" fmla="*/ 5116 h 10000"/>
                <a:gd name="connsiteX14" fmla="*/ 6087 w 10000"/>
                <a:gd name="connsiteY14" fmla="*/ 5323 h 10000"/>
                <a:gd name="connsiteX15" fmla="*/ 5913 w 10000"/>
                <a:gd name="connsiteY15" fmla="*/ 5639 h 10000"/>
                <a:gd name="connsiteX16" fmla="*/ 5781 w 10000"/>
                <a:gd name="connsiteY16" fmla="*/ 5889 h 10000"/>
                <a:gd name="connsiteX17" fmla="*/ 5639 w 10000"/>
                <a:gd name="connsiteY17" fmla="*/ 6302 h 10000"/>
                <a:gd name="connsiteX18" fmla="*/ 5557 w 10000"/>
                <a:gd name="connsiteY18" fmla="*/ 6563 h 10000"/>
                <a:gd name="connsiteX19" fmla="*/ 5445 w 10000"/>
                <a:gd name="connsiteY19" fmla="*/ 6857 h 10000"/>
                <a:gd name="connsiteX20" fmla="*/ 4916 w 10000"/>
                <a:gd name="connsiteY20" fmla="*/ 7335 h 10000"/>
                <a:gd name="connsiteX21" fmla="*/ 4164 w 10000"/>
                <a:gd name="connsiteY21" fmla="*/ 7760 h 10000"/>
                <a:gd name="connsiteX22" fmla="*/ 3390 w 10000"/>
                <a:gd name="connsiteY22" fmla="*/ 8184 h 10000"/>
                <a:gd name="connsiteX23" fmla="*/ 2708 w 10000"/>
                <a:gd name="connsiteY23" fmla="*/ 8717 h 10000"/>
                <a:gd name="connsiteX24" fmla="*/ 1681 w 10000"/>
                <a:gd name="connsiteY24" fmla="*/ 9131 h 10000"/>
                <a:gd name="connsiteX25" fmla="*/ 460 w 10000"/>
                <a:gd name="connsiteY25" fmla="*/ 9544 h 10000"/>
                <a:gd name="connsiteX26" fmla="*/ 2 w 10000"/>
                <a:gd name="connsiteY26" fmla="*/ 9772 h 10000"/>
                <a:gd name="connsiteX27" fmla="*/ 327 w 10000"/>
                <a:gd name="connsiteY27" fmla="*/ 9761 h 10000"/>
                <a:gd name="connsiteX28" fmla="*/ 605 w 10000"/>
                <a:gd name="connsiteY28" fmla="*/ 9758 h 10000"/>
                <a:gd name="connsiteX29" fmla="*/ 995 w 10000"/>
                <a:gd name="connsiteY29" fmla="*/ 9779 h 10000"/>
                <a:gd name="connsiteX30" fmla="*/ 1497 w 10000"/>
                <a:gd name="connsiteY30" fmla="*/ 9918 h 10000"/>
                <a:gd name="connsiteX31" fmla="*/ 1871 w 10000"/>
                <a:gd name="connsiteY31" fmla="*/ 9997 h 10000"/>
                <a:gd name="connsiteX32" fmla="*/ 2261 w 10000"/>
                <a:gd name="connsiteY32" fmla="*/ 9979 h 10000"/>
                <a:gd name="connsiteX33" fmla="*/ 2671 w 10000"/>
                <a:gd name="connsiteY33" fmla="*/ 9957 h 10000"/>
                <a:gd name="connsiteX34" fmla="*/ 3115 w 10000"/>
                <a:gd name="connsiteY34" fmla="*/ 9859 h 10000"/>
                <a:gd name="connsiteX35" fmla="*/ 3600 w 10000"/>
                <a:gd name="connsiteY35" fmla="*/ 9758 h 10000"/>
                <a:gd name="connsiteX36" fmla="*/ 4143 w 10000"/>
                <a:gd name="connsiteY36" fmla="*/ 9740 h 10000"/>
                <a:gd name="connsiteX37" fmla="*/ 4475 w 10000"/>
                <a:gd name="connsiteY37" fmla="*/ 9758 h 10000"/>
                <a:gd name="connsiteX38" fmla="*/ 5015 w 10000"/>
                <a:gd name="connsiteY38" fmla="*/ 9779 h 10000"/>
                <a:gd name="connsiteX39" fmla="*/ 5303 w 10000"/>
                <a:gd name="connsiteY39" fmla="*/ 9783 h 10000"/>
                <a:gd name="connsiteX40" fmla="*/ 5507 w 10000"/>
                <a:gd name="connsiteY40" fmla="*/ 9826 h 10000"/>
                <a:gd name="connsiteX41" fmla="*/ 5669 w 10000"/>
                <a:gd name="connsiteY41" fmla="*/ 9707 h 10000"/>
                <a:gd name="connsiteX42" fmla="*/ 5758 w 10000"/>
                <a:gd name="connsiteY42" fmla="*/ 9515 h 10000"/>
                <a:gd name="connsiteX43" fmla="*/ 5900 w 10000"/>
                <a:gd name="connsiteY43" fmla="*/ 9239 h 10000"/>
                <a:gd name="connsiteX44" fmla="*/ 6184 w 10000"/>
                <a:gd name="connsiteY44" fmla="*/ 8964 h 10000"/>
                <a:gd name="connsiteX45" fmla="*/ 6761 w 10000"/>
                <a:gd name="connsiteY45" fmla="*/ 8731 h 10000"/>
                <a:gd name="connsiteX46" fmla="*/ 7134 w 10000"/>
                <a:gd name="connsiteY46" fmla="*/ 8764 h 10000"/>
                <a:gd name="connsiteX47" fmla="*/ 7358 w 10000"/>
                <a:gd name="connsiteY47" fmla="*/ 8891 h 10000"/>
                <a:gd name="connsiteX48" fmla="*/ 7500 w 10000"/>
                <a:gd name="connsiteY48" fmla="*/ 8805 h 10000"/>
                <a:gd name="connsiteX49" fmla="*/ 7562 w 10000"/>
                <a:gd name="connsiteY49" fmla="*/ 8605 h 10000"/>
                <a:gd name="connsiteX50" fmla="*/ 7935 w 10000"/>
                <a:gd name="connsiteY50" fmla="*/ 7926 h 10000"/>
                <a:gd name="connsiteX51" fmla="*/ 8457 w 10000"/>
                <a:gd name="connsiteY51" fmla="*/ 7173 h 10000"/>
                <a:gd name="connsiteX52" fmla="*/ 8993 w 10000"/>
                <a:gd name="connsiteY52" fmla="*/ 6651 h 10000"/>
                <a:gd name="connsiteX53" fmla="*/ 9584 w 10000"/>
                <a:gd name="connsiteY53" fmla="*/ 6121 h 10000"/>
                <a:gd name="connsiteX54" fmla="*/ 9872 w 10000"/>
                <a:gd name="connsiteY54" fmla="*/ 5921 h 10000"/>
                <a:gd name="connsiteX55" fmla="*/ 9872 w 10000"/>
                <a:gd name="connsiteY55" fmla="*/ 5801 h 10000"/>
                <a:gd name="connsiteX56" fmla="*/ 9648 w 10000"/>
                <a:gd name="connsiteY56" fmla="*/ 5704 h 10000"/>
                <a:gd name="connsiteX57" fmla="*/ 9462 w 10000"/>
                <a:gd name="connsiteY57" fmla="*/ 5613 h 10000"/>
                <a:gd name="connsiteX58" fmla="*/ 9343 w 10000"/>
                <a:gd name="connsiteY58" fmla="*/ 5475 h 10000"/>
                <a:gd name="connsiteX59" fmla="*/ 9047 w 10000"/>
                <a:gd name="connsiteY59" fmla="*/ 5127 h 10000"/>
                <a:gd name="connsiteX60" fmla="*/ 8935 w 10000"/>
                <a:gd name="connsiteY60" fmla="*/ 4920 h 10000"/>
                <a:gd name="connsiteX61" fmla="*/ 8875 w 10000"/>
                <a:gd name="connsiteY61" fmla="*/ 4692 h 10000"/>
                <a:gd name="connsiteX62" fmla="*/ 8885 w 10000"/>
                <a:gd name="connsiteY62" fmla="*/ 4489 h 10000"/>
                <a:gd name="connsiteX63" fmla="*/ 8939 w 10000"/>
                <a:gd name="connsiteY63" fmla="*/ 4268 h 10000"/>
                <a:gd name="connsiteX64" fmla="*/ 8997 w 10000"/>
                <a:gd name="connsiteY64" fmla="*/ 3993 h 10000"/>
                <a:gd name="connsiteX65" fmla="*/ 9014 w 10000"/>
                <a:gd name="connsiteY65" fmla="*/ 3742 h 10000"/>
                <a:gd name="connsiteX66" fmla="*/ 9163 w 10000"/>
                <a:gd name="connsiteY66" fmla="*/ 2640 h 10000"/>
                <a:gd name="connsiteX67" fmla="*/ 9947 w 10000"/>
                <a:gd name="connsiteY67" fmla="*/ 1585 h 10000"/>
                <a:gd name="connsiteX68" fmla="*/ 9851 w 10000"/>
                <a:gd name="connsiteY68" fmla="*/ 827 h 10000"/>
                <a:gd name="connsiteX69" fmla="*/ 9221 w 10000"/>
                <a:gd name="connsiteY69" fmla="*/ 112 h 10000"/>
                <a:gd name="connsiteX70" fmla="*/ 8736 w 10000"/>
                <a:gd name="connsiteY70" fmla="*/ 50 h 10000"/>
                <a:gd name="connsiteX0" fmla="*/ 7470 w 10000"/>
                <a:gd name="connsiteY0" fmla="*/ 2187 h 9888"/>
                <a:gd name="connsiteX1" fmla="*/ 7358 w 10000"/>
                <a:gd name="connsiteY1" fmla="*/ 2227 h 9888"/>
                <a:gd name="connsiteX2" fmla="*/ 6948 w 10000"/>
                <a:gd name="connsiteY2" fmla="*/ 2447 h 9888"/>
                <a:gd name="connsiteX3" fmla="*/ 6744 w 10000"/>
                <a:gd name="connsiteY3" fmla="*/ 2746 h 9888"/>
                <a:gd name="connsiteX4" fmla="*/ 6408 w 10000"/>
                <a:gd name="connsiteY4" fmla="*/ 2944 h 9888"/>
                <a:gd name="connsiteX5" fmla="*/ 5965 w 10000"/>
                <a:gd name="connsiteY5" fmla="*/ 3242 h 9888"/>
                <a:gd name="connsiteX6" fmla="*/ 5567 w 10000"/>
                <a:gd name="connsiteY6" fmla="*/ 3499 h 9888"/>
                <a:gd name="connsiteX7" fmla="*/ 5144 w 10000"/>
                <a:gd name="connsiteY7" fmla="*/ 3881 h 9888"/>
                <a:gd name="connsiteX8" fmla="*/ 4977 w 10000"/>
                <a:gd name="connsiteY8" fmla="*/ 4275 h 9888"/>
                <a:gd name="connsiteX9" fmla="*/ 4896 w 10000"/>
                <a:gd name="connsiteY9" fmla="*/ 4526 h 9888"/>
                <a:gd name="connsiteX10" fmla="*/ 5079 w 10000"/>
                <a:gd name="connsiteY10" fmla="*/ 4711 h 9888"/>
                <a:gd name="connsiteX11" fmla="*/ 5445 w 10000"/>
                <a:gd name="connsiteY11" fmla="*/ 4907 h 9888"/>
                <a:gd name="connsiteX12" fmla="*/ 5811 w 10000"/>
                <a:gd name="connsiteY12" fmla="*/ 4994 h 9888"/>
                <a:gd name="connsiteX13" fmla="*/ 5985 w 10000"/>
                <a:gd name="connsiteY13" fmla="*/ 5004 h 9888"/>
                <a:gd name="connsiteX14" fmla="*/ 6087 w 10000"/>
                <a:gd name="connsiteY14" fmla="*/ 5211 h 9888"/>
                <a:gd name="connsiteX15" fmla="*/ 5913 w 10000"/>
                <a:gd name="connsiteY15" fmla="*/ 5527 h 9888"/>
                <a:gd name="connsiteX16" fmla="*/ 5781 w 10000"/>
                <a:gd name="connsiteY16" fmla="*/ 5777 h 9888"/>
                <a:gd name="connsiteX17" fmla="*/ 5639 w 10000"/>
                <a:gd name="connsiteY17" fmla="*/ 6190 h 9888"/>
                <a:gd name="connsiteX18" fmla="*/ 5557 w 10000"/>
                <a:gd name="connsiteY18" fmla="*/ 6451 h 9888"/>
                <a:gd name="connsiteX19" fmla="*/ 5445 w 10000"/>
                <a:gd name="connsiteY19" fmla="*/ 6745 h 9888"/>
                <a:gd name="connsiteX20" fmla="*/ 4916 w 10000"/>
                <a:gd name="connsiteY20" fmla="*/ 7223 h 9888"/>
                <a:gd name="connsiteX21" fmla="*/ 4164 w 10000"/>
                <a:gd name="connsiteY21" fmla="*/ 7648 h 9888"/>
                <a:gd name="connsiteX22" fmla="*/ 3390 w 10000"/>
                <a:gd name="connsiteY22" fmla="*/ 8072 h 9888"/>
                <a:gd name="connsiteX23" fmla="*/ 2708 w 10000"/>
                <a:gd name="connsiteY23" fmla="*/ 8605 h 9888"/>
                <a:gd name="connsiteX24" fmla="*/ 1681 w 10000"/>
                <a:gd name="connsiteY24" fmla="*/ 9019 h 9888"/>
                <a:gd name="connsiteX25" fmla="*/ 460 w 10000"/>
                <a:gd name="connsiteY25" fmla="*/ 9432 h 9888"/>
                <a:gd name="connsiteX26" fmla="*/ 2 w 10000"/>
                <a:gd name="connsiteY26" fmla="*/ 9660 h 9888"/>
                <a:gd name="connsiteX27" fmla="*/ 327 w 10000"/>
                <a:gd name="connsiteY27" fmla="*/ 9649 h 9888"/>
                <a:gd name="connsiteX28" fmla="*/ 605 w 10000"/>
                <a:gd name="connsiteY28" fmla="*/ 9646 h 9888"/>
                <a:gd name="connsiteX29" fmla="*/ 995 w 10000"/>
                <a:gd name="connsiteY29" fmla="*/ 9667 h 9888"/>
                <a:gd name="connsiteX30" fmla="*/ 1497 w 10000"/>
                <a:gd name="connsiteY30" fmla="*/ 9806 h 9888"/>
                <a:gd name="connsiteX31" fmla="*/ 1871 w 10000"/>
                <a:gd name="connsiteY31" fmla="*/ 9885 h 9888"/>
                <a:gd name="connsiteX32" fmla="*/ 2261 w 10000"/>
                <a:gd name="connsiteY32" fmla="*/ 9867 h 9888"/>
                <a:gd name="connsiteX33" fmla="*/ 2671 w 10000"/>
                <a:gd name="connsiteY33" fmla="*/ 9845 h 9888"/>
                <a:gd name="connsiteX34" fmla="*/ 3115 w 10000"/>
                <a:gd name="connsiteY34" fmla="*/ 9747 h 9888"/>
                <a:gd name="connsiteX35" fmla="*/ 3600 w 10000"/>
                <a:gd name="connsiteY35" fmla="*/ 9646 h 9888"/>
                <a:gd name="connsiteX36" fmla="*/ 4143 w 10000"/>
                <a:gd name="connsiteY36" fmla="*/ 9628 h 9888"/>
                <a:gd name="connsiteX37" fmla="*/ 4475 w 10000"/>
                <a:gd name="connsiteY37" fmla="*/ 9646 h 9888"/>
                <a:gd name="connsiteX38" fmla="*/ 5015 w 10000"/>
                <a:gd name="connsiteY38" fmla="*/ 9667 h 9888"/>
                <a:gd name="connsiteX39" fmla="*/ 5303 w 10000"/>
                <a:gd name="connsiteY39" fmla="*/ 9671 h 9888"/>
                <a:gd name="connsiteX40" fmla="*/ 5507 w 10000"/>
                <a:gd name="connsiteY40" fmla="*/ 9714 h 9888"/>
                <a:gd name="connsiteX41" fmla="*/ 5669 w 10000"/>
                <a:gd name="connsiteY41" fmla="*/ 9595 h 9888"/>
                <a:gd name="connsiteX42" fmla="*/ 5758 w 10000"/>
                <a:gd name="connsiteY42" fmla="*/ 9403 h 9888"/>
                <a:gd name="connsiteX43" fmla="*/ 5900 w 10000"/>
                <a:gd name="connsiteY43" fmla="*/ 9127 h 9888"/>
                <a:gd name="connsiteX44" fmla="*/ 6184 w 10000"/>
                <a:gd name="connsiteY44" fmla="*/ 8852 h 9888"/>
                <a:gd name="connsiteX45" fmla="*/ 6761 w 10000"/>
                <a:gd name="connsiteY45" fmla="*/ 8619 h 9888"/>
                <a:gd name="connsiteX46" fmla="*/ 7134 w 10000"/>
                <a:gd name="connsiteY46" fmla="*/ 8652 h 9888"/>
                <a:gd name="connsiteX47" fmla="*/ 7358 w 10000"/>
                <a:gd name="connsiteY47" fmla="*/ 8779 h 9888"/>
                <a:gd name="connsiteX48" fmla="*/ 7500 w 10000"/>
                <a:gd name="connsiteY48" fmla="*/ 8693 h 9888"/>
                <a:gd name="connsiteX49" fmla="*/ 7562 w 10000"/>
                <a:gd name="connsiteY49" fmla="*/ 8493 h 9888"/>
                <a:gd name="connsiteX50" fmla="*/ 7935 w 10000"/>
                <a:gd name="connsiteY50" fmla="*/ 7814 h 9888"/>
                <a:gd name="connsiteX51" fmla="*/ 8457 w 10000"/>
                <a:gd name="connsiteY51" fmla="*/ 7061 h 9888"/>
                <a:gd name="connsiteX52" fmla="*/ 8993 w 10000"/>
                <a:gd name="connsiteY52" fmla="*/ 6539 h 9888"/>
                <a:gd name="connsiteX53" fmla="*/ 9584 w 10000"/>
                <a:gd name="connsiteY53" fmla="*/ 6009 h 9888"/>
                <a:gd name="connsiteX54" fmla="*/ 9872 w 10000"/>
                <a:gd name="connsiteY54" fmla="*/ 5809 h 9888"/>
                <a:gd name="connsiteX55" fmla="*/ 9872 w 10000"/>
                <a:gd name="connsiteY55" fmla="*/ 5689 h 9888"/>
                <a:gd name="connsiteX56" fmla="*/ 9648 w 10000"/>
                <a:gd name="connsiteY56" fmla="*/ 5592 h 9888"/>
                <a:gd name="connsiteX57" fmla="*/ 9462 w 10000"/>
                <a:gd name="connsiteY57" fmla="*/ 5501 h 9888"/>
                <a:gd name="connsiteX58" fmla="*/ 9343 w 10000"/>
                <a:gd name="connsiteY58" fmla="*/ 5363 h 9888"/>
                <a:gd name="connsiteX59" fmla="*/ 9047 w 10000"/>
                <a:gd name="connsiteY59" fmla="*/ 5015 h 9888"/>
                <a:gd name="connsiteX60" fmla="*/ 8935 w 10000"/>
                <a:gd name="connsiteY60" fmla="*/ 4808 h 9888"/>
                <a:gd name="connsiteX61" fmla="*/ 8875 w 10000"/>
                <a:gd name="connsiteY61" fmla="*/ 4580 h 9888"/>
                <a:gd name="connsiteX62" fmla="*/ 8885 w 10000"/>
                <a:gd name="connsiteY62" fmla="*/ 4377 h 9888"/>
                <a:gd name="connsiteX63" fmla="*/ 8939 w 10000"/>
                <a:gd name="connsiteY63" fmla="*/ 4156 h 9888"/>
                <a:gd name="connsiteX64" fmla="*/ 8997 w 10000"/>
                <a:gd name="connsiteY64" fmla="*/ 3881 h 9888"/>
                <a:gd name="connsiteX65" fmla="*/ 9014 w 10000"/>
                <a:gd name="connsiteY65" fmla="*/ 3630 h 9888"/>
                <a:gd name="connsiteX66" fmla="*/ 9163 w 10000"/>
                <a:gd name="connsiteY66" fmla="*/ 2528 h 9888"/>
                <a:gd name="connsiteX67" fmla="*/ 9947 w 10000"/>
                <a:gd name="connsiteY67" fmla="*/ 1473 h 9888"/>
                <a:gd name="connsiteX68" fmla="*/ 9851 w 10000"/>
                <a:gd name="connsiteY68" fmla="*/ 715 h 9888"/>
                <a:gd name="connsiteX69" fmla="*/ 9221 w 10000"/>
                <a:gd name="connsiteY69" fmla="*/ 0 h 9888"/>
                <a:gd name="connsiteX0" fmla="*/ 7470 w 10000"/>
                <a:gd name="connsiteY0" fmla="*/ 1489 h 9277"/>
                <a:gd name="connsiteX1" fmla="*/ 7358 w 10000"/>
                <a:gd name="connsiteY1" fmla="*/ 1529 h 9277"/>
                <a:gd name="connsiteX2" fmla="*/ 6948 w 10000"/>
                <a:gd name="connsiteY2" fmla="*/ 1752 h 9277"/>
                <a:gd name="connsiteX3" fmla="*/ 6744 w 10000"/>
                <a:gd name="connsiteY3" fmla="*/ 2054 h 9277"/>
                <a:gd name="connsiteX4" fmla="*/ 6408 w 10000"/>
                <a:gd name="connsiteY4" fmla="*/ 2254 h 9277"/>
                <a:gd name="connsiteX5" fmla="*/ 5965 w 10000"/>
                <a:gd name="connsiteY5" fmla="*/ 2556 h 9277"/>
                <a:gd name="connsiteX6" fmla="*/ 5567 w 10000"/>
                <a:gd name="connsiteY6" fmla="*/ 2816 h 9277"/>
                <a:gd name="connsiteX7" fmla="*/ 5144 w 10000"/>
                <a:gd name="connsiteY7" fmla="*/ 3202 h 9277"/>
                <a:gd name="connsiteX8" fmla="*/ 4977 w 10000"/>
                <a:gd name="connsiteY8" fmla="*/ 3600 h 9277"/>
                <a:gd name="connsiteX9" fmla="*/ 4896 w 10000"/>
                <a:gd name="connsiteY9" fmla="*/ 3854 h 9277"/>
                <a:gd name="connsiteX10" fmla="*/ 5079 w 10000"/>
                <a:gd name="connsiteY10" fmla="*/ 4041 h 9277"/>
                <a:gd name="connsiteX11" fmla="*/ 5445 w 10000"/>
                <a:gd name="connsiteY11" fmla="*/ 4240 h 9277"/>
                <a:gd name="connsiteX12" fmla="*/ 5811 w 10000"/>
                <a:gd name="connsiteY12" fmla="*/ 4328 h 9277"/>
                <a:gd name="connsiteX13" fmla="*/ 5985 w 10000"/>
                <a:gd name="connsiteY13" fmla="*/ 4338 h 9277"/>
                <a:gd name="connsiteX14" fmla="*/ 6087 w 10000"/>
                <a:gd name="connsiteY14" fmla="*/ 4547 h 9277"/>
                <a:gd name="connsiteX15" fmla="*/ 5913 w 10000"/>
                <a:gd name="connsiteY15" fmla="*/ 4867 h 9277"/>
                <a:gd name="connsiteX16" fmla="*/ 5781 w 10000"/>
                <a:gd name="connsiteY16" fmla="*/ 5119 h 9277"/>
                <a:gd name="connsiteX17" fmla="*/ 5639 w 10000"/>
                <a:gd name="connsiteY17" fmla="*/ 5537 h 9277"/>
                <a:gd name="connsiteX18" fmla="*/ 5557 w 10000"/>
                <a:gd name="connsiteY18" fmla="*/ 5801 h 9277"/>
                <a:gd name="connsiteX19" fmla="*/ 5445 w 10000"/>
                <a:gd name="connsiteY19" fmla="*/ 6098 h 9277"/>
                <a:gd name="connsiteX20" fmla="*/ 4916 w 10000"/>
                <a:gd name="connsiteY20" fmla="*/ 6582 h 9277"/>
                <a:gd name="connsiteX21" fmla="*/ 4164 w 10000"/>
                <a:gd name="connsiteY21" fmla="*/ 7012 h 9277"/>
                <a:gd name="connsiteX22" fmla="*/ 3390 w 10000"/>
                <a:gd name="connsiteY22" fmla="*/ 7440 h 9277"/>
                <a:gd name="connsiteX23" fmla="*/ 2708 w 10000"/>
                <a:gd name="connsiteY23" fmla="*/ 7979 h 9277"/>
                <a:gd name="connsiteX24" fmla="*/ 1681 w 10000"/>
                <a:gd name="connsiteY24" fmla="*/ 8398 h 9277"/>
                <a:gd name="connsiteX25" fmla="*/ 460 w 10000"/>
                <a:gd name="connsiteY25" fmla="*/ 8816 h 9277"/>
                <a:gd name="connsiteX26" fmla="*/ 2 w 10000"/>
                <a:gd name="connsiteY26" fmla="*/ 9046 h 9277"/>
                <a:gd name="connsiteX27" fmla="*/ 327 w 10000"/>
                <a:gd name="connsiteY27" fmla="*/ 9035 h 9277"/>
                <a:gd name="connsiteX28" fmla="*/ 605 w 10000"/>
                <a:gd name="connsiteY28" fmla="*/ 9032 h 9277"/>
                <a:gd name="connsiteX29" fmla="*/ 995 w 10000"/>
                <a:gd name="connsiteY29" fmla="*/ 9053 h 9277"/>
                <a:gd name="connsiteX30" fmla="*/ 1497 w 10000"/>
                <a:gd name="connsiteY30" fmla="*/ 9194 h 9277"/>
                <a:gd name="connsiteX31" fmla="*/ 1871 w 10000"/>
                <a:gd name="connsiteY31" fmla="*/ 9274 h 9277"/>
                <a:gd name="connsiteX32" fmla="*/ 2261 w 10000"/>
                <a:gd name="connsiteY32" fmla="*/ 9256 h 9277"/>
                <a:gd name="connsiteX33" fmla="*/ 2671 w 10000"/>
                <a:gd name="connsiteY33" fmla="*/ 9234 h 9277"/>
                <a:gd name="connsiteX34" fmla="*/ 3115 w 10000"/>
                <a:gd name="connsiteY34" fmla="*/ 9134 h 9277"/>
                <a:gd name="connsiteX35" fmla="*/ 3600 w 10000"/>
                <a:gd name="connsiteY35" fmla="*/ 9032 h 9277"/>
                <a:gd name="connsiteX36" fmla="*/ 4143 w 10000"/>
                <a:gd name="connsiteY36" fmla="*/ 9014 h 9277"/>
                <a:gd name="connsiteX37" fmla="*/ 4475 w 10000"/>
                <a:gd name="connsiteY37" fmla="*/ 9032 h 9277"/>
                <a:gd name="connsiteX38" fmla="*/ 5015 w 10000"/>
                <a:gd name="connsiteY38" fmla="*/ 9053 h 9277"/>
                <a:gd name="connsiteX39" fmla="*/ 5303 w 10000"/>
                <a:gd name="connsiteY39" fmla="*/ 9058 h 9277"/>
                <a:gd name="connsiteX40" fmla="*/ 5507 w 10000"/>
                <a:gd name="connsiteY40" fmla="*/ 9101 h 9277"/>
                <a:gd name="connsiteX41" fmla="*/ 5669 w 10000"/>
                <a:gd name="connsiteY41" fmla="*/ 8981 h 9277"/>
                <a:gd name="connsiteX42" fmla="*/ 5758 w 10000"/>
                <a:gd name="connsiteY42" fmla="*/ 8787 h 9277"/>
                <a:gd name="connsiteX43" fmla="*/ 5900 w 10000"/>
                <a:gd name="connsiteY43" fmla="*/ 8507 h 9277"/>
                <a:gd name="connsiteX44" fmla="*/ 6184 w 10000"/>
                <a:gd name="connsiteY44" fmla="*/ 8229 h 9277"/>
                <a:gd name="connsiteX45" fmla="*/ 6761 w 10000"/>
                <a:gd name="connsiteY45" fmla="*/ 7994 h 9277"/>
                <a:gd name="connsiteX46" fmla="*/ 7134 w 10000"/>
                <a:gd name="connsiteY46" fmla="*/ 8027 h 9277"/>
                <a:gd name="connsiteX47" fmla="*/ 7358 w 10000"/>
                <a:gd name="connsiteY47" fmla="*/ 8155 h 9277"/>
                <a:gd name="connsiteX48" fmla="*/ 7500 w 10000"/>
                <a:gd name="connsiteY48" fmla="*/ 8068 h 9277"/>
                <a:gd name="connsiteX49" fmla="*/ 7562 w 10000"/>
                <a:gd name="connsiteY49" fmla="*/ 7866 h 9277"/>
                <a:gd name="connsiteX50" fmla="*/ 7935 w 10000"/>
                <a:gd name="connsiteY50" fmla="*/ 7180 h 9277"/>
                <a:gd name="connsiteX51" fmla="*/ 8457 w 10000"/>
                <a:gd name="connsiteY51" fmla="*/ 6418 h 9277"/>
                <a:gd name="connsiteX52" fmla="*/ 8993 w 10000"/>
                <a:gd name="connsiteY52" fmla="*/ 5890 h 9277"/>
                <a:gd name="connsiteX53" fmla="*/ 9584 w 10000"/>
                <a:gd name="connsiteY53" fmla="*/ 5354 h 9277"/>
                <a:gd name="connsiteX54" fmla="*/ 9872 w 10000"/>
                <a:gd name="connsiteY54" fmla="*/ 5152 h 9277"/>
                <a:gd name="connsiteX55" fmla="*/ 9872 w 10000"/>
                <a:gd name="connsiteY55" fmla="*/ 5030 h 9277"/>
                <a:gd name="connsiteX56" fmla="*/ 9648 w 10000"/>
                <a:gd name="connsiteY56" fmla="*/ 4932 h 9277"/>
                <a:gd name="connsiteX57" fmla="*/ 9462 w 10000"/>
                <a:gd name="connsiteY57" fmla="*/ 4840 h 9277"/>
                <a:gd name="connsiteX58" fmla="*/ 9343 w 10000"/>
                <a:gd name="connsiteY58" fmla="*/ 4701 h 9277"/>
                <a:gd name="connsiteX59" fmla="*/ 9047 w 10000"/>
                <a:gd name="connsiteY59" fmla="*/ 4349 h 9277"/>
                <a:gd name="connsiteX60" fmla="*/ 8935 w 10000"/>
                <a:gd name="connsiteY60" fmla="*/ 4139 h 9277"/>
                <a:gd name="connsiteX61" fmla="*/ 8875 w 10000"/>
                <a:gd name="connsiteY61" fmla="*/ 3909 h 9277"/>
                <a:gd name="connsiteX62" fmla="*/ 8885 w 10000"/>
                <a:gd name="connsiteY62" fmla="*/ 3704 h 9277"/>
                <a:gd name="connsiteX63" fmla="*/ 8939 w 10000"/>
                <a:gd name="connsiteY63" fmla="*/ 3480 h 9277"/>
                <a:gd name="connsiteX64" fmla="*/ 8997 w 10000"/>
                <a:gd name="connsiteY64" fmla="*/ 3202 h 9277"/>
                <a:gd name="connsiteX65" fmla="*/ 9014 w 10000"/>
                <a:gd name="connsiteY65" fmla="*/ 2948 h 9277"/>
                <a:gd name="connsiteX66" fmla="*/ 9163 w 10000"/>
                <a:gd name="connsiteY66" fmla="*/ 1834 h 9277"/>
                <a:gd name="connsiteX67" fmla="*/ 9947 w 10000"/>
                <a:gd name="connsiteY67" fmla="*/ 767 h 9277"/>
                <a:gd name="connsiteX68" fmla="*/ 9851 w 10000"/>
                <a:gd name="connsiteY68" fmla="*/ 0 h 9277"/>
                <a:gd name="connsiteX0" fmla="*/ 7470 w 9947"/>
                <a:gd name="connsiteY0" fmla="*/ 778 h 9173"/>
                <a:gd name="connsiteX1" fmla="*/ 7358 w 9947"/>
                <a:gd name="connsiteY1" fmla="*/ 821 h 9173"/>
                <a:gd name="connsiteX2" fmla="*/ 6948 w 9947"/>
                <a:gd name="connsiteY2" fmla="*/ 1062 h 9173"/>
                <a:gd name="connsiteX3" fmla="*/ 6744 w 9947"/>
                <a:gd name="connsiteY3" fmla="*/ 1387 h 9173"/>
                <a:gd name="connsiteX4" fmla="*/ 6408 w 9947"/>
                <a:gd name="connsiteY4" fmla="*/ 1603 h 9173"/>
                <a:gd name="connsiteX5" fmla="*/ 5965 w 9947"/>
                <a:gd name="connsiteY5" fmla="*/ 1928 h 9173"/>
                <a:gd name="connsiteX6" fmla="*/ 5567 w 9947"/>
                <a:gd name="connsiteY6" fmla="*/ 2208 h 9173"/>
                <a:gd name="connsiteX7" fmla="*/ 5144 w 9947"/>
                <a:gd name="connsiteY7" fmla="*/ 2625 h 9173"/>
                <a:gd name="connsiteX8" fmla="*/ 4977 w 9947"/>
                <a:gd name="connsiteY8" fmla="*/ 3054 h 9173"/>
                <a:gd name="connsiteX9" fmla="*/ 4896 w 9947"/>
                <a:gd name="connsiteY9" fmla="*/ 3327 h 9173"/>
                <a:gd name="connsiteX10" fmla="*/ 5079 w 9947"/>
                <a:gd name="connsiteY10" fmla="*/ 3529 h 9173"/>
                <a:gd name="connsiteX11" fmla="*/ 5445 w 9947"/>
                <a:gd name="connsiteY11" fmla="*/ 3743 h 9173"/>
                <a:gd name="connsiteX12" fmla="*/ 5811 w 9947"/>
                <a:gd name="connsiteY12" fmla="*/ 3838 h 9173"/>
                <a:gd name="connsiteX13" fmla="*/ 5985 w 9947"/>
                <a:gd name="connsiteY13" fmla="*/ 3849 h 9173"/>
                <a:gd name="connsiteX14" fmla="*/ 6087 w 9947"/>
                <a:gd name="connsiteY14" fmla="*/ 4074 h 9173"/>
                <a:gd name="connsiteX15" fmla="*/ 5913 w 9947"/>
                <a:gd name="connsiteY15" fmla="*/ 4419 h 9173"/>
                <a:gd name="connsiteX16" fmla="*/ 5781 w 9947"/>
                <a:gd name="connsiteY16" fmla="*/ 4691 h 9173"/>
                <a:gd name="connsiteX17" fmla="*/ 5639 w 9947"/>
                <a:gd name="connsiteY17" fmla="*/ 5142 h 9173"/>
                <a:gd name="connsiteX18" fmla="*/ 5557 w 9947"/>
                <a:gd name="connsiteY18" fmla="*/ 5426 h 9173"/>
                <a:gd name="connsiteX19" fmla="*/ 5445 w 9947"/>
                <a:gd name="connsiteY19" fmla="*/ 5746 h 9173"/>
                <a:gd name="connsiteX20" fmla="*/ 4916 w 9947"/>
                <a:gd name="connsiteY20" fmla="*/ 6268 h 9173"/>
                <a:gd name="connsiteX21" fmla="*/ 4164 w 9947"/>
                <a:gd name="connsiteY21" fmla="*/ 6731 h 9173"/>
                <a:gd name="connsiteX22" fmla="*/ 3390 w 9947"/>
                <a:gd name="connsiteY22" fmla="*/ 7193 h 9173"/>
                <a:gd name="connsiteX23" fmla="*/ 2708 w 9947"/>
                <a:gd name="connsiteY23" fmla="*/ 7774 h 9173"/>
                <a:gd name="connsiteX24" fmla="*/ 1681 w 9947"/>
                <a:gd name="connsiteY24" fmla="*/ 8225 h 9173"/>
                <a:gd name="connsiteX25" fmla="*/ 460 w 9947"/>
                <a:gd name="connsiteY25" fmla="*/ 8676 h 9173"/>
                <a:gd name="connsiteX26" fmla="*/ 2 w 9947"/>
                <a:gd name="connsiteY26" fmla="*/ 8924 h 9173"/>
                <a:gd name="connsiteX27" fmla="*/ 327 w 9947"/>
                <a:gd name="connsiteY27" fmla="*/ 8912 h 9173"/>
                <a:gd name="connsiteX28" fmla="*/ 605 w 9947"/>
                <a:gd name="connsiteY28" fmla="*/ 8909 h 9173"/>
                <a:gd name="connsiteX29" fmla="*/ 995 w 9947"/>
                <a:gd name="connsiteY29" fmla="*/ 8932 h 9173"/>
                <a:gd name="connsiteX30" fmla="*/ 1497 w 9947"/>
                <a:gd name="connsiteY30" fmla="*/ 9084 h 9173"/>
                <a:gd name="connsiteX31" fmla="*/ 1871 w 9947"/>
                <a:gd name="connsiteY31" fmla="*/ 9170 h 9173"/>
                <a:gd name="connsiteX32" fmla="*/ 2261 w 9947"/>
                <a:gd name="connsiteY32" fmla="*/ 9150 h 9173"/>
                <a:gd name="connsiteX33" fmla="*/ 2671 w 9947"/>
                <a:gd name="connsiteY33" fmla="*/ 9127 h 9173"/>
                <a:gd name="connsiteX34" fmla="*/ 3115 w 9947"/>
                <a:gd name="connsiteY34" fmla="*/ 9019 h 9173"/>
                <a:gd name="connsiteX35" fmla="*/ 3600 w 9947"/>
                <a:gd name="connsiteY35" fmla="*/ 8909 h 9173"/>
                <a:gd name="connsiteX36" fmla="*/ 4143 w 9947"/>
                <a:gd name="connsiteY36" fmla="*/ 8890 h 9173"/>
                <a:gd name="connsiteX37" fmla="*/ 4475 w 9947"/>
                <a:gd name="connsiteY37" fmla="*/ 8909 h 9173"/>
                <a:gd name="connsiteX38" fmla="*/ 5015 w 9947"/>
                <a:gd name="connsiteY38" fmla="*/ 8932 h 9173"/>
                <a:gd name="connsiteX39" fmla="*/ 5303 w 9947"/>
                <a:gd name="connsiteY39" fmla="*/ 8937 h 9173"/>
                <a:gd name="connsiteX40" fmla="*/ 5507 w 9947"/>
                <a:gd name="connsiteY40" fmla="*/ 8983 h 9173"/>
                <a:gd name="connsiteX41" fmla="*/ 5669 w 9947"/>
                <a:gd name="connsiteY41" fmla="*/ 8854 h 9173"/>
                <a:gd name="connsiteX42" fmla="*/ 5758 w 9947"/>
                <a:gd name="connsiteY42" fmla="*/ 8645 h 9173"/>
                <a:gd name="connsiteX43" fmla="*/ 5900 w 9947"/>
                <a:gd name="connsiteY43" fmla="*/ 8343 h 9173"/>
                <a:gd name="connsiteX44" fmla="*/ 6184 w 9947"/>
                <a:gd name="connsiteY44" fmla="*/ 8043 h 9173"/>
                <a:gd name="connsiteX45" fmla="*/ 6761 w 9947"/>
                <a:gd name="connsiteY45" fmla="*/ 7790 h 9173"/>
                <a:gd name="connsiteX46" fmla="*/ 7134 w 9947"/>
                <a:gd name="connsiteY46" fmla="*/ 7826 h 9173"/>
                <a:gd name="connsiteX47" fmla="*/ 7358 w 9947"/>
                <a:gd name="connsiteY47" fmla="*/ 7964 h 9173"/>
                <a:gd name="connsiteX48" fmla="*/ 7500 w 9947"/>
                <a:gd name="connsiteY48" fmla="*/ 7870 h 9173"/>
                <a:gd name="connsiteX49" fmla="*/ 7562 w 9947"/>
                <a:gd name="connsiteY49" fmla="*/ 7652 h 9173"/>
                <a:gd name="connsiteX50" fmla="*/ 7935 w 9947"/>
                <a:gd name="connsiteY50" fmla="*/ 6913 h 9173"/>
                <a:gd name="connsiteX51" fmla="*/ 8457 w 9947"/>
                <a:gd name="connsiteY51" fmla="*/ 6091 h 9173"/>
                <a:gd name="connsiteX52" fmla="*/ 8993 w 9947"/>
                <a:gd name="connsiteY52" fmla="*/ 5522 h 9173"/>
                <a:gd name="connsiteX53" fmla="*/ 9584 w 9947"/>
                <a:gd name="connsiteY53" fmla="*/ 4944 h 9173"/>
                <a:gd name="connsiteX54" fmla="*/ 9872 w 9947"/>
                <a:gd name="connsiteY54" fmla="*/ 4727 h 9173"/>
                <a:gd name="connsiteX55" fmla="*/ 9872 w 9947"/>
                <a:gd name="connsiteY55" fmla="*/ 4595 h 9173"/>
                <a:gd name="connsiteX56" fmla="*/ 9648 w 9947"/>
                <a:gd name="connsiteY56" fmla="*/ 4489 h 9173"/>
                <a:gd name="connsiteX57" fmla="*/ 9462 w 9947"/>
                <a:gd name="connsiteY57" fmla="*/ 4390 h 9173"/>
                <a:gd name="connsiteX58" fmla="*/ 9343 w 9947"/>
                <a:gd name="connsiteY58" fmla="*/ 4240 h 9173"/>
                <a:gd name="connsiteX59" fmla="*/ 9047 w 9947"/>
                <a:gd name="connsiteY59" fmla="*/ 3861 h 9173"/>
                <a:gd name="connsiteX60" fmla="*/ 8935 w 9947"/>
                <a:gd name="connsiteY60" fmla="*/ 3635 h 9173"/>
                <a:gd name="connsiteX61" fmla="*/ 8875 w 9947"/>
                <a:gd name="connsiteY61" fmla="*/ 3387 h 9173"/>
                <a:gd name="connsiteX62" fmla="*/ 8885 w 9947"/>
                <a:gd name="connsiteY62" fmla="*/ 3166 h 9173"/>
                <a:gd name="connsiteX63" fmla="*/ 8939 w 9947"/>
                <a:gd name="connsiteY63" fmla="*/ 2924 h 9173"/>
                <a:gd name="connsiteX64" fmla="*/ 8997 w 9947"/>
                <a:gd name="connsiteY64" fmla="*/ 2625 h 9173"/>
                <a:gd name="connsiteX65" fmla="*/ 9014 w 9947"/>
                <a:gd name="connsiteY65" fmla="*/ 2351 h 9173"/>
                <a:gd name="connsiteX66" fmla="*/ 9163 w 9947"/>
                <a:gd name="connsiteY66" fmla="*/ 1150 h 9173"/>
                <a:gd name="connsiteX67" fmla="*/ 9947 w 9947"/>
                <a:gd name="connsiteY67" fmla="*/ 0 h 9173"/>
                <a:gd name="connsiteX0" fmla="*/ 7510 w 9925"/>
                <a:gd name="connsiteY0" fmla="*/ 0 h 9152"/>
                <a:gd name="connsiteX1" fmla="*/ 7397 w 9925"/>
                <a:gd name="connsiteY1" fmla="*/ 47 h 9152"/>
                <a:gd name="connsiteX2" fmla="*/ 6985 w 9925"/>
                <a:gd name="connsiteY2" fmla="*/ 310 h 9152"/>
                <a:gd name="connsiteX3" fmla="*/ 6780 w 9925"/>
                <a:gd name="connsiteY3" fmla="*/ 664 h 9152"/>
                <a:gd name="connsiteX4" fmla="*/ 6442 w 9925"/>
                <a:gd name="connsiteY4" fmla="*/ 900 h 9152"/>
                <a:gd name="connsiteX5" fmla="*/ 5997 w 9925"/>
                <a:gd name="connsiteY5" fmla="*/ 1254 h 9152"/>
                <a:gd name="connsiteX6" fmla="*/ 5597 w 9925"/>
                <a:gd name="connsiteY6" fmla="*/ 1559 h 9152"/>
                <a:gd name="connsiteX7" fmla="*/ 5171 w 9925"/>
                <a:gd name="connsiteY7" fmla="*/ 2014 h 9152"/>
                <a:gd name="connsiteX8" fmla="*/ 5004 w 9925"/>
                <a:gd name="connsiteY8" fmla="*/ 2481 h 9152"/>
                <a:gd name="connsiteX9" fmla="*/ 4922 w 9925"/>
                <a:gd name="connsiteY9" fmla="*/ 2779 h 9152"/>
                <a:gd name="connsiteX10" fmla="*/ 5106 w 9925"/>
                <a:gd name="connsiteY10" fmla="*/ 2999 h 9152"/>
                <a:gd name="connsiteX11" fmla="*/ 5474 w 9925"/>
                <a:gd name="connsiteY11" fmla="*/ 3232 h 9152"/>
                <a:gd name="connsiteX12" fmla="*/ 5842 w 9925"/>
                <a:gd name="connsiteY12" fmla="*/ 3336 h 9152"/>
                <a:gd name="connsiteX13" fmla="*/ 6017 w 9925"/>
                <a:gd name="connsiteY13" fmla="*/ 3348 h 9152"/>
                <a:gd name="connsiteX14" fmla="*/ 6119 w 9925"/>
                <a:gd name="connsiteY14" fmla="*/ 3593 h 9152"/>
                <a:gd name="connsiteX15" fmla="*/ 5945 w 9925"/>
                <a:gd name="connsiteY15" fmla="*/ 3969 h 9152"/>
                <a:gd name="connsiteX16" fmla="*/ 5812 w 9925"/>
                <a:gd name="connsiteY16" fmla="*/ 4266 h 9152"/>
                <a:gd name="connsiteX17" fmla="*/ 5669 w 9925"/>
                <a:gd name="connsiteY17" fmla="*/ 4758 h 9152"/>
                <a:gd name="connsiteX18" fmla="*/ 5587 w 9925"/>
                <a:gd name="connsiteY18" fmla="*/ 5067 h 9152"/>
                <a:gd name="connsiteX19" fmla="*/ 5474 w 9925"/>
                <a:gd name="connsiteY19" fmla="*/ 5416 h 9152"/>
                <a:gd name="connsiteX20" fmla="*/ 4942 w 9925"/>
                <a:gd name="connsiteY20" fmla="*/ 5985 h 9152"/>
                <a:gd name="connsiteX21" fmla="*/ 4186 w 9925"/>
                <a:gd name="connsiteY21" fmla="*/ 6490 h 9152"/>
                <a:gd name="connsiteX22" fmla="*/ 3408 w 9925"/>
                <a:gd name="connsiteY22" fmla="*/ 6993 h 9152"/>
                <a:gd name="connsiteX23" fmla="*/ 2722 w 9925"/>
                <a:gd name="connsiteY23" fmla="*/ 7627 h 9152"/>
                <a:gd name="connsiteX24" fmla="*/ 1690 w 9925"/>
                <a:gd name="connsiteY24" fmla="*/ 8119 h 9152"/>
                <a:gd name="connsiteX25" fmla="*/ 462 w 9925"/>
                <a:gd name="connsiteY25" fmla="*/ 8610 h 9152"/>
                <a:gd name="connsiteX26" fmla="*/ 2 w 9925"/>
                <a:gd name="connsiteY26" fmla="*/ 8881 h 9152"/>
                <a:gd name="connsiteX27" fmla="*/ 329 w 9925"/>
                <a:gd name="connsiteY27" fmla="*/ 8867 h 9152"/>
                <a:gd name="connsiteX28" fmla="*/ 608 w 9925"/>
                <a:gd name="connsiteY28" fmla="*/ 8864 h 9152"/>
                <a:gd name="connsiteX29" fmla="*/ 1000 w 9925"/>
                <a:gd name="connsiteY29" fmla="*/ 8889 h 9152"/>
                <a:gd name="connsiteX30" fmla="*/ 1505 w 9925"/>
                <a:gd name="connsiteY30" fmla="*/ 9055 h 9152"/>
                <a:gd name="connsiteX31" fmla="*/ 1881 w 9925"/>
                <a:gd name="connsiteY31" fmla="*/ 9149 h 9152"/>
                <a:gd name="connsiteX32" fmla="*/ 2273 w 9925"/>
                <a:gd name="connsiteY32" fmla="*/ 9127 h 9152"/>
                <a:gd name="connsiteX33" fmla="*/ 2685 w 9925"/>
                <a:gd name="connsiteY33" fmla="*/ 9102 h 9152"/>
                <a:gd name="connsiteX34" fmla="*/ 3132 w 9925"/>
                <a:gd name="connsiteY34" fmla="*/ 8984 h 9152"/>
                <a:gd name="connsiteX35" fmla="*/ 3619 w 9925"/>
                <a:gd name="connsiteY35" fmla="*/ 8864 h 9152"/>
                <a:gd name="connsiteX36" fmla="*/ 4165 w 9925"/>
                <a:gd name="connsiteY36" fmla="*/ 8843 h 9152"/>
                <a:gd name="connsiteX37" fmla="*/ 4499 w 9925"/>
                <a:gd name="connsiteY37" fmla="*/ 8864 h 9152"/>
                <a:gd name="connsiteX38" fmla="*/ 5042 w 9925"/>
                <a:gd name="connsiteY38" fmla="*/ 8889 h 9152"/>
                <a:gd name="connsiteX39" fmla="*/ 5331 w 9925"/>
                <a:gd name="connsiteY39" fmla="*/ 8895 h 9152"/>
                <a:gd name="connsiteX40" fmla="*/ 5536 w 9925"/>
                <a:gd name="connsiteY40" fmla="*/ 8945 h 9152"/>
                <a:gd name="connsiteX41" fmla="*/ 5699 w 9925"/>
                <a:gd name="connsiteY41" fmla="*/ 8804 h 9152"/>
                <a:gd name="connsiteX42" fmla="*/ 5789 w 9925"/>
                <a:gd name="connsiteY42" fmla="*/ 8576 h 9152"/>
                <a:gd name="connsiteX43" fmla="*/ 5931 w 9925"/>
                <a:gd name="connsiteY43" fmla="*/ 8247 h 9152"/>
                <a:gd name="connsiteX44" fmla="*/ 6217 w 9925"/>
                <a:gd name="connsiteY44" fmla="*/ 7920 h 9152"/>
                <a:gd name="connsiteX45" fmla="*/ 6797 w 9925"/>
                <a:gd name="connsiteY45" fmla="*/ 7644 h 9152"/>
                <a:gd name="connsiteX46" fmla="*/ 7172 w 9925"/>
                <a:gd name="connsiteY46" fmla="*/ 7684 h 9152"/>
                <a:gd name="connsiteX47" fmla="*/ 7397 w 9925"/>
                <a:gd name="connsiteY47" fmla="*/ 7834 h 9152"/>
                <a:gd name="connsiteX48" fmla="*/ 7540 w 9925"/>
                <a:gd name="connsiteY48" fmla="*/ 7732 h 9152"/>
                <a:gd name="connsiteX49" fmla="*/ 7602 w 9925"/>
                <a:gd name="connsiteY49" fmla="*/ 7494 h 9152"/>
                <a:gd name="connsiteX50" fmla="*/ 7977 w 9925"/>
                <a:gd name="connsiteY50" fmla="*/ 6688 h 9152"/>
                <a:gd name="connsiteX51" fmla="*/ 8502 w 9925"/>
                <a:gd name="connsiteY51" fmla="*/ 5792 h 9152"/>
                <a:gd name="connsiteX52" fmla="*/ 9041 w 9925"/>
                <a:gd name="connsiteY52" fmla="*/ 5172 h 9152"/>
                <a:gd name="connsiteX53" fmla="*/ 9635 w 9925"/>
                <a:gd name="connsiteY53" fmla="*/ 4542 h 9152"/>
                <a:gd name="connsiteX54" fmla="*/ 9925 w 9925"/>
                <a:gd name="connsiteY54" fmla="*/ 4305 h 9152"/>
                <a:gd name="connsiteX55" fmla="*/ 9925 w 9925"/>
                <a:gd name="connsiteY55" fmla="*/ 4161 h 9152"/>
                <a:gd name="connsiteX56" fmla="*/ 9699 w 9925"/>
                <a:gd name="connsiteY56" fmla="*/ 4046 h 9152"/>
                <a:gd name="connsiteX57" fmla="*/ 9512 w 9925"/>
                <a:gd name="connsiteY57" fmla="*/ 3938 h 9152"/>
                <a:gd name="connsiteX58" fmla="*/ 9393 w 9925"/>
                <a:gd name="connsiteY58" fmla="*/ 3774 h 9152"/>
                <a:gd name="connsiteX59" fmla="*/ 9095 w 9925"/>
                <a:gd name="connsiteY59" fmla="*/ 3361 h 9152"/>
                <a:gd name="connsiteX60" fmla="*/ 8983 w 9925"/>
                <a:gd name="connsiteY60" fmla="*/ 3115 h 9152"/>
                <a:gd name="connsiteX61" fmla="*/ 8922 w 9925"/>
                <a:gd name="connsiteY61" fmla="*/ 2844 h 9152"/>
                <a:gd name="connsiteX62" fmla="*/ 8932 w 9925"/>
                <a:gd name="connsiteY62" fmla="*/ 2603 h 9152"/>
                <a:gd name="connsiteX63" fmla="*/ 8987 w 9925"/>
                <a:gd name="connsiteY63" fmla="*/ 2340 h 9152"/>
                <a:gd name="connsiteX64" fmla="*/ 9045 w 9925"/>
                <a:gd name="connsiteY64" fmla="*/ 2014 h 9152"/>
                <a:gd name="connsiteX65" fmla="*/ 9062 w 9925"/>
                <a:gd name="connsiteY65" fmla="*/ 1715 h 9152"/>
                <a:gd name="connsiteX66" fmla="*/ 9212 w 9925"/>
                <a:gd name="connsiteY66" fmla="*/ 406 h 9152"/>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145 w 10000"/>
                <a:gd name="connsiteY10" fmla="*/ 3277 h 10000"/>
                <a:gd name="connsiteX11" fmla="*/ 5515 w 10000"/>
                <a:gd name="connsiteY11" fmla="*/ 3531 h 10000"/>
                <a:gd name="connsiteX12" fmla="*/ 5886 w 10000"/>
                <a:gd name="connsiteY12" fmla="*/ 3645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64" fmla="*/ 9113 w 10000"/>
                <a:gd name="connsiteY64" fmla="*/ 2201 h 10000"/>
                <a:gd name="connsiteX65" fmla="*/ 9130 w 10000"/>
                <a:gd name="connsiteY65" fmla="*/ 1874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145 w 10000"/>
                <a:gd name="connsiteY10" fmla="*/ 3277 h 10000"/>
                <a:gd name="connsiteX11" fmla="*/ 5515 w 10000"/>
                <a:gd name="connsiteY11" fmla="*/ 3531 h 10000"/>
                <a:gd name="connsiteX12" fmla="*/ 5886 w 10000"/>
                <a:gd name="connsiteY12" fmla="*/ 3645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64" fmla="*/ 9113 w 10000"/>
                <a:gd name="connsiteY64" fmla="*/ 2201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145 w 10000"/>
                <a:gd name="connsiteY10" fmla="*/ 3277 h 10000"/>
                <a:gd name="connsiteX11" fmla="*/ 5515 w 10000"/>
                <a:gd name="connsiteY11" fmla="*/ 3531 h 10000"/>
                <a:gd name="connsiteX12" fmla="*/ 5886 w 10000"/>
                <a:gd name="connsiteY12" fmla="*/ 3645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145 w 10000"/>
                <a:gd name="connsiteY10" fmla="*/ 3277 h 10000"/>
                <a:gd name="connsiteX11" fmla="*/ 5570 w 10000"/>
                <a:gd name="connsiteY11" fmla="*/ 3352 h 10000"/>
                <a:gd name="connsiteX12" fmla="*/ 5886 w 10000"/>
                <a:gd name="connsiteY12" fmla="*/ 3645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159 w 10000"/>
                <a:gd name="connsiteY10" fmla="*/ 3277 h 10000"/>
                <a:gd name="connsiteX11" fmla="*/ 5570 w 10000"/>
                <a:gd name="connsiteY11" fmla="*/ 3352 h 10000"/>
                <a:gd name="connsiteX12" fmla="*/ 5886 w 10000"/>
                <a:gd name="connsiteY12" fmla="*/ 3645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159 w 10000"/>
                <a:gd name="connsiteY10" fmla="*/ 3277 h 10000"/>
                <a:gd name="connsiteX11" fmla="*/ 5570 w 10000"/>
                <a:gd name="connsiteY11" fmla="*/ 3352 h 10000"/>
                <a:gd name="connsiteX12" fmla="*/ 5907 w 10000"/>
                <a:gd name="connsiteY12" fmla="*/ 3504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159 w 10000"/>
                <a:gd name="connsiteY10" fmla="*/ 3277 h 10000"/>
                <a:gd name="connsiteX11" fmla="*/ 5474 w 10000"/>
                <a:gd name="connsiteY11" fmla="*/ 3324 h 10000"/>
                <a:gd name="connsiteX12" fmla="*/ 5907 w 10000"/>
                <a:gd name="connsiteY12" fmla="*/ 3504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159 w 10000"/>
                <a:gd name="connsiteY10" fmla="*/ 3277 h 10000"/>
                <a:gd name="connsiteX11" fmla="*/ 5474 w 10000"/>
                <a:gd name="connsiteY11" fmla="*/ 3324 h 10000"/>
                <a:gd name="connsiteX12" fmla="*/ 5831 w 10000"/>
                <a:gd name="connsiteY12" fmla="*/ 3476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159 w 10000"/>
                <a:gd name="connsiteY10" fmla="*/ 3277 h 10000"/>
                <a:gd name="connsiteX11" fmla="*/ 5474 w 10000"/>
                <a:gd name="connsiteY11" fmla="*/ 3324 h 10000"/>
                <a:gd name="connsiteX12" fmla="*/ 5831 w 10000"/>
                <a:gd name="connsiteY12" fmla="*/ 3476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097 w 10000"/>
                <a:gd name="connsiteY10" fmla="*/ 3258 h 10000"/>
                <a:gd name="connsiteX11" fmla="*/ 5474 w 10000"/>
                <a:gd name="connsiteY11" fmla="*/ 3324 h 10000"/>
                <a:gd name="connsiteX12" fmla="*/ 5831 w 10000"/>
                <a:gd name="connsiteY12" fmla="*/ 3476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 name="connsiteX0" fmla="*/ 7567 w 10000"/>
                <a:gd name="connsiteY0" fmla="*/ 0 h 10000"/>
                <a:gd name="connsiteX1" fmla="*/ 7453 w 10000"/>
                <a:gd name="connsiteY1" fmla="*/ 51 h 10000"/>
                <a:gd name="connsiteX2" fmla="*/ 7038 w 10000"/>
                <a:gd name="connsiteY2" fmla="*/ 339 h 10000"/>
                <a:gd name="connsiteX3" fmla="*/ 6831 w 10000"/>
                <a:gd name="connsiteY3" fmla="*/ 726 h 10000"/>
                <a:gd name="connsiteX4" fmla="*/ 6491 w 10000"/>
                <a:gd name="connsiteY4" fmla="*/ 983 h 10000"/>
                <a:gd name="connsiteX5" fmla="*/ 6042 w 10000"/>
                <a:gd name="connsiteY5" fmla="*/ 1370 h 10000"/>
                <a:gd name="connsiteX6" fmla="*/ 5639 w 10000"/>
                <a:gd name="connsiteY6" fmla="*/ 1703 h 10000"/>
                <a:gd name="connsiteX7" fmla="*/ 5210 w 10000"/>
                <a:gd name="connsiteY7" fmla="*/ 2201 h 10000"/>
                <a:gd name="connsiteX8" fmla="*/ 5042 w 10000"/>
                <a:gd name="connsiteY8" fmla="*/ 2711 h 10000"/>
                <a:gd name="connsiteX9" fmla="*/ 4959 w 10000"/>
                <a:gd name="connsiteY9" fmla="*/ 3036 h 10000"/>
                <a:gd name="connsiteX10" fmla="*/ 5097 w 10000"/>
                <a:gd name="connsiteY10" fmla="*/ 3258 h 10000"/>
                <a:gd name="connsiteX11" fmla="*/ 5474 w 10000"/>
                <a:gd name="connsiteY11" fmla="*/ 3324 h 10000"/>
                <a:gd name="connsiteX12" fmla="*/ 5831 w 10000"/>
                <a:gd name="connsiteY12" fmla="*/ 3476 h 10000"/>
                <a:gd name="connsiteX13" fmla="*/ 6062 w 10000"/>
                <a:gd name="connsiteY13" fmla="*/ 3658 h 10000"/>
                <a:gd name="connsiteX14" fmla="*/ 6165 w 10000"/>
                <a:gd name="connsiteY14" fmla="*/ 3926 h 10000"/>
                <a:gd name="connsiteX15" fmla="*/ 5990 w 10000"/>
                <a:gd name="connsiteY15" fmla="*/ 4337 h 10000"/>
                <a:gd name="connsiteX16" fmla="*/ 5856 w 10000"/>
                <a:gd name="connsiteY16" fmla="*/ 4661 h 10000"/>
                <a:gd name="connsiteX17" fmla="*/ 5712 w 10000"/>
                <a:gd name="connsiteY17" fmla="*/ 5199 h 10000"/>
                <a:gd name="connsiteX18" fmla="*/ 5629 w 10000"/>
                <a:gd name="connsiteY18" fmla="*/ 5536 h 10000"/>
                <a:gd name="connsiteX19" fmla="*/ 5515 w 10000"/>
                <a:gd name="connsiteY19" fmla="*/ 5918 h 10000"/>
                <a:gd name="connsiteX20" fmla="*/ 4979 w 10000"/>
                <a:gd name="connsiteY20" fmla="*/ 6540 h 10000"/>
                <a:gd name="connsiteX21" fmla="*/ 4218 w 10000"/>
                <a:gd name="connsiteY21" fmla="*/ 7091 h 10000"/>
                <a:gd name="connsiteX22" fmla="*/ 3434 w 10000"/>
                <a:gd name="connsiteY22" fmla="*/ 7641 h 10000"/>
                <a:gd name="connsiteX23" fmla="*/ 2743 w 10000"/>
                <a:gd name="connsiteY23" fmla="*/ 8334 h 10000"/>
                <a:gd name="connsiteX24" fmla="*/ 1703 w 10000"/>
                <a:gd name="connsiteY24" fmla="*/ 8871 h 10000"/>
                <a:gd name="connsiteX25" fmla="*/ 465 w 10000"/>
                <a:gd name="connsiteY25" fmla="*/ 9408 h 10000"/>
                <a:gd name="connsiteX26" fmla="*/ 2 w 10000"/>
                <a:gd name="connsiteY26" fmla="*/ 9704 h 10000"/>
                <a:gd name="connsiteX27" fmla="*/ 331 w 10000"/>
                <a:gd name="connsiteY27" fmla="*/ 9689 h 10000"/>
                <a:gd name="connsiteX28" fmla="*/ 613 w 10000"/>
                <a:gd name="connsiteY28" fmla="*/ 9685 h 10000"/>
                <a:gd name="connsiteX29" fmla="*/ 1008 w 10000"/>
                <a:gd name="connsiteY29" fmla="*/ 9713 h 10000"/>
                <a:gd name="connsiteX30" fmla="*/ 1516 w 10000"/>
                <a:gd name="connsiteY30" fmla="*/ 9894 h 10000"/>
                <a:gd name="connsiteX31" fmla="*/ 1895 w 10000"/>
                <a:gd name="connsiteY31" fmla="*/ 9997 h 10000"/>
                <a:gd name="connsiteX32" fmla="*/ 2290 w 10000"/>
                <a:gd name="connsiteY32" fmla="*/ 9973 h 10000"/>
                <a:gd name="connsiteX33" fmla="*/ 2705 w 10000"/>
                <a:gd name="connsiteY33" fmla="*/ 9945 h 10000"/>
                <a:gd name="connsiteX34" fmla="*/ 3156 w 10000"/>
                <a:gd name="connsiteY34" fmla="*/ 9816 h 10000"/>
                <a:gd name="connsiteX35" fmla="*/ 3646 w 10000"/>
                <a:gd name="connsiteY35" fmla="*/ 9685 h 10000"/>
                <a:gd name="connsiteX36" fmla="*/ 4196 w 10000"/>
                <a:gd name="connsiteY36" fmla="*/ 9662 h 10000"/>
                <a:gd name="connsiteX37" fmla="*/ 4533 w 10000"/>
                <a:gd name="connsiteY37" fmla="*/ 9685 h 10000"/>
                <a:gd name="connsiteX38" fmla="*/ 5080 w 10000"/>
                <a:gd name="connsiteY38" fmla="*/ 9713 h 10000"/>
                <a:gd name="connsiteX39" fmla="*/ 5371 w 10000"/>
                <a:gd name="connsiteY39" fmla="*/ 9719 h 10000"/>
                <a:gd name="connsiteX40" fmla="*/ 5578 w 10000"/>
                <a:gd name="connsiteY40" fmla="*/ 9774 h 10000"/>
                <a:gd name="connsiteX41" fmla="*/ 5742 w 10000"/>
                <a:gd name="connsiteY41" fmla="*/ 9620 h 10000"/>
                <a:gd name="connsiteX42" fmla="*/ 5833 w 10000"/>
                <a:gd name="connsiteY42" fmla="*/ 9371 h 10000"/>
                <a:gd name="connsiteX43" fmla="*/ 5976 w 10000"/>
                <a:gd name="connsiteY43" fmla="*/ 9011 h 10000"/>
                <a:gd name="connsiteX44" fmla="*/ 6264 w 10000"/>
                <a:gd name="connsiteY44" fmla="*/ 8654 h 10000"/>
                <a:gd name="connsiteX45" fmla="*/ 6848 w 10000"/>
                <a:gd name="connsiteY45" fmla="*/ 8352 h 10000"/>
                <a:gd name="connsiteX46" fmla="*/ 7226 w 10000"/>
                <a:gd name="connsiteY46" fmla="*/ 8396 h 10000"/>
                <a:gd name="connsiteX47" fmla="*/ 7453 w 10000"/>
                <a:gd name="connsiteY47" fmla="*/ 8560 h 10000"/>
                <a:gd name="connsiteX48" fmla="*/ 7597 w 10000"/>
                <a:gd name="connsiteY48" fmla="*/ 8448 h 10000"/>
                <a:gd name="connsiteX49" fmla="*/ 7659 w 10000"/>
                <a:gd name="connsiteY49" fmla="*/ 8188 h 10000"/>
                <a:gd name="connsiteX50" fmla="*/ 8037 w 10000"/>
                <a:gd name="connsiteY50" fmla="*/ 7308 h 10000"/>
                <a:gd name="connsiteX51" fmla="*/ 8566 w 10000"/>
                <a:gd name="connsiteY51" fmla="*/ 6329 h 10000"/>
                <a:gd name="connsiteX52" fmla="*/ 9109 w 10000"/>
                <a:gd name="connsiteY52" fmla="*/ 5651 h 10000"/>
                <a:gd name="connsiteX53" fmla="*/ 9708 w 10000"/>
                <a:gd name="connsiteY53" fmla="*/ 4963 h 10000"/>
                <a:gd name="connsiteX54" fmla="*/ 10000 w 10000"/>
                <a:gd name="connsiteY54" fmla="*/ 4704 h 10000"/>
                <a:gd name="connsiteX55" fmla="*/ 10000 w 10000"/>
                <a:gd name="connsiteY55" fmla="*/ 4547 h 10000"/>
                <a:gd name="connsiteX56" fmla="*/ 9772 w 10000"/>
                <a:gd name="connsiteY56" fmla="*/ 4421 h 10000"/>
                <a:gd name="connsiteX57" fmla="*/ 9584 w 10000"/>
                <a:gd name="connsiteY57" fmla="*/ 4303 h 10000"/>
                <a:gd name="connsiteX58" fmla="*/ 9464 w 10000"/>
                <a:gd name="connsiteY58" fmla="*/ 4124 h 10000"/>
                <a:gd name="connsiteX59" fmla="*/ 9164 w 10000"/>
                <a:gd name="connsiteY59" fmla="*/ 3672 h 10000"/>
                <a:gd name="connsiteX60" fmla="*/ 9051 w 10000"/>
                <a:gd name="connsiteY60" fmla="*/ 3404 h 10000"/>
                <a:gd name="connsiteX61" fmla="*/ 8989 w 10000"/>
                <a:gd name="connsiteY61" fmla="*/ 3108 h 10000"/>
                <a:gd name="connsiteX62" fmla="*/ 8999 w 10000"/>
                <a:gd name="connsiteY62" fmla="*/ 2844 h 10000"/>
                <a:gd name="connsiteX63" fmla="*/ 9055 w 10000"/>
                <a:gd name="connsiteY63" fmla="*/ 25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7567" y="0"/>
                  </a:moveTo>
                  <a:cubicBezTo>
                    <a:pt x="7550" y="11"/>
                    <a:pt x="7544" y="-4"/>
                    <a:pt x="7453" y="51"/>
                  </a:cubicBezTo>
                  <a:cubicBezTo>
                    <a:pt x="7364" y="108"/>
                    <a:pt x="7142" y="226"/>
                    <a:pt x="7038" y="339"/>
                  </a:cubicBezTo>
                  <a:cubicBezTo>
                    <a:pt x="6934" y="451"/>
                    <a:pt x="6921" y="616"/>
                    <a:pt x="6831" y="726"/>
                  </a:cubicBezTo>
                  <a:cubicBezTo>
                    <a:pt x="6742" y="834"/>
                    <a:pt x="6622" y="874"/>
                    <a:pt x="6491" y="983"/>
                  </a:cubicBezTo>
                  <a:lnTo>
                    <a:pt x="6042" y="1370"/>
                  </a:lnTo>
                  <a:cubicBezTo>
                    <a:pt x="5900" y="1488"/>
                    <a:pt x="5776" y="1567"/>
                    <a:pt x="5639" y="1703"/>
                  </a:cubicBezTo>
                  <a:cubicBezTo>
                    <a:pt x="5502" y="1842"/>
                    <a:pt x="5310" y="2028"/>
                    <a:pt x="5210" y="2201"/>
                  </a:cubicBezTo>
                  <a:cubicBezTo>
                    <a:pt x="5110" y="2368"/>
                    <a:pt x="5083" y="2571"/>
                    <a:pt x="5042" y="2711"/>
                  </a:cubicBezTo>
                  <a:cubicBezTo>
                    <a:pt x="5001" y="2854"/>
                    <a:pt x="4950" y="2945"/>
                    <a:pt x="4959" y="3036"/>
                  </a:cubicBezTo>
                  <a:cubicBezTo>
                    <a:pt x="4968" y="3127"/>
                    <a:pt x="4935" y="3229"/>
                    <a:pt x="5097" y="3258"/>
                  </a:cubicBezTo>
                  <a:cubicBezTo>
                    <a:pt x="5259" y="3287"/>
                    <a:pt x="5352" y="3288"/>
                    <a:pt x="5474" y="3324"/>
                  </a:cubicBezTo>
                  <a:cubicBezTo>
                    <a:pt x="5596" y="3360"/>
                    <a:pt x="5733" y="3420"/>
                    <a:pt x="5831" y="3476"/>
                  </a:cubicBezTo>
                  <a:cubicBezTo>
                    <a:pt x="5929" y="3532"/>
                    <a:pt x="6006" y="3583"/>
                    <a:pt x="6062" y="3658"/>
                  </a:cubicBezTo>
                  <a:cubicBezTo>
                    <a:pt x="6118" y="3733"/>
                    <a:pt x="6131" y="3837"/>
                    <a:pt x="6165" y="3926"/>
                  </a:cubicBezTo>
                  <a:cubicBezTo>
                    <a:pt x="6107" y="4063"/>
                    <a:pt x="6048" y="4200"/>
                    <a:pt x="5990" y="4337"/>
                  </a:cubicBezTo>
                  <a:cubicBezTo>
                    <a:pt x="5939" y="4460"/>
                    <a:pt x="5900" y="4519"/>
                    <a:pt x="5856" y="4661"/>
                  </a:cubicBezTo>
                  <a:cubicBezTo>
                    <a:pt x="5812" y="4803"/>
                    <a:pt x="5749" y="5054"/>
                    <a:pt x="5712" y="5199"/>
                  </a:cubicBezTo>
                  <a:cubicBezTo>
                    <a:pt x="5674" y="5344"/>
                    <a:pt x="5659" y="5415"/>
                    <a:pt x="5629" y="5536"/>
                  </a:cubicBezTo>
                  <a:cubicBezTo>
                    <a:pt x="5598" y="5661"/>
                    <a:pt x="5622" y="5754"/>
                    <a:pt x="5515" y="5918"/>
                  </a:cubicBezTo>
                  <a:cubicBezTo>
                    <a:pt x="5409" y="6084"/>
                    <a:pt x="5196" y="6346"/>
                    <a:pt x="4979" y="6540"/>
                  </a:cubicBezTo>
                  <a:cubicBezTo>
                    <a:pt x="4764" y="6735"/>
                    <a:pt x="4476" y="6907"/>
                    <a:pt x="4218" y="7091"/>
                  </a:cubicBezTo>
                  <a:cubicBezTo>
                    <a:pt x="3959" y="7275"/>
                    <a:pt x="3678" y="7436"/>
                    <a:pt x="3434" y="7641"/>
                  </a:cubicBezTo>
                  <a:cubicBezTo>
                    <a:pt x="3190" y="7849"/>
                    <a:pt x="3032" y="8134"/>
                    <a:pt x="2743" y="8334"/>
                  </a:cubicBezTo>
                  <a:cubicBezTo>
                    <a:pt x="2454" y="8536"/>
                    <a:pt x="2081" y="8692"/>
                    <a:pt x="1703" y="8871"/>
                  </a:cubicBezTo>
                  <a:cubicBezTo>
                    <a:pt x="1325" y="9049"/>
                    <a:pt x="747" y="9266"/>
                    <a:pt x="465" y="9408"/>
                  </a:cubicBezTo>
                  <a:cubicBezTo>
                    <a:pt x="184" y="9550"/>
                    <a:pt x="25" y="9657"/>
                    <a:pt x="2" y="9704"/>
                  </a:cubicBezTo>
                  <a:cubicBezTo>
                    <a:pt x="-22" y="9751"/>
                    <a:pt x="229" y="9694"/>
                    <a:pt x="331" y="9689"/>
                  </a:cubicBezTo>
                  <a:cubicBezTo>
                    <a:pt x="434" y="9685"/>
                    <a:pt x="500" y="9681"/>
                    <a:pt x="613" y="9685"/>
                  </a:cubicBezTo>
                  <a:cubicBezTo>
                    <a:pt x="726" y="9689"/>
                    <a:pt x="857" y="9681"/>
                    <a:pt x="1008" y="9713"/>
                  </a:cubicBezTo>
                  <a:cubicBezTo>
                    <a:pt x="1159" y="9748"/>
                    <a:pt x="1368" y="9847"/>
                    <a:pt x="1516" y="9894"/>
                  </a:cubicBezTo>
                  <a:cubicBezTo>
                    <a:pt x="1665" y="9939"/>
                    <a:pt x="1766" y="9983"/>
                    <a:pt x="1895" y="9997"/>
                  </a:cubicBezTo>
                  <a:cubicBezTo>
                    <a:pt x="2022" y="10011"/>
                    <a:pt x="2156" y="9983"/>
                    <a:pt x="2290" y="9973"/>
                  </a:cubicBezTo>
                  <a:cubicBezTo>
                    <a:pt x="2424" y="9964"/>
                    <a:pt x="2560" y="9973"/>
                    <a:pt x="2705" y="9945"/>
                  </a:cubicBezTo>
                  <a:cubicBezTo>
                    <a:pt x="2849" y="9917"/>
                    <a:pt x="2998" y="9860"/>
                    <a:pt x="3156" y="9816"/>
                  </a:cubicBezTo>
                  <a:cubicBezTo>
                    <a:pt x="3313" y="9774"/>
                    <a:pt x="3474" y="9708"/>
                    <a:pt x="3646" y="9685"/>
                  </a:cubicBezTo>
                  <a:cubicBezTo>
                    <a:pt x="3819" y="9662"/>
                    <a:pt x="4048" y="9662"/>
                    <a:pt x="4196" y="9662"/>
                  </a:cubicBezTo>
                  <a:cubicBezTo>
                    <a:pt x="4345" y="9662"/>
                    <a:pt x="4386" y="9674"/>
                    <a:pt x="4533" y="9685"/>
                  </a:cubicBezTo>
                  <a:lnTo>
                    <a:pt x="5080" y="9713"/>
                  </a:lnTo>
                  <a:cubicBezTo>
                    <a:pt x="5220" y="9719"/>
                    <a:pt x="5289" y="9708"/>
                    <a:pt x="5371" y="9719"/>
                  </a:cubicBezTo>
                  <a:cubicBezTo>
                    <a:pt x="5455" y="9727"/>
                    <a:pt x="5536" y="9765"/>
                    <a:pt x="5578" y="9774"/>
                  </a:cubicBezTo>
                  <a:cubicBezTo>
                    <a:pt x="5633" y="9723"/>
                    <a:pt x="5687" y="9671"/>
                    <a:pt x="5742" y="9620"/>
                  </a:cubicBezTo>
                  <a:cubicBezTo>
                    <a:pt x="5756" y="9582"/>
                    <a:pt x="5793" y="9472"/>
                    <a:pt x="5833" y="9371"/>
                  </a:cubicBezTo>
                  <a:cubicBezTo>
                    <a:pt x="5870" y="9266"/>
                    <a:pt x="5903" y="9129"/>
                    <a:pt x="5976" y="9011"/>
                  </a:cubicBezTo>
                  <a:cubicBezTo>
                    <a:pt x="6048" y="8894"/>
                    <a:pt x="6120" y="8762"/>
                    <a:pt x="6264" y="8654"/>
                  </a:cubicBezTo>
                  <a:cubicBezTo>
                    <a:pt x="6410" y="8546"/>
                    <a:pt x="6687" y="8396"/>
                    <a:pt x="6848" y="8352"/>
                  </a:cubicBezTo>
                  <a:cubicBezTo>
                    <a:pt x="7010" y="8310"/>
                    <a:pt x="7126" y="8363"/>
                    <a:pt x="7226" y="8396"/>
                  </a:cubicBezTo>
                  <a:cubicBezTo>
                    <a:pt x="7327" y="8429"/>
                    <a:pt x="7406" y="8528"/>
                    <a:pt x="7453" y="8560"/>
                  </a:cubicBezTo>
                  <a:cubicBezTo>
                    <a:pt x="7500" y="8522"/>
                    <a:pt x="7550" y="8486"/>
                    <a:pt x="7597" y="8448"/>
                  </a:cubicBezTo>
                  <a:cubicBezTo>
                    <a:pt x="7604" y="8404"/>
                    <a:pt x="7587" y="8375"/>
                    <a:pt x="7659" y="8188"/>
                  </a:cubicBezTo>
                  <a:cubicBezTo>
                    <a:pt x="7732" y="8000"/>
                    <a:pt x="7886" y="7618"/>
                    <a:pt x="8037" y="7308"/>
                  </a:cubicBezTo>
                  <a:cubicBezTo>
                    <a:pt x="8188" y="6997"/>
                    <a:pt x="8388" y="6605"/>
                    <a:pt x="8566" y="6329"/>
                  </a:cubicBezTo>
                  <a:cubicBezTo>
                    <a:pt x="8746" y="6051"/>
                    <a:pt x="8920" y="5876"/>
                    <a:pt x="9109" y="5651"/>
                  </a:cubicBezTo>
                  <a:cubicBezTo>
                    <a:pt x="9298" y="5424"/>
                    <a:pt x="9559" y="5122"/>
                    <a:pt x="9708" y="4963"/>
                  </a:cubicBezTo>
                  <a:cubicBezTo>
                    <a:pt x="9855" y="4803"/>
                    <a:pt x="9937" y="4755"/>
                    <a:pt x="10000" y="4704"/>
                  </a:cubicBezTo>
                  <a:lnTo>
                    <a:pt x="10000" y="4547"/>
                  </a:lnTo>
                  <a:cubicBezTo>
                    <a:pt x="9962" y="4529"/>
                    <a:pt x="9842" y="4464"/>
                    <a:pt x="9772" y="4421"/>
                  </a:cubicBezTo>
                  <a:cubicBezTo>
                    <a:pt x="9704" y="4379"/>
                    <a:pt x="9635" y="4351"/>
                    <a:pt x="9584" y="4303"/>
                  </a:cubicBezTo>
                  <a:cubicBezTo>
                    <a:pt x="9531" y="4256"/>
                    <a:pt x="9531" y="4230"/>
                    <a:pt x="9464" y="4124"/>
                  </a:cubicBezTo>
                  <a:cubicBezTo>
                    <a:pt x="9394" y="4022"/>
                    <a:pt x="9234" y="3790"/>
                    <a:pt x="9164" y="3672"/>
                  </a:cubicBezTo>
                  <a:cubicBezTo>
                    <a:pt x="9096" y="3556"/>
                    <a:pt x="9082" y="3498"/>
                    <a:pt x="9051" y="3404"/>
                  </a:cubicBezTo>
                  <a:cubicBezTo>
                    <a:pt x="9020" y="3311"/>
                    <a:pt x="8995" y="3201"/>
                    <a:pt x="8989" y="3108"/>
                  </a:cubicBezTo>
                  <a:cubicBezTo>
                    <a:pt x="8982" y="3014"/>
                    <a:pt x="8989" y="2933"/>
                    <a:pt x="8999" y="2844"/>
                  </a:cubicBezTo>
                  <a:cubicBezTo>
                    <a:pt x="9010" y="2755"/>
                    <a:pt x="9038" y="2665"/>
                    <a:pt x="9055" y="2557"/>
                  </a:cubicBezTo>
                </a:path>
              </a:pathLst>
            </a:custGeom>
            <a:noFill/>
            <a:ln w="28575" cmpd="sng">
              <a:solidFill>
                <a:srgbClr val="FF59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 name="Text Box 156"/>
            <p:cNvSpPr txBox="1">
              <a:spLocks noChangeArrowheads="1"/>
            </p:cNvSpPr>
            <p:nvPr/>
          </p:nvSpPr>
          <p:spPr bwMode="auto">
            <a:xfrm>
              <a:off x="6267532" y="3590968"/>
              <a:ext cx="730262" cy="214316"/>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ZA" sz="800" b="1">
                  <a:cs typeface="+mn-cs"/>
                </a:rPr>
                <a:t>Ladysmith</a:t>
              </a:r>
            </a:p>
          </p:txBody>
        </p:sp>
        <p:sp>
          <p:nvSpPr>
            <p:cNvPr id="91" name="Freeform 48"/>
            <p:cNvSpPr>
              <a:spLocks/>
            </p:cNvSpPr>
            <p:nvPr/>
          </p:nvSpPr>
          <p:spPr bwMode="auto">
            <a:xfrm>
              <a:off x="5643635" y="2886107"/>
              <a:ext cx="587384" cy="885839"/>
            </a:xfrm>
            <a:custGeom>
              <a:avLst/>
              <a:gdLst>
                <a:gd name="T0" fmla="*/ 0 w 370"/>
                <a:gd name="T1" fmla="*/ 0 h 558"/>
                <a:gd name="T2" fmla="*/ 51 w 370"/>
                <a:gd name="T3" fmla="*/ 66 h 558"/>
                <a:gd name="T4" fmla="*/ 159 w 370"/>
                <a:gd name="T5" fmla="*/ 222 h 558"/>
                <a:gd name="T6" fmla="*/ 237 w 370"/>
                <a:gd name="T7" fmla="*/ 300 h 558"/>
                <a:gd name="T8" fmla="*/ 315 w 370"/>
                <a:gd name="T9" fmla="*/ 402 h 558"/>
                <a:gd name="T10" fmla="*/ 363 w 370"/>
                <a:gd name="T11" fmla="*/ 504 h 558"/>
                <a:gd name="T12" fmla="*/ 357 w 370"/>
                <a:gd name="T13" fmla="*/ 558 h 558"/>
              </a:gdLst>
              <a:ahLst/>
              <a:cxnLst>
                <a:cxn ang="0">
                  <a:pos x="T0" y="T1"/>
                </a:cxn>
                <a:cxn ang="0">
                  <a:pos x="T2" y="T3"/>
                </a:cxn>
                <a:cxn ang="0">
                  <a:pos x="T4" y="T5"/>
                </a:cxn>
                <a:cxn ang="0">
                  <a:pos x="T6" y="T7"/>
                </a:cxn>
                <a:cxn ang="0">
                  <a:pos x="T8" y="T9"/>
                </a:cxn>
                <a:cxn ang="0">
                  <a:pos x="T10" y="T11"/>
                </a:cxn>
                <a:cxn ang="0">
                  <a:pos x="T12" y="T13"/>
                </a:cxn>
              </a:cxnLst>
              <a:rect l="0" t="0" r="r" b="b"/>
              <a:pathLst>
                <a:path w="370" h="558">
                  <a:moveTo>
                    <a:pt x="0" y="0"/>
                  </a:moveTo>
                  <a:cubicBezTo>
                    <a:pt x="9" y="11"/>
                    <a:pt x="25" y="29"/>
                    <a:pt x="51" y="66"/>
                  </a:cubicBezTo>
                  <a:cubicBezTo>
                    <a:pt x="77" y="103"/>
                    <a:pt x="128" y="183"/>
                    <a:pt x="159" y="222"/>
                  </a:cubicBezTo>
                  <a:cubicBezTo>
                    <a:pt x="190" y="261"/>
                    <a:pt x="211" y="270"/>
                    <a:pt x="237" y="300"/>
                  </a:cubicBezTo>
                  <a:cubicBezTo>
                    <a:pt x="263" y="330"/>
                    <a:pt x="294" y="368"/>
                    <a:pt x="315" y="402"/>
                  </a:cubicBezTo>
                  <a:cubicBezTo>
                    <a:pt x="336" y="436"/>
                    <a:pt x="356" y="478"/>
                    <a:pt x="363" y="504"/>
                  </a:cubicBezTo>
                  <a:cubicBezTo>
                    <a:pt x="370" y="530"/>
                    <a:pt x="358" y="547"/>
                    <a:pt x="357" y="558"/>
                  </a:cubicBezTo>
                </a:path>
              </a:pathLst>
            </a:custGeom>
            <a:noFill/>
            <a:ln w="28575" cmpd="sng">
              <a:solidFill>
                <a:srgbClr val="FF59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 name="Text Box 15"/>
            <p:cNvSpPr txBox="1">
              <a:spLocks noChangeArrowheads="1"/>
            </p:cNvSpPr>
            <p:nvPr/>
          </p:nvSpPr>
          <p:spPr bwMode="auto">
            <a:xfrm>
              <a:off x="4357740" y="2738468"/>
              <a:ext cx="1185881" cy="228604"/>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ZA" sz="900" b="1" dirty="0">
                  <a:cs typeface="+mn-cs"/>
                </a:rPr>
                <a:t>JOHANNESBURG</a:t>
              </a:r>
            </a:p>
          </p:txBody>
        </p:sp>
        <p:sp>
          <p:nvSpPr>
            <p:cNvPr id="93" name="Text Box 20"/>
            <p:cNvSpPr txBox="1">
              <a:spLocks noChangeArrowheads="1"/>
            </p:cNvSpPr>
            <p:nvPr/>
          </p:nvSpPr>
          <p:spPr bwMode="auto">
            <a:xfrm>
              <a:off x="3668754" y="3671932"/>
              <a:ext cx="804875" cy="214315"/>
            </a:xfrm>
            <a:prstGeom prst="rect">
              <a:avLst/>
            </a:prstGeom>
            <a:solidFill>
              <a:srgbClr val="C0C0C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ZA" sz="800" b="1" dirty="0">
                  <a:cs typeface="+mn-cs"/>
                </a:rPr>
                <a:t>KIMBERLEY</a:t>
              </a:r>
            </a:p>
          </p:txBody>
        </p:sp>
      </p:grpSp>
      <p:sp>
        <p:nvSpPr>
          <p:cNvPr id="23553" name="Rectangle 2"/>
          <p:cNvSpPr>
            <a:spLocks noGrp="1" noChangeArrowheads="1"/>
          </p:cNvSpPr>
          <p:nvPr>
            <p:ph type="title"/>
          </p:nvPr>
        </p:nvSpPr>
        <p:spPr>
          <a:xfrm>
            <a:off x="228600" y="381000"/>
            <a:ext cx="7239000" cy="544513"/>
          </a:xfrm>
        </p:spPr>
        <p:txBody>
          <a:bodyPr/>
          <a:lstStyle/>
          <a:p>
            <a:pPr eaLnBrk="1" hangingPunct="1"/>
            <a:r>
              <a:rPr lang="en-ZA" sz="3000" b="1" dirty="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rPr>
              <a:t>Connecting South Africa – 2006-</a:t>
            </a:r>
            <a:r>
              <a:rPr lang="en-ZA" sz="3000" b="1" dirty="0" smtClean="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rPr>
              <a:t>2012 </a:t>
            </a:r>
            <a:endParaRPr lang="en-ZA" sz="3000" b="1" dirty="0">
              <a:solidFill>
                <a:srgbClr val="FB6F24"/>
              </a:solidFill>
              <a:effectLst>
                <a:innerShdw blurRad="63500" dist="50800" dir="13500000">
                  <a:srgbClr val="000000">
                    <a:alpha val="50000"/>
                  </a:srgbClr>
                </a:innerShdw>
                <a:reflection stA="35000" endPos="75000" dist="12700" dir="5400000" sy="-100000" algn="bl" rotWithShape="0"/>
              </a:effectLst>
              <a:latin typeface="Arial" charset="0"/>
              <a:ea typeface="ＭＳ Ｐゴシック" charset="-128"/>
              <a:cs typeface="ＭＳ Ｐゴシック" charset="-128"/>
            </a:endParaRPr>
          </a:p>
        </p:txBody>
      </p:sp>
      <p:sp>
        <p:nvSpPr>
          <p:cNvPr id="23554" name="Freeform 57"/>
          <p:cNvSpPr>
            <a:spLocks/>
          </p:cNvSpPr>
          <p:nvPr/>
        </p:nvSpPr>
        <p:spPr bwMode="auto">
          <a:xfrm>
            <a:off x="7177088" y="3749675"/>
            <a:ext cx="1228725" cy="481013"/>
          </a:xfrm>
          <a:custGeom>
            <a:avLst/>
            <a:gdLst>
              <a:gd name="T0" fmla="*/ 0 w 774"/>
              <a:gd name="T1" fmla="*/ 2147483647 h 303"/>
              <a:gd name="T2" fmla="*/ 2147483647 w 774"/>
              <a:gd name="T3" fmla="*/ 2147483647 h 303"/>
              <a:gd name="T4" fmla="*/ 2147483647 w 774"/>
              <a:gd name="T5" fmla="*/ 2147483647 h 303"/>
              <a:gd name="T6" fmla="*/ 2147483647 w 774"/>
              <a:gd name="T7" fmla="*/ 0 h 303"/>
              <a:gd name="T8" fmla="*/ 0 60000 65536"/>
              <a:gd name="T9" fmla="*/ 0 60000 65536"/>
              <a:gd name="T10" fmla="*/ 0 60000 65536"/>
              <a:gd name="T11" fmla="*/ 0 60000 65536"/>
              <a:gd name="T12" fmla="*/ 0 w 774"/>
              <a:gd name="T13" fmla="*/ 0 h 303"/>
              <a:gd name="T14" fmla="*/ 774 w 774"/>
              <a:gd name="T15" fmla="*/ 303 h 303"/>
            </a:gdLst>
            <a:ahLst/>
            <a:cxnLst>
              <a:cxn ang="T8">
                <a:pos x="T0" y="T1"/>
              </a:cxn>
              <a:cxn ang="T9">
                <a:pos x="T2" y="T3"/>
              </a:cxn>
              <a:cxn ang="T10">
                <a:pos x="T4" y="T5"/>
              </a:cxn>
              <a:cxn ang="T11">
                <a:pos x="T6" y="T7"/>
              </a:cxn>
            </a:cxnLst>
            <a:rect l="T12" t="T13" r="T14" b="T15"/>
            <a:pathLst>
              <a:path w="774" h="303">
                <a:moveTo>
                  <a:pt x="0" y="264"/>
                </a:moveTo>
                <a:cubicBezTo>
                  <a:pt x="33" y="270"/>
                  <a:pt x="126" y="303"/>
                  <a:pt x="198" y="300"/>
                </a:cubicBezTo>
                <a:cubicBezTo>
                  <a:pt x="270" y="297"/>
                  <a:pt x="336" y="296"/>
                  <a:pt x="432" y="246"/>
                </a:cubicBezTo>
                <a:cubicBezTo>
                  <a:pt x="528" y="196"/>
                  <a:pt x="703" y="51"/>
                  <a:pt x="774" y="0"/>
                </a:cubicBezTo>
              </a:path>
            </a:pathLst>
          </a:custGeom>
          <a:noFill/>
          <a:ln w="190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5" name="Freeform 58"/>
          <p:cNvSpPr>
            <a:spLocks/>
          </p:cNvSpPr>
          <p:nvPr/>
        </p:nvSpPr>
        <p:spPr bwMode="auto">
          <a:xfrm>
            <a:off x="7173913" y="3359150"/>
            <a:ext cx="1012825" cy="831850"/>
          </a:xfrm>
          <a:custGeom>
            <a:avLst/>
            <a:gdLst>
              <a:gd name="T0" fmla="*/ 0 w 638"/>
              <a:gd name="T1" fmla="*/ 2147483647 h 524"/>
              <a:gd name="T2" fmla="*/ 2147483647 w 638"/>
              <a:gd name="T3" fmla="*/ 2147483647 h 524"/>
              <a:gd name="T4" fmla="*/ 2147483647 w 638"/>
              <a:gd name="T5" fmla="*/ 2147483647 h 524"/>
              <a:gd name="T6" fmla="*/ 2147483647 w 638"/>
              <a:gd name="T7" fmla="*/ 0 h 524"/>
              <a:gd name="T8" fmla="*/ 0 60000 65536"/>
              <a:gd name="T9" fmla="*/ 0 60000 65536"/>
              <a:gd name="T10" fmla="*/ 0 60000 65536"/>
              <a:gd name="T11" fmla="*/ 0 60000 65536"/>
              <a:gd name="T12" fmla="*/ 0 w 638"/>
              <a:gd name="T13" fmla="*/ 0 h 524"/>
              <a:gd name="T14" fmla="*/ 638 w 638"/>
              <a:gd name="T15" fmla="*/ 524 h 524"/>
            </a:gdLst>
            <a:ahLst/>
            <a:cxnLst>
              <a:cxn ang="T8">
                <a:pos x="T0" y="T1"/>
              </a:cxn>
              <a:cxn ang="T9">
                <a:pos x="T2" y="T3"/>
              </a:cxn>
              <a:cxn ang="T10">
                <a:pos x="T4" y="T5"/>
              </a:cxn>
              <a:cxn ang="T11">
                <a:pos x="T6" y="T7"/>
              </a:cxn>
            </a:cxnLst>
            <a:rect l="T12" t="T13" r="T14" b="T15"/>
            <a:pathLst>
              <a:path w="638" h="524">
                <a:moveTo>
                  <a:pt x="0" y="502"/>
                </a:moveTo>
                <a:cubicBezTo>
                  <a:pt x="33" y="500"/>
                  <a:pt x="124" y="524"/>
                  <a:pt x="200" y="492"/>
                </a:cubicBezTo>
                <a:cubicBezTo>
                  <a:pt x="276" y="460"/>
                  <a:pt x="385" y="394"/>
                  <a:pt x="458" y="312"/>
                </a:cubicBezTo>
                <a:cubicBezTo>
                  <a:pt x="531" y="230"/>
                  <a:pt x="601" y="65"/>
                  <a:pt x="638" y="0"/>
                </a:cubicBezTo>
              </a:path>
            </a:pathLst>
          </a:custGeom>
          <a:noFill/>
          <a:ln w="190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6" name="Freeform 59"/>
          <p:cNvSpPr>
            <a:spLocks/>
          </p:cNvSpPr>
          <p:nvPr/>
        </p:nvSpPr>
        <p:spPr bwMode="auto">
          <a:xfrm>
            <a:off x="7180263" y="2968625"/>
            <a:ext cx="882650" cy="1193800"/>
          </a:xfrm>
          <a:custGeom>
            <a:avLst/>
            <a:gdLst>
              <a:gd name="T0" fmla="*/ 0 w 556"/>
              <a:gd name="T1" fmla="*/ 2147483647 h 752"/>
              <a:gd name="T2" fmla="*/ 2147483647 w 556"/>
              <a:gd name="T3" fmla="*/ 2147483647 h 752"/>
              <a:gd name="T4" fmla="*/ 2147483647 w 556"/>
              <a:gd name="T5" fmla="*/ 2147483647 h 752"/>
              <a:gd name="T6" fmla="*/ 2147483647 w 556"/>
              <a:gd name="T7" fmla="*/ 0 h 752"/>
              <a:gd name="T8" fmla="*/ 0 60000 65536"/>
              <a:gd name="T9" fmla="*/ 0 60000 65536"/>
              <a:gd name="T10" fmla="*/ 0 60000 65536"/>
              <a:gd name="T11" fmla="*/ 0 60000 65536"/>
              <a:gd name="T12" fmla="*/ 0 w 556"/>
              <a:gd name="T13" fmla="*/ 0 h 752"/>
              <a:gd name="T14" fmla="*/ 556 w 556"/>
              <a:gd name="T15" fmla="*/ 752 h 752"/>
            </a:gdLst>
            <a:ahLst/>
            <a:cxnLst>
              <a:cxn ang="T8">
                <a:pos x="T0" y="T1"/>
              </a:cxn>
              <a:cxn ang="T9">
                <a:pos x="T2" y="T3"/>
              </a:cxn>
              <a:cxn ang="T10">
                <a:pos x="T4" y="T5"/>
              </a:cxn>
              <a:cxn ang="T11">
                <a:pos x="T6" y="T7"/>
              </a:cxn>
            </a:cxnLst>
            <a:rect l="T12" t="T13" r="T14" b="T15"/>
            <a:pathLst>
              <a:path w="556" h="752">
                <a:moveTo>
                  <a:pt x="0" y="752"/>
                </a:moveTo>
                <a:cubicBezTo>
                  <a:pt x="33" y="739"/>
                  <a:pt x="130" y="720"/>
                  <a:pt x="196" y="672"/>
                </a:cubicBezTo>
                <a:cubicBezTo>
                  <a:pt x="262" y="624"/>
                  <a:pt x="334" y="574"/>
                  <a:pt x="394" y="462"/>
                </a:cubicBezTo>
                <a:cubicBezTo>
                  <a:pt x="454" y="350"/>
                  <a:pt x="522" y="96"/>
                  <a:pt x="556" y="0"/>
                </a:cubicBezTo>
              </a:path>
            </a:pathLst>
          </a:custGeom>
          <a:noFill/>
          <a:ln w="190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7" name="Freeform 60"/>
          <p:cNvSpPr>
            <a:spLocks/>
          </p:cNvSpPr>
          <p:nvPr/>
        </p:nvSpPr>
        <p:spPr bwMode="auto">
          <a:xfrm>
            <a:off x="1335088" y="4865688"/>
            <a:ext cx="781050" cy="1162050"/>
          </a:xfrm>
          <a:custGeom>
            <a:avLst/>
            <a:gdLst>
              <a:gd name="T0" fmla="*/ 2147483647 w 492"/>
              <a:gd name="T1" fmla="*/ 2147483647 h 732"/>
              <a:gd name="T2" fmla="*/ 2147483647 w 492"/>
              <a:gd name="T3" fmla="*/ 2147483647 h 732"/>
              <a:gd name="T4" fmla="*/ 2147483647 w 492"/>
              <a:gd name="T5" fmla="*/ 2147483647 h 732"/>
              <a:gd name="T6" fmla="*/ 0 w 492"/>
              <a:gd name="T7" fmla="*/ 0 h 732"/>
              <a:gd name="T8" fmla="*/ 0 60000 65536"/>
              <a:gd name="T9" fmla="*/ 0 60000 65536"/>
              <a:gd name="T10" fmla="*/ 0 60000 65536"/>
              <a:gd name="T11" fmla="*/ 0 60000 65536"/>
              <a:gd name="T12" fmla="*/ 0 w 492"/>
              <a:gd name="T13" fmla="*/ 0 h 732"/>
              <a:gd name="T14" fmla="*/ 492 w 492"/>
              <a:gd name="T15" fmla="*/ 732 h 732"/>
            </a:gdLst>
            <a:ahLst/>
            <a:cxnLst>
              <a:cxn ang="T8">
                <a:pos x="T0" y="T1"/>
              </a:cxn>
              <a:cxn ang="T9">
                <a:pos x="T2" y="T3"/>
              </a:cxn>
              <a:cxn ang="T10">
                <a:pos x="T4" y="T5"/>
              </a:cxn>
              <a:cxn ang="T11">
                <a:pos x="T6" y="T7"/>
              </a:cxn>
            </a:cxnLst>
            <a:rect l="T12" t="T13" r="T14" b="T15"/>
            <a:pathLst>
              <a:path w="492" h="732">
                <a:moveTo>
                  <a:pt x="492" y="732"/>
                </a:moveTo>
                <a:cubicBezTo>
                  <a:pt x="449" y="724"/>
                  <a:pt x="407" y="717"/>
                  <a:pt x="366" y="686"/>
                </a:cubicBezTo>
                <a:cubicBezTo>
                  <a:pt x="325" y="655"/>
                  <a:pt x="307" y="661"/>
                  <a:pt x="246" y="547"/>
                </a:cubicBezTo>
                <a:cubicBezTo>
                  <a:pt x="185" y="433"/>
                  <a:pt x="51" y="114"/>
                  <a:pt x="0" y="0"/>
                </a:cubicBezTo>
              </a:path>
            </a:pathLst>
          </a:custGeom>
          <a:noFill/>
          <a:ln w="190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8" name="Freeform 61"/>
          <p:cNvSpPr>
            <a:spLocks/>
          </p:cNvSpPr>
          <p:nvPr/>
        </p:nvSpPr>
        <p:spPr bwMode="auto">
          <a:xfrm>
            <a:off x="1347788" y="5435600"/>
            <a:ext cx="844550" cy="695325"/>
          </a:xfrm>
          <a:custGeom>
            <a:avLst/>
            <a:gdLst>
              <a:gd name="T0" fmla="*/ 2147483647 w 532"/>
              <a:gd name="T1" fmla="*/ 2147483647 h 438"/>
              <a:gd name="T2" fmla="*/ 2147483647 w 532"/>
              <a:gd name="T3" fmla="*/ 2147483647 h 438"/>
              <a:gd name="T4" fmla="*/ 2147483647 w 532"/>
              <a:gd name="T5" fmla="*/ 2147483647 h 438"/>
              <a:gd name="T6" fmla="*/ 0 w 532"/>
              <a:gd name="T7" fmla="*/ 0 h 438"/>
              <a:gd name="T8" fmla="*/ 0 60000 65536"/>
              <a:gd name="T9" fmla="*/ 0 60000 65536"/>
              <a:gd name="T10" fmla="*/ 0 60000 65536"/>
              <a:gd name="T11" fmla="*/ 0 60000 65536"/>
              <a:gd name="T12" fmla="*/ 0 w 532"/>
              <a:gd name="T13" fmla="*/ 0 h 438"/>
              <a:gd name="T14" fmla="*/ 532 w 532"/>
              <a:gd name="T15" fmla="*/ 438 h 438"/>
            </a:gdLst>
            <a:ahLst/>
            <a:cxnLst>
              <a:cxn ang="T8">
                <a:pos x="T0" y="T1"/>
              </a:cxn>
              <a:cxn ang="T9">
                <a:pos x="T2" y="T3"/>
              </a:cxn>
              <a:cxn ang="T10">
                <a:pos x="T4" y="T5"/>
              </a:cxn>
              <a:cxn ang="T11">
                <a:pos x="T6" y="T7"/>
              </a:cxn>
            </a:cxnLst>
            <a:rect l="T12" t="T13" r="T14" b="T15"/>
            <a:pathLst>
              <a:path w="532" h="438">
                <a:moveTo>
                  <a:pt x="532" y="430"/>
                </a:moveTo>
                <a:cubicBezTo>
                  <a:pt x="509" y="427"/>
                  <a:pt x="454" y="438"/>
                  <a:pt x="396" y="414"/>
                </a:cubicBezTo>
                <a:cubicBezTo>
                  <a:pt x="338" y="390"/>
                  <a:pt x="252" y="357"/>
                  <a:pt x="186" y="288"/>
                </a:cubicBezTo>
                <a:cubicBezTo>
                  <a:pt x="120" y="219"/>
                  <a:pt x="39" y="60"/>
                  <a:pt x="0" y="0"/>
                </a:cubicBezTo>
              </a:path>
            </a:pathLst>
          </a:custGeom>
          <a:noFill/>
          <a:ln w="190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9" name="Text Box 62"/>
          <p:cNvSpPr txBox="1">
            <a:spLocks noChangeArrowheads="1"/>
          </p:cNvSpPr>
          <p:nvPr/>
        </p:nvSpPr>
        <p:spPr bwMode="auto">
          <a:xfrm>
            <a:off x="7732713" y="27432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000" b="1">
                <a:solidFill>
                  <a:srgbClr val="0066FF"/>
                </a:solidFill>
              </a:rPr>
              <a:t>EASSy</a:t>
            </a:r>
          </a:p>
        </p:txBody>
      </p:sp>
      <p:sp>
        <p:nvSpPr>
          <p:cNvPr id="23560" name="Text Box 63"/>
          <p:cNvSpPr txBox="1">
            <a:spLocks noChangeArrowheads="1"/>
          </p:cNvSpPr>
          <p:nvPr/>
        </p:nvSpPr>
        <p:spPr bwMode="auto">
          <a:xfrm>
            <a:off x="7977188" y="3140075"/>
            <a:ext cx="785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000" b="1">
                <a:solidFill>
                  <a:srgbClr val="0066FF"/>
                </a:solidFill>
              </a:rPr>
              <a:t>SEACOM</a:t>
            </a:r>
          </a:p>
        </p:txBody>
      </p:sp>
      <p:sp>
        <p:nvSpPr>
          <p:cNvPr id="23561" name="Text Box 64"/>
          <p:cNvSpPr txBox="1">
            <a:spLocks noChangeArrowheads="1"/>
          </p:cNvSpPr>
          <p:nvPr/>
        </p:nvSpPr>
        <p:spPr bwMode="auto">
          <a:xfrm>
            <a:off x="8183563" y="3527425"/>
            <a:ext cx="547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000" b="1">
                <a:solidFill>
                  <a:srgbClr val="0066FF"/>
                </a:solidFill>
              </a:rPr>
              <a:t>SAFE</a:t>
            </a:r>
          </a:p>
        </p:txBody>
      </p:sp>
      <p:sp>
        <p:nvSpPr>
          <p:cNvPr id="23562" name="Text Box 65"/>
          <p:cNvSpPr txBox="1">
            <a:spLocks noChangeArrowheads="1"/>
          </p:cNvSpPr>
          <p:nvPr/>
        </p:nvSpPr>
        <p:spPr bwMode="auto">
          <a:xfrm>
            <a:off x="1042988" y="5207000"/>
            <a:ext cx="557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000" b="1">
                <a:solidFill>
                  <a:srgbClr val="0066FF"/>
                </a:solidFill>
              </a:rPr>
              <a:t>SAT-3</a:t>
            </a:r>
          </a:p>
        </p:txBody>
      </p:sp>
      <p:sp>
        <p:nvSpPr>
          <p:cNvPr id="23563" name="Freeform 67"/>
          <p:cNvSpPr>
            <a:spLocks/>
          </p:cNvSpPr>
          <p:nvPr/>
        </p:nvSpPr>
        <p:spPr bwMode="auto">
          <a:xfrm>
            <a:off x="1609725" y="4168775"/>
            <a:ext cx="5945188" cy="2670175"/>
          </a:xfrm>
          <a:custGeom>
            <a:avLst/>
            <a:gdLst>
              <a:gd name="T0" fmla="*/ 2147483647 w 3745"/>
              <a:gd name="T1" fmla="*/ 2147483647 h 1682"/>
              <a:gd name="T2" fmla="*/ 2147483647 w 3745"/>
              <a:gd name="T3" fmla="*/ 2147483647 h 1682"/>
              <a:gd name="T4" fmla="*/ 2147483647 w 3745"/>
              <a:gd name="T5" fmla="*/ 2147483647 h 1682"/>
              <a:gd name="T6" fmla="*/ 2147483647 w 3745"/>
              <a:gd name="T7" fmla="*/ 2147483647 h 1682"/>
              <a:gd name="T8" fmla="*/ 2147483647 w 3745"/>
              <a:gd name="T9" fmla="*/ 2147483647 h 1682"/>
              <a:gd name="T10" fmla="*/ 2147483647 w 3745"/>
              <a:gd name="T11" fmla="*/ 2147483647 h 1682"/>
              <a:gd name="T12" fmla="*/ 2147483647 w 3745"/>
              <a:gd name="T13" fmla="*/ 0 h 1682"/>
              <a:gd name="T14" fmla="*/ 0 60000 65536"/>
              <a:gd name="T15" fmla="*/ 0 60000 65536"/>
              <a:gd name="T16" fmla="*/ 0 60000 65536"/>
              <a:gd name="T17" fmla="*/ 0 60000 65536"/>
              <a:gd name="T18" fmla="*/ 0 60000 65536"/>
              <a:gd name="T19" fmla="*/ 0 60000 65536"/>
              <a:gd name="T20" fmla="*/ 0 60000 65536"/>
              <a:gd name="T21" fmla="*/ 0 w 3745"/>
              <a:gd name="T22" fmla="*/ 0 h 1682"/>
              <a:gd name="T23" fmla="*/ 3745 w 3745"/>
              <a:gd name="T24" fmla="*/ 1682 h 16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5" h="1682">
                <a:moveTo>
                  <a:pt x="363" y="1218"/>
                </a:moveTo>
                <a:cubicBezTo>
                  <a:pt x="319" y="1245"/>
                  <a:pt x="141" y="1296"/>
                  <a:pt x="99" y="1380"/>
                </a:cubicBezTo>
                <a:cubicBezTo>
                  <a:pt x="57" y="1464"/>
                  <a:pt x="0" y="1564"/>
                  <a:pt x="255" y="1602"/>
                </a:cubicBezTo>
                <a:cubicBezTo>
                  <a:pt x="510" y="1640"/>
                  <a:pt x="1180" y="1682"/>
                  <a:pt x="1629" y="1608"/>
                </a:cubicBezTo>
                <a:cubicBezTo>
                  <a:pt x="2078" y="1534"/>
                  <a:pt x="2612" y="1364"/>
                  <a:pt x="2949" y="1158"/>
                </a:cubicBezTo>
                <a:cubicBezTo>
                  <a:pt x="3286" y="952"/>
                  <a:pt x="3557" y="565"/>
                  <a:pt x="3651" y="372"/>
                </a:cubicBezTo>
                <a:cubicBezTo>
                  <a:pt x="3745" y="179"/>
                  <a:pt x="3542" y="78"/>
                  <a:pt x="3513" y="0"/>
                </a:cubicBezTo>
              </a:path>
            </a:pathLst>
          </a:custGeom>
          <a:noFill/>
          <a:ln w="190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4" name="Text Box 68"/>
          <p:cNvSpPr txBox="1">
            <a:spLocks noChangeArrowheads="1"/>
          </p:cNvSpPr>
          <p:nvPr/>
        </p:nvSpPr>
        <p:spPr bwMode="auto">
          <a:xfrm>
            <a:off x="3341688" y="6543675"/>
            <a:ext cx="547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000" b="1">
                <a:solidFill>
                  <a:srgbClr val="0066FF"/>
                </a:solidFill>
              </a:rPr>
              <a:t>SAFE</a:t>
            </a:r>
          </a:p>
        </p:txBody>
      </p:sp>
      <p:sp>
        <p:nvSpPr>
          <p:cNvPr id="23565" name="Text Box 55"/>
          <p:cNvSpPr txBox="1">
            <a:spLocks noChangeArrowheads="1"/>
          </p:cNvSpPr>
          <p:nvPr/>
        </p:nvSpPr>
        <p:spPr bwMode="auto">
          <a:xfrm>
            <a:off x="7924800" y="4267200"/>
            <a:ext cx="719138" cy="2540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000" b="1">
                <a:solidFill>
                  <a:srgbClr val="FF6600"/>
                </a:solidFill>
              </a:rPr>
              <a:t>Mtunzini</a:t>
            </a:r>
          </a:p>
        </p:txBody>
      </p:sp>
      <p:sp>
        <p:nvSpPr>
          <p:cNvPr id="23566" name="Text Box 56"/>
          <p:cNvSpPr txBox="1">
            <a:spLocks noChangeArrowheads="1"/>
          </p:cNvSpPr>
          <p:nvPr/>
        </p:nvSpPr>
        <p:spPr bwMode="auto">
          <a:xfrm>
            <a:off x="381000" y="5867400"/>
            <a:ext cx="1147763" cy="2540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ZA" sz="1000" b="1">
                <a:solidFill>
                  <a:srgbClr val="FF6600"/>
                </a:solidFill>
              </a:rPr>
              <a:t>Melkbosstrand</a:t>
            </a:r>
          </a:p>
        </p:txBody>
      </p:sp>
      <p:sp>
        <p:nvSpPr>
          <p:cNvPr id="23568" name="Text Box 65"/>
          <p:cNvSpPr txBox="1">
            <a:spLocks noChangeArrowheads="1"/>
          </p:cNvSpPr>
          <p:nvPr/>
        </p:nvSpPr>
        <p:spPr bwMode="auto">
          <a:xfrm>
            <a:off x="1011238" y="4613275"/>
            <a:ext cx="5905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000" b="1">
                <a:solidFill>
                  <a:srgbClr val="0066FF"/>
                </a:solidFill>
              </a:rPr>
              <a:t>WACS</a:t>
            </a:r>
          </a:p>
        </p:txBody>
      </p:sp>
      <p:sp>
        <p:nvSpPr>
          <p:cNvPr id="23569" name="Text Box 56"/>
          <p:cNvSpPr txBox="1">
            <a:spLocks noChangeArrowheads="1"/>
          </p:cNvSpPr>
          <p:nvPr/>
        </p:nvSpPr>
        <p:spPr bwMode="auto">
          <a:xfrm>
            <a:off x="304800" y="5545138"/>
            <a:ext cx="919163" cy="246062"/>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ZA" sz="1000" b="1">
                <a:solidFill>
                  <a:srgbClr val="FF6600"/>
                </a:solidFill>
              </a:rPr>
              <a:t>Yzerfontein</a:t>
            </a:r>
          </a:p>
        </p:txBody>
      </p:sp>
      <p:sp>
        <p:nvSpPr>
          <p:cNvPr id="23570" name="Text Box 33"/>
          <p:cNvSpPr txBox="1">
            <a:spLocks noChangeArrowheads="1"/>
          </p:cNvSpPr>
          <p:nvPr/>
        </p:nvSpPr>
        <p:spPr bwMode="auto">
          <a:xfrm>
            <a:off x="523874" y="1965325"/>
            <a:ext cx="1889125" cy="1661994"/>
          </a:xfrm>
          <a:prstGeom prst="rect">
            <a:avLst/>
          </a:prstGeom>
          <a:noFill/>
          <a:ln w="9525">
            <a:solidFill>
              <a:srgbClr val="EE660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600" dirty="0">
                <a:solidFill>
                  <a:srgbClr val="EE6606"/>
                </a:solidFill>
              </a:rPr>
              <a:t>NATIONAL  LONG DISTANCE</a:t>
            </a:r>
          </a:p>
          <a:p>
            <a:pPr eaLnBrk="1" hangingPunct="1">
              <a:spcBef>
                <a:spcPct val="50000"/>
              </a:spcBef>
              <a:buFontTx/>
              <a:buChar char="•"/>
            </a:pPr>
            <a:r>
              <a:rPr lang="en-ZA" sz="1400" dirty="0"/>
              <a:t> 12000 km, </a:t>
            </a:r>
            <a:r>
              <a:rPr lang="en-ZA" sz="1400" dirty="0" smtClean="0"/>
              <a:t>to all 40 main cities and towns</a:t>
            </a:r>
          </a:p>
          <a:p>
            <a:pPr eaLnBrk="1" hangingPunct="1">
              <a:spcBef>
                <a:spcPct val="50000"/>
              </a:spcBef>
              <a:buFontTx/>
              <a:buChar char="•"/>
            </a:pPr>
            <a:r>
              <a:rPr lang="en-ZA" sz="1400" dirty="0" smtClean="0"/>
              <a:t> 4000 km upgrade to new fibre in 2012</a:t>
            </a:r>
            <a:endParaRPr lang="en-ZA" sz="1400" dirty="0"/>
          </a:p>
        </p:txBody>
      </p:sp>
      <p:grpSp>
        <p:nvGrpSpPr>
          <p:cNvPr id="6" name="Group 34"/>
          <p:cNvGrpSpPr>
            <a:grpSpLocks/>
          </p:cNvGrpSpPr>
          <p:nvPr/>
        </p:nvGrpSpPr>
        <p:grpSpPr bwMode="auto">
          <a:xfrm>
            <a:off x="1954213" y="1184275"/>
            <a:ext cx="5132388" cy="5213350"/>
            <a:chOff x="1837" y="826"/>
            <a:chExt cx="3233" cy="3284"/>
          </a:xfrm>
          <a:solidFill>
            <a:schemeClr val="accent6">
              <a:lumMod val="40000"/>
              <a:lumOff val="60000"/>
              <a:alpha val="31000"/>
            </a:schemeClr>
          </a:solidFill>
        </p:grpSpPr>
        <p:sp>
          <p:nvSpPr>
            <p:cNvPr id="86" name="Oval 36"/>
            <p:cNvSpPr>
              <a:spLocks noChangeArrowheads="1"/>
            </p:cNvSpPr>
            <p:nvPr/>
          </p:nvSpPr>
          <p:spPr bwMode="auto">
            <a:xfrm>
              <a:off x="1837" y="3838"/>
              <a:ext cx="285" cy="272"/>
            </a:xfrm>
            <a:prstGeom prst="ellipse">
              <a:avLst/>
            </a:prstGeom>
            <a:grpFill/>
            <a:ln w="38100" algn="ctr">
              <a:solidFill>
                <a:srgbClr val="FF6600"/>
              </a:solidFill>
              <a:round/>
              <a:headEnd/>
              <a:tailEnd/>
            </a:ln>
            <a:effectLst/>
          </p:spPr>
          <p:txBody>
            <a:bodyPr wrap="none" anchor="ctr"/>
            <a:lstStyle/>
            <a:p>
              <a:pPr>
                <a:defRPr/>
              </a:pPr>
              <a:endParaRPr lang="en-ZA">
                <a:ea typeface="ＭＳ Ｐゴシック" pitchFamily="-108" charset="-128"/>
                <a:cs typeface="ＭＳ Ｐゴシック" pitchFamily="-108" charset="-128"/>
              </a:endParaRPr>
            </a:p>
          </p:txBody>
        </p:sp>
        <p:sp>
          <p:nvSpPr>
            <p:cNvPr id="87" name="Oval 37"/>
            <p:cNvSpPr>
              <a:spLocks noChangeArrowheads="1"/>
            </p:cNvSpPr>
            <p:nvPr/>
          </p:nvSpPr>
          <p:spPr bwMode="auto">
            <a:xfrm>
              <a:off x="4785" y="2704"/>
              <a:ext cx="285" cy="272"/>
            </a:xfrm>
            <a:prstGeom prst="ellipse">
              <a:avLst/>
            </a:prstGeom>
            <a:grpFill/>
            <a:ln w="38100" algn="ctr">
              <a:solidFill>
                <a:srgbClr val="FF6600"/>
              </a:solidFill>
              <a:round/>
              <a:headEnd/>
              <a:tailEnd/>
            </a:ln>
            <a:effectLst/>
          </p:spPr>
          <p:txBody>
            <a:bodyPr wrap="none" anchor="ctr"/>
            <a:lstStyle/>
            <a:p>
              <a:pPr>
                <a:defRPr/>
              </a:pPr>
              <a:endParaRPr lang="en-ZA">
                <a:ea typeface="ＭＳ Ｐゴシック" pitchFamily="-108" charset="-128"/>
                <a:cs typeface="ＭＳ Ｐゴシック" pitchFamily="-108" charset="-128"/>
              </a:endParaRPr>
            </a:p>
          </p:txBody>
        </p:sp>
        <p:sp>
          <p:nvSpPr>
            <p:cNvPr id="88" name="Oval 38"/>
            <p:cNvSpPr>
              <a:spLocks noChangeArrowheads="1"/>
            </p:cNvSpPr>
            <p:nvPr/>
          </p:nvSpPr>
          <p:spPr bwMode="auto">
            <a:xfrm>
              <a:off x="4150" y="1706"/>
              <a:ext cx="285" cy="272"/>
            </a:xfrm>
            <a:prstGeom prst="ellipse">
              <a:avLst/>
            </a:prstGeom>
            <a:grpFill/>
            <a:ln w="38100" algn="ctr">
              <a:solidFill>
                <a:srgbClr val="FF6600"/>
              </a:solidFill>
              <a:round/>
              <a:headEnd/>
              <a:tailEnd/>
            </a:ln>
            <a:effectLst/>
          </p:spPr>
          <p:txBody>
            <a:bodyPr wrap="none" anchor="ctr"/>
            <a:lstStyle/>
            <a:p>
              <a:pPr>
                <a:defRPr/>
              </a:pPr>
              <a:endParaRPr lang="en-ZA">
                <a:ea typeface="ＭＳ Ｐゴシック" pitchFamily="-108" charset="-128"/>
                <a:cs typeface="ＭＳ Ｐゴシック" pitchFamily="-108" charset="-128"/>
              </a:endParaRPr>
            </a:p>
          </p:txBody>
        </p:sp>
        <p:sp>
          <p:nvSpPr>
            <p:cNvPr id="85" name="Text Box 35"/>
            <p:cNvSpPr txBox="1">
              <a:spLocks noChangeArrowheads="1"/>
            </p:cNvSpPr>
            <p:nvPr/>
          </p:nvSpPr>
          <p:spPr bwMode="auto">
            <a:xfrm>
              <a:off x="2014" y="826"/>
              <a:ext cx="1968" cy="417"/>
            </a:xfrm>
            <a:prstGeom prst="rect">
              <a:avLst/>
            </a:prstGeom>
            <a:noFill/>
            <a:ln w="9525">
              <a:solidFill>
                <a:srgbClr val="EE6606"/>
              </a:solidFill>
              <a:miter lim="800000"/>
              <a:headEnd/>
              <a:tailEnd/>
            </a:ln>
          </p:spPr>
          <p:txBody>
            <a:bodyPr wrap="square">
              <a:spAutoFit/>
            </a:bodyPr>
            <a:lstStyle/>
            <a:p>
              <a:pPr>
                <a:spcBef>
                  <a:spcPct val="50000"/>
                </a:spcBef>
                <a:defRPr/>
              </a:pPr>
              <a:r>
                <a:rPr lang="en-ZA" sz="1600" dirty="0">
                  <a:solidFill>
                    <a:srgbClr val="EE6606"/>
                  </a:solidFill>
                  <a:latin typeface="Arial" pitchFamily="-108" charset="0"/>
                  <a:ea typeface="ＭＳ Ｐゴシック" pitchFamily="-108" charset="-128"/>
                  <a:cs typeface="ＭＳ Ｐゴシック" pitchFamily="-108" charset="-128"/>
                </a:rPr>
                <a:t>METROPOLITAN NETWORKS</a:t>
              </a:r>
            </a:p>
            <a:p>
              <a:pPr>
                <a:spcBef>
                  <a:spcPct val="50000"/>
                </a:spcBef>
                <a:buFontTx/>
                <a:buChar char="•"/>
                <a:defRPr/>
              </a:pPr>
              <a:r>
                <a:rPr lang="en-ZA" sz="1400" dirty="0">
                  <a:latin typeface="Arial" pitchFamily="-108" charset="0"/>
                  <a:ea typeface="ＭＳ Ｐゴシック" pitchFamily="-108" charset="-128"/>
                  <a:cs typeface="ＭＳ Ｐゴシック" pitchFamily="-108" charset="-128"/>
                </a:rPr>
                <a:t> 6500 km in Gauteng, CT, Durban</a:t>
              </a:r>
            </a:p>
          </p:txBody>
        </p:sp>
      </p:grpSp>
      <p:sp>
        <p:nvSpPr>
          <p:cNvPr id="104" name="Text Box 33"/>
          <p:cNvSpPr txBox="1">
            <a:spLocks noChangeArrowheads="1"/>
          </p:cNvSpPr>
          <p:nvPr/>
        </p:nvSpPr>
        <p:spPr bwMode="auto">
          <a:xfrm>
            <a:off x="190500" y="1190625"/>
            <a:ext cx="1905000" cy="661720"/>
          </a:xfrm>
          <a:prstGeom prst="rect">
            <a:avLst/>
          </a:prstGeom>
          <a:noFill/>
          <a:ln w="9525">
            <a:solidFill>
              <a:srgbClr val="EE660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600" dirty="0" smtClean="0">
                <a:solidFill>
                  <a:srgbClr val="EE6606"/>
                </a:solidFill>
              </a:rPr>
              <a:t>DATA CENTRES</a:t>
            </a:r>
            <a:endParaRPr lang="en-ZA" sz="1600" dirty="0">
              <a:solidFill>
                <a:srgbClr val="EE6606"/>
              </a:solidFill>
            </a:endParaRPr>
          </a:p>
          <a:p>
            <a:pPr eaLnBrk="1" hangingPunct="1">
              <a:spcBef>
                <a:spcPct val="50000"/>
              </a:spcBef>
              <a:buFontTx/>
              <a:buChar char="•"/>
            </a:pPr>
            <a:r>
              <a:rPr lang="en-ZA" sz="1400" dirty="0"/>
              <a:t> </a:t>
            </a:r>
            <a:r>
              <a:rPr lang="en-ZA" sz="1400" dirty="0" smtClean="0"/>
              <a:t>Tier 3: </a:t>
            </a:r>
            <a:r>
              <a:rPr lang="en-ZA" sz="1400" dirty="0" smtClean="0"/>
              <a:t>Midrand, CT</a:t>
            </a:r>
            <a:endParaRPr lang="en-ZA" sz="1400" dirty="0"/>
          </a:p>
        </p:txBody>
      </p:sp>
      <p:sp>
        <p:nvSpPr>
          <p:cNvPr id="2" name="Rectangle 1"/>
          <p:cNvSpPr/>
          <p:nvPr/>
        </p:nvSpPr>
        <p:spPr>
          <a:xfrm>
            <a:off x="6934200" y="5524500"/>
            <a:ext cx="2032000" cy="12192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5" name="Picture 5" descr="C:\Data\Angus\My Pictures\Neotel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852" y="5367337"/>
            <a:ext cx="1761848" cy="132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3784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Neotel at Work- laying optic fib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357510" cy="2451100"/>
          </a:xfrm>
          <a:prstGeom prst="rect">
            <a:avLst/>
          </a:prstGeom>
        </p:spPr>
      </p:pic>
      <p:sp>
        <p:nvSpPr>
          <p:cNvPr id="9" name="TextBox 8"/>
          <p:cNvSpPr txBox="1"/>
          <p:nvPr/>
        </p:nvSpPr>
        <p:spPr>
          <a:xfrm>
            <a:off x="0" y="2755900"/>
            <a:ext cx="9144000" cy="1092607"/>
          </a:xfrm>
          <a:prstGeom prst="rect">
            <a:avLst/>
          </a:prstGeom>
          <a:noFill/>
          <a:effectLst/>
        </p:spPr>
        <p:txBody>
          <a:bodyPr>
            <a:spAutoFit/>
          </a:bodyPr>
          <a:lstStyle/>
          <a:p>
            <a:pPr algn="ctr" fontAlgn="auto">
              <a:spcBef>
                <a:spcPts val="0"/>
              </a:spcBef>
              <a:spcAft>
                <a:spcPts val="0"/>
              </a:spcAft>
              <a:defRPr/>
            </a:pPr>
            <a:r>
              <a:rPr lang="en-GB" sz="6500" b="1" dirty="0" err="1" smtClean="0">
                <a:solidFill>
                  <a:srgbClr val="FB6F24"/>
                </a:solidFill>
                <a:effectLst>
                  <a:innerShdw blurRad="63500" dist="50800" dir="13500000">
                    <a:srgbClr val="000000">
                      <a:alpha val="50000"/>
                    </a:srgbClr>
                  </a:innerShdw>
                  <a:reflection stA="35000" endPos="75000" dist="12700" dir="5400000" sy="-100000" algn="bl" rotWithShape="0"/>
                </a:effectLst>
                <a:latin typeface="+mn-lt"/>
              </a:rPr>
              <a:t>NeoMetro</a:t>
            </a:r>
            <a:endParaRPr lang="en-US" sz="6500" b="1" dirty="0">
              <a:solidFill>
                <a:srgbClr val="FB6F24"/>
              </a:solidFill>
              <a:effectLst>
                <a:innerShdw blurRad="63500" dist="50800" dir="13500000">
                  <a:srgbClr val="000000">
                    <a:alpha val="50000"/>
                  </a:srgbClr>
                </a:innerShdw>
                <a:reflection stA="35000" endPos="75000" dist="12700" dir="5400000" sy="-100000" algn="bl" rotWithShape="0"/>
              </a:effectLst>
              <a:latin typeface="+mn-lt"/>
            </a:endParaRPr>
          </a:p>
        </p:txBody>
      </p:sp>
      <p:sp>
        <p:nvSpPr>
          <p:cNvPr id="6" name="TextBox 5"/>
          <p:cNvSpPr txBox="1"/>
          <p:nvPr/>
        </p:nvSpPr>
        <p:spPr bwMode="auto">
          <a:xfrm>
            <a:off x="4711701" y="595310"/>
            <a:ext cx="21082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Highly scalable</a:t>
            </a:r>
            <a:endParaRPr lang="en-US" b="1" dirty="0">
              <a:solidFill>
                <a:srgbClr val="FB6F24"/>
              </a:solidFill>
              <a:effectLst>
                <a:reflection stA="35000" endPos="75000" dist="12700" dir="5400000" sy="-100000" algn="bl" rotWithShape="0"/>
              </a:effectLst>
              <a:latin typeface="+mn-lt"/>
            </a:endParaRPr>
          </a:p>
        </p:txBody>
      </p:sp>
      <p:sp>
        <p:nvSpPr>
          <p:cNvPr id="7" name="TextBox 6"/>
          <p:cNvSpPr txBox="1"/>
          <p:nvPr/>
        </p:nvSpPr>
        <p:spPr bwMode="auto">
          <a:xfrm>
            <a:off x="2273300" y="4264494"/>
            <a:ext cx="4578955" cy="646331"/>
          </a:xfrm>
          <a:prstGeom prst="rect">
            <a:avLst/>
          </a:prstGeom>
          <a:noFill/>
          <a:effectLst/>
        </p:spPr>
        <p:txBody>
          <a:bodyPr wrap="square">
            <a:spAutoFit/>
          </a:bodyPr>
          <a:lstStyle/>
          <a:p>
            <a:pPr algn="ctr" fontAlgn="auto">
              <a:spcBef>
                <a:spcPts val="0"/>
              </a:spcBef>
              <a:spcAft>
                <a:spcPts val="0"/>
              </a:spcAft>
              <a:defRPr/>
            </a:pPr>
            <a:r>
              <a:rPr lang="en-GB" sz="3600" b="1" dirty="0" smtClean="0">
                <a:solidFill>
                  <a:srgbClr val="FB6F24"/>
                </a:solidFill>
                <a:effectLst>
                  <a:reflection stA="35000" endPos="75000" dist="12700" dir="5400000" sy="-100000" algn="bl" rotWithShape="0"/>
                </a:effectLst>
                <a:latin typeface="+mn-lt"/>
              </a:rPr>
              <a:t>The new leased line</a:t>
            </a:r>
            <a:endParaRPr lang="en-US" sz="3600" b="1" dirty="0">
              <a:solidFill>
                <a:srgbClr val="FB6F24"/>
              </a:solidFill>
              <a:effectLst>
                <a:reflection stA="35000" endPos="75000" dist="12700" dir="5400000" sy="-100000" algn="bl" rotWithShape="0"/>
              </a:effectLst>
              <a:latin typeface="+mn-lt"/>
            </a:endParaRPr>
          </a:p>
        </p:txBody>
      </p:sp>
      <p:sp>
        <p:nvSpPr>
          <p:cNvPr id="8" name="TextBox 7"/>
          <p:cNvSpPr txBox="1"/>
          <p:nvPr/>
        </p:nvSpPr>
        <p:spPr bwMode="auto">
          <a:xfrm>
            <a:off x="6604000" y="3567110"/>
            <a:ext cx="236341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6,500 km of </a:t>
            </a:r>
            <a:r>
              <a:rPr lang="en-US" b="1" dirty="0" err="1" smtClean="0">
                <a:solidFill>
                  <a:srgbClr val="FB6F24"/>
                </a:solidFill>
                <a:effectLst>
                  <a:reflection stA="35000" endPos="75000" dist="12700" dir="5400000" sy="-100000" algn="bl" rotWithShape="0"/>
                </a:effectLst>
                <a:latin typeface="+mn-lt"/>
              </a:rPr>
              <a:t>fibre</a:t>
            </a:r>
            <a:endParaRPr lang="en-US" b="1" dirty="0">
              <a:solidFill>
                <a:srgbClr val="FB6F24"/>
              </a:solidFill>
              <a:effectLst>
                <a:reflection stA="35000" endPos="75000" dist="12700" dir="5400000" sy="-100000" algn="bl" rotWithShape="0"/>
              </a:effectLst>
              <a:latin typeface="+mn-lt"/>
            </a:endParaRPr>
          </a:p>
        </p:txBody>
      </p:sp>
      <p:sp>
        <p:nvSpPr>
          <p:cNvPr id="10" name="TextBox 9"/>
          <p:cNvSpPr txBox="1"/>
          <p:nvPr/>
        </p:nvSpPr>
        <p:spPr bwMode="auto">
          <a:xfrm>
            <a:off x="1231899" y="6103788"/>
            <a:ext cx="4724401"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SA’s first Metro Ethernet</a:t>
            </a:r>
            <a:endParaRPr lang="en-US" sz="2800" b="1" dirty="0">
              <a:solidFill>
                <a:srgbClr val="FB6F24"/>
              </a:solidFill>
              <a:effectLst>
                <a:reflection stA="35000" endPos="75000" dist="12700" dir="5400000" sy="-100000" algn="bl" rotWithShape="0"/>
              </a:effectLst>
              <a:latin typeface="+mn-lt"/>
            </a:endParaRPr>
          </a:p>
        </p:txBody>
      </p:sp>
      <p:sp>
        <p:nvSpPr>
          <p:cNvPr id="12" name="TextBox 11"/>
          <p:cNvSpPr txBox="1"/>
          <p:nvPr/>
        </p:nvSpPr>
        <p:spPr bwMode="auto">
          <a:xfrm>
            <a:off x="5461000" y="1567646"/>
            <a:ext cx="2667000"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Highest speed</a:t>
            </a:r>
            <a:endParaRPr lang="en-US" sz="2800" b="1" dirty="0">
              <a:solidFill>
                <a:srgbClr val="FB6F24"/>
              </a:solidFill>
              <a:effectLst>
                <a:reflection stA="35000" endPos="75000" dist="12700" dir="5400000" sy="-100000" algn="bl" rotWithShape="0"/>
              </a:effectLst>
              <a:latin typeface="+mn-lt"/>
            </a:endParaRPr>
          </a:p>
        </p:txBody>
      </p:sp>
      <p:sp>
        <p:nvSpPr>
          <p:cNvPr id="14" name="TextBox 13"/>
          <p:cNvSpPr txBox="1"/>
          <p:nvPr/>
        </p:nvSpPr>
        <p:spPr bwMode="auto">
          <a:xfrm>
            <a:off x="6654801" y="2462210"/>
            <a:ext cx="22987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1 </a:t>
            </a:r>
            <a:r>
              <a:rPr lang="en-US" sz="2000" b="1" dirty="0" err="1" smtClean="0">
                <a:solidFill>
                  <a:srgbClr val="FB6F24"/>
                </a:solidFill>
                <a:effectLst>
                  <a:reflection stA="35000" endPos="75000" dist="12700" dir="5400000" sy="-100000" algn="bl" rotWithShape="0"/>
                </a:effectLst>
                <a:latin typeface="+mn-lt"/>
              </a:rPr>
              <a:t>Gbps</a:t>
            </a:r>
            <a:r>
              <a:rPr lang="en-US" sz="2000" b="1" dirty="0">
                <a:solidFill>
                  <a:srgbClr val="FB6F24"/>
                </a:solidFill>
                <a:effectLst>
                  <a:reflection stA="35000" endPos="75000" dist="12700" dir="5400000" sy="-100000" algn="bl" rotWithShape="0"/>
                </a:effectLst>
                <a:latin typeface="+mn-lt"/>
              </a:rPr>
              <a:t> </a:t>
            </a:r>
            <a:r>
              <a:rPr lang="en-US" sz="2000" b="1" dirty="0" smtClean="0">
                <a:solidFill>
                  <a:srgbClr val="FB6F24"/>
                </a:solidFill>
                <a:effectLst>
                  <a:reflection stA="35000" endPos="75000" dist="12700" dir="5400000" sy="-100000" algn="bl" rotWithShape="0"/>
                </a:effectLst>
                <a:latin typeface="+mn-lt"/>
              </a:rPr>
              <a:t>as standard</a:t>
            </a:r>
            <a:endParaRPr lang="en-US" sz="2000" b="1" dirty="0">
              <a:solidFill>
                <a:srgbClr val="FB6F24"/>
              </a:solidFill>
              <a:effectLst>
                <a:reflection stA="35000" endPos="75000" dist="12700" dir="5400000" sy="-100000" algn="bl" rotWithShape="0"/>
              </a:effectLst>
              <a:latin typeface="+mn-lt"/>
            </a:endParaRPr>
          </a:p>
        </p:txBody>
      </p:sp>
      <p:sp>
        <p:nvSpPr>
          <p:cNvPr id="16" name="TextBox 15"/>
          <p:cNvSpPr txBox="1"/>
          <p:nvPr/>
        </p:nvSpPr>
        <p:spPr bwMode="auto">
          <a:xfrm>
            <a:off x="6019800" y="5407352"/>
            <a:ext cx="25273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Line or tree topology</a:t>
            </a:r>
            <a:endParaRPr lang="en-US" sz="2000" b="1" dirty="0">
              <a:solidFill>
                <a:srgbClr val="FB6F24"/>
              </a:solidFill>
              <a:effectLst>
                <a:reflection stA="35000" endPos="75000" dist="12700" dir="5400000" sy="-100000" algn="bl" rotWithShape="0"/>
              </a:effectLst>
              <a:latin typeface="+mn-lt"/>
            </a:endParaRPr>
          </a:p>
        </p:txBody>
      </p:sp>
      <p:sp>
        <p:nvSpPr>
          <p:cNvPr id="18" name="TextBox 17"/>
          <p:cNvSpPr txBox="1"/>
          <p:nvPr/>
        </p:nvSpPr>
        <p:spPr bwMode="auto">
          <a:xfrm>
            <a:off x="508000" y="5229552"/>
            <a:ext cx="23368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MEF compliant</a:t>
            </a:r>
            <a:endParaRPr lang="en-US" b="1" dirty="0">
              <a:solidFill>
                <a:srgbClr val="FB6F24"/>
              </a:solidFill>
              <a:effectLst>
                <a:reflection stA="35000" endPos="75000" dist="12700" dir="5400000" sy="-100000" algn="bl" rotWithShape="0"/>
              </a:effectLst>
              <a:latin typeface="+mn-lt"/>
            </a:endParaRPr>
          </a:p>
        </p:txBody>
      </p:sp>
      <p:sp>
        <p:nvSpPr>
          <p:cNvPr id="19" name="TextBox 18"/>
          <p:cNvSpPr txBox="1"/>
          <p:nvPr/>
        </p:nvSpPr>
        <p:spPr bwMode="auto">
          <a:xfrm>
            <a:off x="254000" y="3819852"/>
            <a:ext cx="1943100"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Carrier features</a:t>
            </a:r>
            <a:endParaRPr lang="en-US" sz="2000" b="1" dirty="0">
              <a:solidFill>
                <a:srgbClr val="FB6F24"/>
              </a:solidFill>
              <a:effectLst>
                <a:reflection stA="35000" endPos="75000" dist="12700" dir="5400000" sy="-100000" algn="bl" rotWithShape="0"/>
              </a:effectLst>
              <a:latin typeface="+mn-lt"/>
            </a:endParaRPr>
          </a:p>
        </p:txBody>
      </p:sp>
    </p:spTree>
    <p:extLst>
      <p:ext uri="{BB962C8B-B14F-4D97-AF65-F5344CB8AC3E}">
        <p14:creationId xmlns:p14="http://schemas.microsoft.com/office/powerpoint/2010/main" val="10135285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755900"/>
            <a:ext cx="9144000" cy="1092607"/>
          </a:xfrm>
          <a:prstGeom prst="rect">
            <a:avLst/>
          </a:prstGeom>
          <a:noFill/>
          <a:effectLst/>
        </p:spPr>
        <p:txBody>
          <a:bodyPr>
            <a:spAutoFit/>
          </a:bodyPr>
          <a:lstStyle/>
          <a:p>
            <a:pPr algn="ctr" fontAlgn="auto">
              <a:spcBef>
                <a:spcPts val="0"/>
              </a:spcBef>
              <a:spcAft>
                <a:spcPts val="0"/>
              </a:spcAft>
              <a:defRPr/>
            </a:pPr>
            <a:r>
              <a:rPr lang="en-GB" sz="6500" b="1" dirty="0" err="1" smtClean="0">
                <a:solidFill>
                  <a:srgbClr val="FB6F24"/>
                </a:solidFill>
                <a:effectLst>
                  <a:innerShdw blurRad="63500" dist="50800" dir="13500000">
                    <a:srgbClr val="000000">
                      <a:alpha val="50000"/>
                    </a:srgbClr>
                  </a:innerShdw>
                  <a:reflection stA="35000" endPos="75000" dist="12700" dir="5400000" sy="-100000" algn="bl" rotWithShape="0"/>
                </a:effectLst>
                <a:latin typeface="+mn-lt"/>
              </a:rPr>
              <a:t>NeoInternet</a:t>
            </a:r>
            <a:endParaRPr lang="en-US" sz="6500" b="1" dirty="0">
              <a:solidFill>
                <a:srgbClr val="FB6F24"/>
              </a:solidFill>
              <a:effectLst>
                <a:innerShdw blurRad="63500" dist="50800" dir="13500000">
                  <a:srgbClr val="000000">
                    <a:alpha val="50000"/>
                  </a:srgbClr>
                </a:innerShdw>
                <a:reflection stA="35000" endPos="75000" dist="12700" dir="5400000" sy="-100000" algn="bl" rotWithShape="0"/>
              </a:effectLst>
              <a:latin typeface="+mn-lt"/>
            </a:endParaRPr>
          </a:p>
        </p:txBody>
      </p:sp>
      <p:sp>
        <p:nvSpPr>
          <p:cNvPr id="6" name="TextBox 5"/>
          <p:cNvSpPr txBox="1"/>
          <p:nvPr/>
        </p:nvSpPr>
        <p:spPr bwMode="auto">
          <a:xfrm>
            <a:off x="5130800" y="1357310"/>
            <a:ext cx="3619500" cy="461665"/>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All five submarine cables</a:t>
            </a:r>
            <a:endParaRPr lang="en-US" b="1" dirty="0">
              <a:solidFill>
                <a:srgbClr val="FB6F24"/>
              </a:solidFill>
              <a:effectLst>
                <a:reflection stA="35000" endPos="75000" dist="12700" dir="5400000" sy="-100000" algn="bl" rotWithShape="0"/>
              </a:effectLst>
              <a:latin typeface="+mn-lt"/>
            </a:endParaRPr>
          </a:p>
        </p:txBody>
      </p:sp>
      <p:sp>
        <p:nvSpPr>
          <p:cNvPr id="7" name="TextBox 6"/>
          <p:cNvSpPr txBox="1"/>
          <p:nvPr/>
        </p:nvSpPr>
        <p:spPr bwMode="auto">
          <a:xfrm>
            <a:off x="1841500" y="4264494"/>
            <a:ext cx="5372100" cy="646331"/>
          </a:xfrm>
          <a:prstGeom prst="rect">
            <a:avLst/>
          </a:prstGeom>
          <a:noFill/>
          <a:effectLst/>
        </p:spPr>
        <p:txBody>
          <a:bodyPr wrap="square">
            <a:spAutoFit/>
          </a:bodyPr>
          <a:lstStyle/>
          <a:p>
            <a:pPr algn="ctr" fontAlgn="auto">
              <a:spcBef>
                <a:spcPts val="0"/>
              </a:spcBef>
              <a:spcAft>
                <a:spcPts val="0"/>
              </a:spcAft>
              <a:defRPr/>
            </a:pPr>
            <a:r>
              <a:rPr lang="en-GB" sz="3600" b="1" dirty="0" smtClean="0">
                <a:solidFill>
                  <a:srgbClr val="FB6F24"/>
                </a:solidFill>
                <a:effectLst>
                  <a:reflection stA="35000" endPos="75000" dist="12700" dir="5400000" sy="-100000" algn="bl" rotWithShape="0"/>
                </a:effectLst>
                <a:latin typeface="+mn-lt"/>
              </a:rPr>
              <a:t>Simply the best Internet</a:t>
            </a:r>
            <a:endParaRPr lang="en-US" sz="3600" b="1" dirty="0">
              <a:solidFill>
                <a:srgbClr val="FB6F24"/>
              </a:solidFill>
              <a:effectLst>
                <a:reflection stA="35000" endPos="75000" dist="12700" dir="5400000" sy="-100000" algn="bl" rotWithShape="0"/>
              </a:effectLst>
              <a:latin typeface="+mn-lt"/>
            </a:endParaRPr>
          </a:p>
        </p:txBody>
      </p:sp>
      <p:sp>
        <p:nvSpPr>
          <p:cNvPr id="8" name="TextBox 7"/>
          <p:cNvSpPr txBox="1"/>
          <p:nvPr/>
        </p:nvSpPr>
        <p:spPr bwMode="auto">
          <a:xfrm>
            <a:off x="6894041" y="2415855"/>
            <a:ext cx="2120372" cy="830997"/>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Consumption-based pricing</a:t>
            </a:r>
            <a:endParaRPr lang="en-US" b="1" dirty="0">
              <a:solidFill>
                <a:srgbClr val="FB6F24"/>
              </a:solidFill>
              <a:effectLst>
                <a:reflection stA="35000" endPos="75000" dist="12700" dir="5400000" sy="-100000" algn="bl" rotWithShape="0"/>
              </a:effectLst>
              <a:latin typeface="+mn-lt"/>
            </a:endParaRPr>
          </a:p>
        </p:txBody>
      </p:sp>
      <p:sp>
        <p:nvSpPr>
          <p:cNvPr id="10" name="TextBox 9"/>
          <p:cNvSpPr txBox="1"/>
          <p:nvPr/>
        </p:nvSpPr>
        <p:spPr bwMode="auto">
          <a:xfrm>
            <a:off x="4140200" y="452288"/>
            <a:ext cx="3073399"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Global Tier 1 ISP</a:t>
            </a:r>
            <a:endParaRPr lang="en-US" sz="2800" b="1" dirty="0">
              <a:solidFill>
                <a:srgbClr val="FB6F24"/>
              </a:solidFill>
              <a:effectLst>
                <a:reflection stA="35000" endPos="75000" dist="12700" dir="5400000" sy="-100000" algn="bl" rotWithShape="0"/>
              </a:effectLst>
              <a:latin typeface="+mn-lt"/>
            </a:endParaRPr>
          </a:p>
        </p:txBody>
      </p:sp>
      <p:sp>
        <p:nvSpPr>
          <p:cNvPr id="12" name="TextBox 11"/>
          <p:cNvSpPr txBox="1"/>
          <p:nvPr/>
        </p:nvSpPr>
        <p:spPr bwMode="auto">
          <a:xfrm>
            <a:off x="292100" y="5593546"/>
            <a:ext cx="3327400" cy="523220"/>
          </a:xfrm>
          <a:prstGeom prst="rect">
            <a:avLst/>
          </a:prstGeom>
          <a:noFill/>
          <a:effectLst/>
        </p:spPr>
        <p:txBody>
          <a:bodyPr wrap="square">
            <a:spAutoFit/>
          </a:bodyPr>
          <a:lstStyle/>
          <a:p>
            <a:pPr algn="ctr" fontAlgn="auto">
              <a:spcBef>
                <a:spcPts val="0"/>
              </a:spcBef>
              <a:spcAft>
                <a:spcPts val="0"/>
              </a:spcAft>
              <a:defRPr/>
            </a:pPr>
            <a:r>
              <a:rPr lang="en-GB" sz="2800" b="1" dirty="0" smtClean="0">
                <a:solidFill>
                  <a:srgbClr val="FB6F24"/>
                </a:solidFill>
                <a:effectLst>
                  <a:reflection stA="35000" endPos="75000" dist="12700" dir="5400000" sy="-100000" algn="bl" rotWithShape="0"/>
                </a:effectLst>
                <a:latin typeface="+mn-lt"/>
              </a:rPr>
              <a:t>High bandwidth</a:t>
            </a:r>
            <a:endParaRPr lang="en-US" sz="2800" b="1" dirty="0">
              <a:solidFill>
                <a:srgbClr val="FB6F24"/>
              </a:solidFill>
              <a:effectLst>
                <a:reflection stA="35000" endPos="75000" dist="12700" dir="5400000" sy="-100000" algn="bl" rotWithShape="0"/>
              </a:effectLst>
              <a:latin typeface="+mn-lt"/>
            </a:endParaRPr>
          </a:p>
        </p:txBody>
      </p:sp>
      <p:sp>
        <p:nvSpPr>
          <p:cNvPr id="14" name="TextBox 13"/>
          <p:cNvSpPr txBox="1"/>
          <p:nvPr/>
        </p:nvSpPr>
        <p:spPr bwMode="auto">
          <a:xfrm>
            <a:off x="3260559" y="2221168"/>
            <a:ext cx="3276599"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Lowest international latency</a:t>
            </a:r>
            <a:endParaRPr lang="en-US" sz="2000" b="1" dirty="0">
              <a:solidFill>
                <a:srgbClr val="FB6F24"/>
              </a:solidFill>
              <a:effectLst>
                <a:reflection stA="35000" endPos="75000" dist="12700" dir="5400000" sy="-100000" algn="bl" rotWithShape="0"/>
              </a:effectLst>
              <a:latin typeface="+mn-lt"/>
            </a:endParaRPr>
          </a:p>
        </p:txBody>
      </p:sp>
      <p:sp>
        <p:nvSpPr>
          <p:cNvPr id="16" name="TextBox 15"/>
          <p:cNvSpPr txBox="1"/>
          <p:nvPr/>
        </p:nvSpPr>
        <p:spPr bwMode="auto">
          <a:xfrm>
            <a:off x="7140257" y="3730952"/>
            <a:ext cx="1762444" cy="400110"/>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95</a:t>
            </a:r>
            <a:r>
              <a:rPr lang="en-US" sz="2000" b="1" baseline="30000" dirty="0" smtClean="0">
                <a:solidFill>
                  <a:srgbClr val="FB6F24"/>
                </a:solidFill>
                <a:effectLst>
                  <a:reflection stA="35000" endPos="75000" dist="12700" dir="5400000" sy="-100000" algn="bl" rotWithShape="0"/>
                </a:effectLst>
                <a:latin typeface="+mn-lt"/>
              </a:rPr>
              <a:t>th</a:t>
            </a:r>
            <a:r>
              <a:rPr lang="en-US" sz="2000" b="1" dirty="0" smtClean="0">
                <a:solidFill>
                  <a:srgbClr val="FB6F24"/>
                </a:solidFill>
                <a:effectLst>
                  <a:reflection stA="35000" endPos="75000" dist="12700" dir="5400000" sy="-100000" algn="bl" rotWithShape="0"/>
                </a:effectLst>
                <a:latin typeface="+mn-lt"/>
              </a:rPr>
              <a:t> percentile</a:t>
            </a:r>
            <a:endParaRPr lang="en-US" sz="2000" b="1" dirty="0">
              <a:solidFill>
                <a:srgbClr val="FB6F24"/>
              </a:solidFill>
              <a:effectLst>
                <a:reflection stA="35000" endPos="75000" dist="12700" dir="5400000" sy="-100000" algn="bl" rotWithShape="0"/>
              </a:effectLst>
              <a:latin typeface="+mn-lt"/>
            </a:endParaRPr>
          </a:p>
        </p:txBody>
      </p:sp>
      <p:sp>
        <p:nvSpPr>
          <p:cNvPr id="18" name="TextBox 17"/>
          <p:cNvSpPr txBox="1"/>
          <p:nvPr/>
        </p:nvSpPr>
        <p:spPr bwMode="auto">
          <a:xfrm>
            <a:off x="103669" y="3231267"/>
            <a:ext cx="2070100" cy="830997"/>
          </a:xfrm>
          <a:prstGeom prst="rect">
            <a:avLst/>
          </a:prstGeom>
          <a:noFill/>
          <a:effectLst/>
        </p:spPr>
        <p:txBody>
          <a:bodyPr wrap="square">
            <a:spAutoFit/>
          </a:bodyPr>
          <a:lstStyle/>
          <a:p>
            <a:pPr algn="ctr" fontAlgn="auto">
              <a:spcBef>
                <a:spcPts val="0"/>
              </a:spcBef>
              <a:spcAft>
                <a:spcPts val="0"/>
              </a:spcAft>
              <a:defRPr/>
            </a:pPr>
            <a:r>
              <a:rPr lang="en-US" b="1" dirty="0" smtClean="0">
                <a:solidFill>
                  <a:srgbClr val="FB6F24"/>
                </a:solidFill>
                <a:effectLst>
                  <a:reflection stA="35000" endPos="75000" dist="12700" dir="5400000" sy="-100000" algn="bl" rotWithShape="0"/>
                </a:effectLst>
                <a:latin typeface="+mn-lt"/>
              </a:rPr>
              <a:t>Up to 1 </a:t>
            </a:r>
            <a:r>
              <a:rPr lang="en-US" b="1" dirty="0" err="1" smtClean="0">
                <a:solidFill>
                  <a:srgbClr val="FB6F24"/>
                </a:solidFill>
                <a:effectLst>
                  <a:reflection stA="35000" endPos="75000" dist="12700" dir="5400000" sy="-100000" algn="bl" rotWithShape="0"/>
                </a:effectLst>
                <a:latin typeface="+mn-lt"/>
              </a:rPr>
              <a:t>Gbps</a:t>
            </a:r>
            <a:r>
              <a:rPr lang="en-US" b="1" dirty="0" smtClean="0">
                <a:solidFill>
                  <a:srgbClr val="FB6F24"/>
                </a:solidFill>
                <a:effectLst>
                  <a:reflection stA="35000" endPos="75000" dist="12700" dir="5400000" sy="-100000" algn="bl" rotWithShape="0"/>
                </a:effectLst>
                <a:latin typeface="+mn-lt"/>
              </a:rPr>
              <a:t> on Ethernet</a:t>
            </a:r>
            <a:endParaRPr lang="en-US" b="1" dirty="0">
              <a:solidFill>
                <a:srgbClr val="FB6F24"/>
              </a:solidFill>
              <a:effectLst>
                <a:reflection stA="35000" endPos="75000" dist="12700" dir="5400000" sy="-100000" algn="bl" rotWithShape="0"/>
              </a:effectLst>
              <a:latin typeface="+mn-lt"/>
            </a:endParaRPr>
          </a:p>
        </p:txBody>
      </p:sp>
      <p:sp>
        <p:nvSpPr>
          <p:cNvPr id="19" name="TextBox 18"/>
          <p:cNvSpPr txBox="1"/>
          <p:nvPr/>
        </p:nvSpPr>
        <p:spPr bwMode="auto">
          <a:xfrm>
            <a:off x="3962400" y="5699452"/>
            <a:ext cx="2400334" cy="707886"/>
          </a:xfrm>
          <a:prstGeom prst="rect">
            <a:avLst/>
          </a:prstGeom>
          <a:noFill/>
          <a:effectLst/>
        </p:spPr>
        <p:txBody>
          <a:bodyPr wrap="square">
            <a:spAutoFit/>
          </a:bodyPr>
          <a:lstStyle/>
          <a:p>
            <a:pPr algn="ctr" fontAlgn="auto">
              <a:spcBef>
                <a:spcPts val="0"/>
              </a:spcBef>
              <a:spcAft>
                <a:spcPts val="0"/>
              </a:spcAft>
              <a:defRPr/>
            </a:pPr>
            <a:r>
              <a:rPr lang="en-US" sz="2000" b="1" dirty="0" smtClean="0">
                <a:solidFill>
                  <a:srgbClr val="FB6F24"/>
                </a:solidFill>
                <a:effectLst>
                  <a:reflection stA="35000" endPos="75000" dist="12700" dir="5400000" sy="-100000" algn="bl" rotWithShape="0"/>
                </a:effectLst>
                <a:latin typeface="+mn-lt"/>
              </a:rPr>
              <a:t>Fully peered in South Africa</a:t>
            </a:r>
          </a:p>
        </p:txBody>
      </p:sp>
      <p:grpSp>
        <p:nvGrpSpPr>
          <p:cNvPr id="22" name="Group 4"/>
          <p:cNvGrpSpPr>
            <a:grpSpLocks noChangeAspect="1"/>
          </p:cNvGrpSpPr>
          <p:nvPr/>
        </p:nvGrpSpPr>
        <p:grpSpPr bwMode="auto">
          <a:xfrm>
            <a:off x="7112000" y="4800028"/>
            <a:ext cx="1943100" cy="1956372"/>
            <a:chOff x="5143500" y="1765300"/>
            <a:chExt cx="3695700" cy="3721100"/>
          </a:xfrm>
        </p:grpSpPr>
        <p:pic>
          <p:nvPicPr>
            <p:cNvPr id="23" name="Picture 6" descr="j0438065.png"/>
            <p:cNvPicPr>
              <a:picLocks noChangeAspect="1"/>
            </p:cNvPicPr>
            <p:nvPr/>
          </p:nvPicPr>
          <p:blipFill>
            <a:blip r:embed="rId2"/>
            <a:srcRect/>
            <a:stretch>
              <a:fillRect/>
            </a:stretch>
          </p:blipFill>
          <p:spPr bwMode="auto">
            <a:xfrm>
              <a:off x="5143500" y="1828800"/>
              <a:ext cx="3657600" cy="3657600"/>
            </a:xfrm>
            <a:prstGeom prst="rect">
              <a:avLst/>
            </a:prstGeom>
            <a:noFill/>
            <a:ln w="9525">
              <a:noFill/>
              <a:miter lim="800000"/>
              <a:headEnd/>
              <a:tailEnd/>
            </a:ln>
          </p:spPr>
        </p:pic>
        <p:pic>
          <p:nvPicPr>
            <p:cNvPr id="24" name="Picture 18" descr="j043394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02300" y="1765300"/>
              <a:ext cx="685800" cy="685800"/>
            </a:xfrm>
            <a:prstGeom prst="rect">
              <a:avLst/>
            </a:prstGeom>
            <a:noFill/>
            <a:ln w="9525">
              <a:noFill/>
              <a:miter lim="800000"/>
              <a:headEnd/>
              <a:tailEnd/>
            </a:ln>
          </p:spPr>
        </p:pic>
        <p:pic>
          <p:nvPicPr>
            <p:cNvPr id="25" name="Picture 19" descr="j0433944.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34300" y="2108200"/>
              <a:ext cx="762000" cy="762000"/>
            </a:xfrm>
            <a:prstGeom prst="rect">
              <a:avLst/>
            </a:prstGeom>
            <a:noFill/>
            <a:ln w="9525">
              <a:noFill/>
              <a:miter lim="800000"/>
              <a:headEnd/>
              <a:tailEnd/>
            </a:ln>
          </p:spPr>
        </p:pic>
        <p:pic>
          <p:nvPicPr>
            <p:cNvPr id="26" name="Picture 20" descr="j0433941.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3500" y="4005263"/>
              <a:ext cx="838200" cy="838200"/>
            </a:xfrm>
            <a:prstGeom prst="rect">
              <a:avLst/>
            </a:prstGeom>
            <a:noFill/>
            <a:ln w="9525">
              <a:noFill/>
              <a:miter lim="800000"/>
              <a:headEnd/>
              <a:tailEnd/>
            </a:ln>
          </p:spPr>
        </p:pic>
        <p:pic>
          <p:nvPicPr>
            <p:cNvPr id="27" name="Picture 21" descr="j043394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400" y="3097213"/>
              <a:ext cx="685800" cy="685800"/>
            </a:xfrm>
            <a:prstGeom prst="rect">
              <a:avLst/>
            </a:prstGeom>
            <a:noFill/>
            <a:ln w="9525">
              <a:noFill/>
              <a:miter lim="800000"/>
              <a:headEnd/>
              <a:tailEnd/>
            </a:ln>
          </p:spPr>
        </p:pic>
        <p:pic>
          <p:nvPicPr>
            <p:cNvPr id="28" name="Picture 22" descr="j0433941.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78450" y="2755900"/>
              <a:ext cx="495300" cy="495300"/>
            </a:xfrm>
            <a:prstGeom prst="rect">
              <a:avLst/>
            </a:prstGeom>
            <a:noFill/>
            <a:ln w="9525">
              <a:noFill/>
              <a:miter lim="800000"/>
              <a:headEnd/>
              <a:tailEnd/>
            </a:ln>
          </p:spPr>
        </p:pic>
        <p:pic>
          <p:nvPicPr>
            <p:cNvPr id="29" name="Picture 23" descr="j0434845.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81700" y="2465388"/>
              <a:ext cx="411163" cy="412750"/>
            </a:xfrm>
            <a:prstGeom prst="rect">
              <a:avLst/>
            </a:prstGeom>
            <a:noFill/>
            <a:ln w="9525">
              <a:noFill/>
              <a:miter lim="800000"/>
              <a:headEnd/>
              <a:tailEnd/>
            </a:ln>
          </p:spPr>
        </p:pic>
        <p:pic>
          <p:nvPicPr>
            <p:cNvPr id="30" name="Picture 24" descr="j0434845.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23138" y="2684463"/>
              <a:ext cx="411162" cy="412750"/>
            </a:xfrm>
            <a:prstGeom prst="rect">
              <a:avLst/>
            </a:prstGeom>
            <a:noFill/>
            <a:ln w="9525">
              <a:noFill/>
              <a:miter lim="800000"/>
              <a:headEnd/>
              <a:tailEnd/>
            </a:ln>
          </p:spPr>
        </p:pic>
        <p:pic>
          <p:nvPicPr>
            <p:cNvPr id="31" name="Picture 25" descr="j0434845.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05700" y="3365500"/>
              <a:ext cx="411163" cy="411163"/>
            </a:xfrm>
            <a:prstGeom prst="rect">
              <a:avLst/>
            </a:prstGeom>
            <a:noFill/>
            <a:ln w="9525">
              <a:noFill/>
              <a:miter lim="800000"/>
              <a:headEnd/>
              <a:tailEnd/>
            </a:ln>
          </p:spPr>
        </p:pic>
        <p:pic>
          <p:nvPicPr>
            <p:cNvPr id="32" name="Picture 26" descr="j0434845.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81700" y="4233863"/>
              <a:ext cx="411163" cy="411162"/>
            </a:xfrm>
            <a:prstGeom prst="rect">
              <a:avLst/>
            </a:prstGeom>
            <a:noFill/>
            <a:ln w="9525">
              <a:noFill/>
              <a:miter lim="800000"/>
              <a:headEnd/>
              <a:tailEnd/>
            </a:ln>
          </p:spPr>
        </p:pic>
        <p:pic>
          <p:nvPicPr>
            <p:cNvPr id="33" name="Picture 27" descr="j0439805.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rot="6121051" flipH="1">
              <a:off x="5749131" y="4542632"/>
              <a:ext cx="498475" cy="500062"/>
            </a:xfrm>
            <a:prstGeom prst="rect">
              <a:avLst/>
            </a:prstGeom>
            <a:noFill/>
            <a:ln w="9525">
              <a:noFill/>
              <a:miter lim="800000"/>
              <a:headEnd/>
              <a:tailEnd/>
            </a:ln>
          </p:spPr>
        </p:pic>
        <p:pic>
          <p:nvPicPr>
            <p:cNvPr id="34" name="Picture 28" descr="j0439805.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rot="5006595" flipH="1">
              <a:off x="5768181" y="2775744"/>
              <a:ext cx="500063" cy="498475"/>
            </a:xfrm>
            <a:prstGeom prst="rect">
              <a:avLst/>
            </a:prstGeom>
            <a:noFill/>
            <a:ln w="9525">
              <a:noFill/>
              <a:miter lim="800000"/>
              <a:headEnd/>
              <a:tailEnd/>
            </a:ln>
          </p:spPr>
        </p:pic>
        <p:pic>
          <p:nvPicPr>
            <p:cNvPr id="35" name="Picture 29" descr="j0439805.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rot="-1442393" flipH="1" flipV="1">
              <a:off x="6143625" y="2228850"/>
              <a:ext cx="500063" cy="500063"/>
            </a:xfrm>
            <a:prstGeom prst="rect">
              <a:avLst/>
            </a:prstGeom>
            <a:noFill/>
            <a:ln w="9525">
              <a:noFill/>
              <a:miter lim="800000"/>
              <a:headEnd/>
              <a:tailEnd/>
            </a:ln>
          </p:spPr>
        </p:pic>
        <p:pic>
          <p:nvPicPr>
            <p:cNvPr id="36" name="Picture 30" descr="j0439805.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rot="-8178823">
              <a:off x="7526338" y="2555875"/>
              <a:ext cx="731837" cy="731838"/>
            </a:xfrm>
            <a:prstGeom prst="rect">
              <a:avLst/>
            </a:prstGeom>
            <a:noFill/>
            <a:ln w="9525">
              <a:noFill/>
              <a:miter lim="800000"/>
              <a:headEnd/>
              <a:tailEnd/>
            </a:ln>
          </p:spPr>
        </p:pic>
        <p:pic>
          <p:nvPicPr>
            <p:cNvPr id="37" name="Picture 31" descr="j0439805.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rot="-8178823">
              <a:off x="7750175" y="3325813"/>
              <a:ext cx="730250" cy="731837"/>
            </a:xfrm>
            <a:prstGeom prst="rect">
              <a:avLst/>
            </a:prstGeom>
            <a:noFill/>
            <a:ln w="9525">
              <a:noFill/>
              <a:miter lim="800000"/>
              <a:headEnd/>
              <a:tailEnd/>
            </a:ln>
          </p:spPr>
        </p:pic>
        <p:pic>
          <p:nvPicPr>
            <p:cNvPr id="38" name="Picture 33" descr="j0439806.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72300" y="2862263"/>
              <a:ext cx="533400" cy="533400"/>
            </a:xfrm>
            <a:prstGeom prst="rect">
              <a:avLst/>
            </a:prstGeom>
            <a:noFill/>
            <a:ln w="9525">
              <a:noFill/>
              <a:miter lim="800000"/>
              <a:headEnd/>
              <a:tailEnd/>
            </a:ln>
          </p:spPr>
        </p:pic>
        <p:pic>
          <p:nvPicPr>
            <p:cNvPr id="39" name="Picture 34" descr="j0439806.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rot="20005169" flipV="1">
              <a:off x="7018338" y="3221038"/>
              <a:ext cx="493712" cy="493712"/>
            </a:xfrm>
            <a:prstGeom prst="rect">
              <a:avLst/>
            </a:prstGeom>
            <a:noFill/>
            <a:ln w="9525">
              <a:noFill/>
              <a:miter lim="800000"/>
              <a:headEnd/>
              <a:tailEnd/>
            </a:ln>
          </p:spPr>
        </p:pic>
        <p:pic>
          <p:nvPicPr>
            <p:cNvPr id="40" name="Picture 35" descr="j0439806.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flipH="1">
              <a:off x="6176963" y="2698750"/>
              <a:ext cx="665162" cy="666750"/>
            </a:xfrm>
            <a:prstGeom prst="rect">
              <a:avLst/>
            </a:prstGeom>
            <a:noFill/>
            <a:ln w="9525">
              <a:noFill/>
              <a:miter lim="800000"/>
              <a:headEnd/>
              <a:tailEnd/>
            </a:ln>
          </p:spPr>
        </p:pic>
        <p:pic>
          <p:nvPicPr>
            <p:cNvPr id="41" name="Picture 36" descr="j0439806.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rot="-338729" flipH="1" flipV="1">
              <a:off x="6070600" y="3392488"/>
              <a:ext cx="804863" cy="803275"/>
            </a:xfrm>
            <a:prstGeom prst="rect">
              <a:avLst/>
            </a:prstGeom>
            <a:noFill/>
            <a:ln w="9525">
              <a:noFill/>
              <a:miter lim="800000"/>
              <a:headEnd/>
              <a:tailEnd/>
            </a:ln>
          </p:spPr>
        </p:pic>
        <p:pic>
          <p:nvPicPr>
            <p:cNvPr id="42" name="Picture 32" descr="j0434845.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515100" y="3022600"/>
              <a:ext cx="685800" cy="685800"/>
            </a:xfrm>
            <a:prstGeom prst="rect">
              <a:avLst/>
            </a:prstGeom>
            <a:noFill/>
            <a:ln w="9525">
              <a:noFill/>
              <a:miter lim="800000"/>
              <a:headEnd/>
              <a:tailEnd/>
            </a:ln>
          </p:spPr>
        </p:pic>
      </p:grpSp>
      <p:pic>
        <p:nvPicPr>
          <p:cNvPr id="3" name="Picture 2"/>
          <p:cNvPicPr>
            <a:picLocks noChangeAspect="1"/>
          </p:cNvPicPr>
          <p:nvPr/>
        </p:nvPicPr>
        <p:blipFill>
          <a:blip r:embed="rId16"/>
          <a:stretch>
            <a:fillRect/>
          </a:stretch>
        </p:blipFill>
        <p:spPr>
          <a:xfrm>
            <a:off x="101599" y="88900"/>
            <a:ext cx="3801155" cy="2832100"/>
          </a:xfrm>
          <a:prstGeom prst="rect">
            <a:avLst/>
          </a:prstGeom>
        </p:spPr>
      </p:pic>
    </p:spTree>
    <p:extLst>
      <p:ext uri="{BB962C8B-B14F-4D97-AF65-F5344CB8AC3E}">
        <p14:creationId xmlns:p14="http://schemas.microsoft.com/office/powerpoint/2010/main" val="14926981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6">
      <a:dk1>
        <a:sysClr val="windowText" lastClr="000000"/>
      </a:dk1>
      <a:lt1>
        <a:sysClr val="window" lastClr="FFFFFF"/>
      </a:lt1>
      <a:dk2>
        <a:srgbClr val="1F497D"/>
      </a:dk2>
      <a:lt2>
        <a:srgbClr val="EEECE1"/>
      </a:lt2>
      <a:accent1>
        <a:srgbClr val="EF6F2C"/>
      </a:accent1>
      <a:accent2>
        <a:srgbClr val="C0504D"/>
      </a:accent2>
      <a:accent3>
        <a:srgbClr val="9BBB59"/>
      </a:accent3>
      <a:accent4>
        <a:srgbClr val="8064A2"/>
      </a:accent4>
      <a:accent5>
        <a:srgbClr val="4BACC6"/>
      </a:accent5>
      <a:accent6>
        <a:srgbClr val="EF6F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34725</TotalTime>
  <Words>991</Words>
  <Application>Microsoft Macintosh PowerPoint</Application>
  <PresentationFormat>On-screen Show (4:3)</PresentationFormat>
  <Paragraphs>270</Paragraphs>
  <Slides>20</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Visio</vt:lpstr>
      <vt:lpstr>PowerPoint Presentation</vt:lpstr>
      <vt:lpstr>PowerPoint Presentation</vt:lpstr>
      <vt:lpstr>PowerPoint Presentation</vt:lpstr>
      <vt:lpstr>PowerPoint Presentation</vt:lpstr>
      <vt:lpstr>Global Submarine Cable Network</vt:lpstr>
      <vt:lpstr>Africa’s Tier 1 Internet</vt:lpstr>
      <vt:lpstr>Connecting South Africa – 2006-2012 </vt:lpstr>
      <vt:lpstr>PowerPoint Presentation</vt:lpstr>
      <vt:lpstr>PowerPoint Presentation</vt:lpstr>
      <vt:lpstr>Default ISP Model</vt:lpstr>
      <vt:lpstr>95th Percentile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Neotel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Neotel</dc:creator>
  <cp:keywords/>
  <dc:description/>
  <cp:lastModifiedBy>Angus Hay</cp:lastModifiedBy>
  <cp:revision>996</cp:revision>
  <cp:lastPrinted>2010-03-01T13:42:09Z</cp:lastPrinted>
  <dcterms:created xsi:type="dcterms:W3CDTF">2011-05-29T17:33:34Z</dcterms:created>
  <dcterms:modified xsi:type="dcterms:W3CDTF">2012-09-06T11:20:44Z</dcterms:modified>
  <cp:category/>
</cp:coreProperties>
</file>