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handoutMasterIdLst>
    <p:handoutMasterId r:id="rId87"/>
  </p:handoutMasterIdLst>
  <p:sldIdLst>
    <p:sldId id="306" r:id="rId2"/>
    <p:sldId id="307" r:id="rId3"/>
    <p:sldId id="362" r:id="rId4"/>
    <p:sldId id="256" r:id="rId5"/>
    <p:sldId id="282" r:id="rId6"/>
    <p:sldId id="257" r:id="rId7"/>
    <p:sldId id="283" r:id="rId8"/>
    <p:sldId id="258" r:id="rId9"/>
    <p:sldId id="259" r:id="rId10"/>
    <p:sldId id="285" r:id="rId11"/>
    <p:sldId id="260" r:id="rId12"/>
    <p:sldId id="286" r:id="rId13"/>
    <p:sldId id="261" r:id="rId14"/>
    <p:sldId id="287" r:id="rId15"/>
    <p:sldId id="262" r:id="rId16"/>
    <p:sldId id="288" r:id="rId17"/>
    <p:sldId id="263" r:id="rId18"/>
    <p:sldId id="289" r:id="rId19"/>
    <p:sldId id="264" r:id="rId20"/>
    <p:sldId id="290" r:id="rId21"/>
    <p:sldId id="265" r:id="rId22"/>
    <p:sldId id="291" r:id="rId23"/>
    <p:sldId id="266" r:id="rId24"/>
    <p:sldId id="292" r:id="rId25"/>
    <p:sldId id="267" r:id="rId26"/>
    <p:sldId id="293" r:id="rId27"/>
    <p:sldId id="268" r:id="rId28"/>
    <p:sldId id="294" r:id="rId29"/>
    <p:sldId id="269" r:id="rId30"/>
    <p:sldId id="295" r:id="rId31"/>
    <p:sldId id="270" r:id="rId32"/>
    <p:sldId id="296" r:id="rId33"/>
    <p:sldId id="271" r:id="rId34"/>
    <p:sldId id="297" r:id="rId35"/>
    <p:sldId id="272" r:id="rId36"/>
    <p:sldId id="298" r:id="rId37"/>
    <p:sldId id="273" r:id="rId38"/>
    <p:sldId id="274" r:id="rId39"/>
    <p:sldId id="300" r:id="rId40"/>
    <p:sldId id="275" r:id="rId41"/>
    <p:sldId id="301" r:id="rId42"/>
    <p:sldId id="276" r:id="rId43"/>
    <p:sldId id="302" r:id="rId44"/>
    <p:sldId id="277" r:id="rId45"/>
    <p:sldId id="303" r:id="rId46"/>
    <p:sldId id="278" r:id="rId47"/>
    <p:sldId id="279" r:id="rId48"/>
    <p:sldId id="280" r:id="rId49"/>
    <p:sldId id="281" r:id="rId50"/>
    <p:sldId id="331" r:id="rId51"/>
    <p:sldId id="325" r:id="rId52"/>
    <p:sldId id="326" r:id="rId53"/>
    <p:sldId id="330" r:id="rId54"/>
    <p:sldId id="327" r:id="rId55"/>
    <p:sldId id="329" r:id="rId56"/>
    <p:sldId id="309" r:id="rId57"/>
    <p:sldId id="354" r:id="rId58"/>
    <p:sldId id="356" r:id="rId59"/>
    <p:sldId id="332" r:id="rId60"/>
    <p:sldId id="333" r:id="rId61"/>
    <p:sldId id="355" r:id="rId62"/>
    <p:sldId id="310" r:id="rId63"/>
    <p:sldId id="357" r:id="rId64"/>
    <p:sldId id="311" r:id="rId65"/>
    <p:sldId id="334" r:id="rId66"/>
    <p:sldId id="335" r:id="rId67"/>
    <p:sldId id="312" r:id="rId68"/>
    <p:sldId id="315" r:id="rId69"/>
    <p:sldId id="358" r:id="rId70"/>
    <p:sldId id="359" r:id="rId71"/>
    <p:sldId id="316" r:id="rId72"/>
    <p:sldId id="336" r:id="rId73"/>
    <p:sldId id="319" r:id="rId74"/>
    <p:sldId id="337" r:id="rId75"/>
    <p:sldId id="317" r:id="rId76"/>
    <p:sldId id="318" r:id="rId77"/>
    <p:sldId id="320" r:id="rId78"/>
    <p:sldId id="321" r:id="rId79"/>
    <p:sldId id="322" r:id="rId80"/>
    <p:sldId id="339" r:id="rId81"/>
    <p:sldId id="340" r:id="rId82"/>
    <p:sldId id="341" r:id="rId83"/>
    <p:sldId id="360" r:id="rId84"/>
    <p:sldId id="361" r:id="rId85"/>
    <p:sldId id="324" r:id="rId86"/>
  </p:sldIdLst>
  <p:sldSz cx="9144000" cy="6858000" type="screen4x3"/>
  <p:notesSz cx="6797675" cy="9928225"/>
  <p:defaultTextStyle>
    <a:defPPr>
      <a:defRPr lang="en-Z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F8CB9E"/>
    <a:srgbClr val="FFC757"/>
    <a:srgbClr val="FFCC66"/>
    <a:srgbClr val="CC6600"/>
    <a:srgbClr val="666633"/>
    <a:srgbClr val="0066CC"/>
    <a:srgbClr val="0033CC"/>
    <a:srgbClr val="99FF66"/>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15" autoAdjust="0"/>
  </p:normalViewPr>
  <p:slideViewPr>
    <p:cSldViewPr>
      <p:cViewPr>
        <p:scale>
          <a:sx n="46" d="100"/>
          <a:sy n="46" d="100"/>
        </p:scale>
        <p:origin x="-1992" y="-852"/>
      </p:cViewPr>
      <p:guideLst>
        <p:guide orient="horz" pos="2160"/>
        <p:guide pos="2880"/>
      </p:guideLst>
    </p:cSldViewPr>
  </p:slideViewPr>
  <p:outlineViewPr>
    <p:cViewPr>
      <p:scale>
        <a:sx n="33" d="100"/>
        <a:sy n="33" d="100"/>
      </p:scale>
      <p:origin x="0" y="224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1"/>
    </mc:Choice>
    <mc:Fallback>
      <c:style val="1"/>
    </mc:Fallback>
  </mc:AlternateContent>
  <c:chart>
    <c:title>
      <c:layout/>
      <c:overlay val="0"/>
    </c:title>
    <c:autoTitleDeleted val="0"/>
    <c:plotArea>
      <c:layout/>
      <c:barChart>
        <c:barDir val="col"/>
        <c:grouping val="clustered"/>
        <c:varyColors val="0"/>
        <c:ser>
          <c:idx val="0"/>
          <c:order val="0"/>
          <c:tx>
            <c:strRef>
              <c:f>Sheet1!$B$1</c:f>
              <c:strCache>
                <c:ptCount val="1"/>
                <c:pt idx="0">
                  <c:v>Cases Filed per Year</c:v>
                </c:pt>
              </c:strCache>
            </c:strRef>
          </c:tx>
          <c:invertIfNegative val="0"/>
          <c:cat>
            <c:numRef>
              <c:f>Sheet1!$A$2:$A$7</c:f>
              <c:numCache>
                <c:formatCode>General</c:formatCode>
                <c:ptCount val="6"/>
                <c:pt idx="0">
                  <c:v>2007</c:v>
                </c:pt>
                <c:pt idx="1">
                  <c:v>2008</c:v>
                </c:pt>
                <c:pt idx="2">
                  <c:v>2009</c:v>
                </c:pt>
                <c:pt idx="3">
                  <c:v>2010</c:v>
                </c:pt>
                <c:pt idx="4">
                  <c:v>2011</c:v>
                </c:pt>
                <c:pt idx="5">
                  <c:v>2012</c:v>
                </c:pt>
              </c:numCache>
            </c:numRef>
          </c:cat>
          <c:val>
            <c:numRef>
              <c:f>Sheet1!$B$2:$B$7</c:f>
              <c:numCache>
                <c:formatCode>General</c:formatCode>
                <c:ptCount val="6"/>
                <c:pt idx="0">
                  <c:v>12</c:v>
                </c:pt>
                <c:pt idx="1">
                  <c:v>13</c:v>
                </c:pt>
                <c:pt idx="2">
                  <c:v>14</c:v>
                </c:pt>
                <c:pt idx="3">
                  <c:v>24</c:v>
                </c:pt>
                <c:pt idx="4">
                  <c:v>40</c:v>
                </c:pt>
                <c:pt idx="5">
                  <c:v>12</c:v>
                </c:pt>
              </c:numCache>
            </c:numRef>
          </c:val>
        </c:ser>
        <c:dLbls>
          <c:showLegendKey val="0"/>
          <c:showVal val="0"/>
          <c:showCatName val="0"/>
          <c:showSerName val="0"/>
          <c:showPercent val="0"/>
          <c:showBubbleSize val="0"/>
        </c:dLbls>
        <c:gapWidth val="150"/>
        <c:axId val="32932608"/>
        <c:axId val="32934144"/>
      </c:barChart>
      <c:catAx>
        <c:axId val="32932608"/>
        <c:scaling>
          <c:orientation val="minMax"/>
        </c:scaling>
        <c:delete val="0"/>
        <c:axPos val="b"/>
        <c:numFmt formatCode="General" sourceLinked="1"/>
        <c:majorTickMark val="out"/>
        <c:minorTickMark val="none"/>
        <c:tickLblPos val="nextTo"/>
        <c:crossAx val="32934144"/>
        <c:crosses val="autoZero"/>
        <c:auto val="1"/>
        <c:lblAlgn val="ctr"/>
        <c:lblOffset val="100"/>
        <c:noMultiLvlLbl val="0"/>
      </c:catAx>
      <c:valAx>
        <c:axId val="32934144"/>
        <c:scaling>
          <c:orientation val="minMax"/>
        </c:scaling>
        <c:delete val="0"/>
        <c:axPos val="l"/>
        <c:majorGridlines/>
        <c:numFmt formatCode="General" sourceLinked="1"/>
        <c:majorTickMark val="out"/>
        <c:minorTickMark val="none"/>
        <c:tickLblPos val="nextTo"/>
        <c:crossAx val="3293260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924677FD-3676-4E55-8878-D7143AF46C8B}" type="datetimeFigureOut">
              <a:rPr lang="en-ZA" smtClean="0"/>
              <a:t>07/09/2012</a:t>
            </a:fld>
            <a:endParaRPr lang="en-ZA"/>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93E18CD9-DD82-4F3F-B59D-5B75843AF7A6}" type="slidenum">
              <a:rPr lang="en-ZA" smtClean="0"/>
              <a:t>‹#›</a:t>
            </a:fld>
            <a:endParaRPr lang="en-ZA"/>
          </a:p>
        </p:txBody>
      </p:sp>
    </p:spTree>
    <p:extLst>
      <p:ext uri="{BB962C8B-B14F-4D97-AF65-F5344CB8AC3E}">
        <p14:creationId xmlns:p14="http://schemas.microsoft.com/office/powerpoint/2010/main" val="13304488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2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Spoor &amp; Fisher White 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5463" y="6092825"/>
            <a:ext cx="216058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619250" y="1916113"/>
            <a:ext cx="6697663" cy="1182687"/>
          </a:xfrm>
        </p:spPr>
        <p:txBody>
          <a:bodyPr/>
          <a:lstStyle>
            <a:lvl1pPr algn="l">
              <a:defRPr sz="3600"/>
            </a:lvl1pPr>
          </a:lstStyle>
          <a:p>
            <a:r>
              <a:rPr lang="en-US" smtClean="0"/>
              <a:t>Click to edit Master title style</a:t>
            </a:r>
            <a:endParaRPr lang="en-ZA"/>
          </a:p>
        </p:txBody>
      </p:sp>
      <p:sp>
        <p:nvSpPr>
          <p:cNvPr id="3075" name="Rectangle 3"/>
          <p:cNvSpPr>
            <a:spLocks noGrp="1" noChangeArrowheads="1"/>
          </p:cNvSpPr>
          <p:nvPr>
            <p:ph type="subTitle" idx="1"/>
          </p:nvPr>
        </p:nvSpPr>
        <p:spPr>
          <a:xfrm>
            <a:off x="1619250" y="3844925"/>
            <a:ext cx="6400800" cy="936625"/>
          </a:xfrm>
        </p:spPr>
        <p:txBody>
          <a:bodyPr/>
          <a:lstStyle>
            <a:lvl1pPr marL="0" indent="0">
              <a:buFont typeface="Wingdings" pitchFamily="2" charset="2"/>
              <a:buNone/>
              <a:defRPr>
                <a:effectLst>
                  <a:outerShdw blurRad="38100" dist="38100" dir="2700000" algn="tl">
                    <a:srgbClr val="C0C0C0"/>
                  </a:outerShdw>
                </a:effectLst>
              </a:defRPr>
            </a:lvl1pPr>
          </a:lstStyle>
          <a:p>
            <a:r>
              <a:rPr lang="en-US" smtClean="0"/>
              <a:t>Click to edit Master subtitle style</a:t>
            </a:r>
            <a:endParaRPr lang="en-ZA"/>
          </a:p>
        </p:txBody>
      </p:sp>
    </p:spTree>
    <p:extLst>
      <p:ext uri="{BB962C8B-B14F-4D97-AF65-F5344CB8AC3E}">
        <p14:creationId xmlns:p14="http://schemas.microsoft.com/office/powerpoint/2010/main" val="3001637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15"/>
          <p:cNvSpPr>
            <a:spLocks noGrp="1" noChangeArrowheads="1"/>
          </p:cNvSpPr>
          <p:nvPr>
            <p:ph type="ftr" sz="quarter" idx="10"/>
          </p:nvPr>
        </p:nvSpPr>
        <p:spPr>
          <a:ln/>
        </p:spPr>
        <p:txBody>
          <a:bodyPr/>
          <a:lstStyle>
            <a:lvl1pPr>
              <a:defRPr/>
            </a:lvl1pPr>
          </a:lstStyle>
          <a:p>
            <a:pPr>
              <a:defRPr/>
            </a:pPr>
            <a:endParaRPr lang="en-ZA"/>
          </a:p>
        </p:txBody>
      </p:sp>
    </p:spTree>
    <p:extLst>
      <p:ext uri="{BB962C8B-B14F-4D97-AF65-F5344CB8AC3E}">
        <p14:creationId xmlns:p14="http://schemas.microsoft.com/office/powerpoint/2010/main" val="1230368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45350" y="0"/>
            <a:ext cx="1898650" cy="607218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1547813" y="0"/>
            <a:ext cx="5545137" cy="6072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15"/>
          <p:cNvSpPr>
            <a:spLocks noGrp="1" noChangeArrowheads="1"/>
          </p:cNvSpPr>
          <p:nvPr>
            <p:ph type="ftr" sz="quarter" idx="10"/>
          </p:nvPr>
        </p:nvSpPr>
        <p:spPr>
          <a:ln/>
        </p:spPr>
        <p:txBody>
          <a:bodyPr/>
          <a:lstStyle>
            <a:lvl1pPr>
              <a:defRPr/>
            </a:lvl1pPr>
          </a:lstStyle>
          <a:p>
            <a:pPr>
              <a:defRPr/>
            </a:pPr>
            <a:endParaRPr lang="en-ZA"/>
          </a:p>
        </p:txBody>
      </p:sp>
    </p:spTree>
    <p:extLst>
      <p:ext uri="{BB962C8B-B14F-4D97-AF65-F5344CB8AC3E}">
        <p14:creationId xmlns:p14="http://schemas.microsoft.com/office/powerpoint/2010/main" val="888808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15"/>
          <p:cNvSpPr>
            <a:spLocks noGrp="1" noChangeArrowheads="1"/>
          </p:cNvSpPr>
          <p:nvPr>
            <p:ph type="ftr" sz="quarter" idx="10"/>
          </p:nvPr>
        </p:nvSpPr>
        <p:spPr>
          <a:ln/>
        </p:spPr>
        <p:txBody>
          <a:bodyPr/>
          <a:lstStyle>
            <a:lvl1pPr>
              <a:defRPr/>
            </a:lvl1pPr>
          </a:lstStyle>
          <a:p>
            <a:pPr>
              <a:defRPr/>
            </a:pPr>
            <a:endParaRPr lang="en-ZA"/>
          </a:p>
        </p:txBody>
      </p:sp>
    </p:spTree>
    <p:extLst>
      <p:ext uri="{BB962C8B-B14F-4D97-AF65-F5344CB8AC3E}">
        <p14:creationId xmlns:p14="http://schemas.microsoft.com/office/powerpoint/2010/main" val="838558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ftr" sz="quarter" idx="10"/>
          </p:nvPr>
        </p:nvSpPr>
        <p:spPr>
          <a:ln/>
        </p:spPr>
        <p:txBody>
          <a:bodyPr/>
          <a:lstStyle>
            <a:lvl1pPr>
              <a:defRPr/>
            </a:lvl1pPr>
          </a:lstStyle>
          <a:p>
            <a:pPr>
              <a:defRPr/>
            </a:pPr>
            <a:endParaRPr lang="en-ZA"/>
          </a:p>
        </p:txBody>
      </p:sp>
    </p:spTree>
    <p:extLst>
      <p:ext uri="{BB962C8B-B14F-4D97-AF65-F5344CB8AC3E}">
        <p14:creationId xmlns:p14="http://schemas.microsoft.com/office/powerpoint/2010/main" val="3487318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1547813" y="1546225"/>
            <a:ext cx="3721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421313" y="1546225"/>
            <a:ext cx="3722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15"/>
          <p:cNvSpPr>
            <a:spLocks noGrp="1" noChangeArrowheads="1"/>
          </p:cNvSpPr>
          <p:nvPr>
            <p:ph type="ftr" sz="quarter" idx="10"/>
          </p:nvPr>
        </p:nvSpPr>
        <p:spPr>
          <a:ln/>
        </p:spPr>
        <p:txBody>
          <a:bodyPr/>
          <a:lstStyle>
            <a:lvl1pPr>
              <a:defRPr/>
            </a:lvl1pPr>
          </a:lstStyle>
          <a:p>
            <a:pPr>
              <a:defRPr/>
            </a:pPr>
            <a:endParaRPr lang="en-ZA"/>
          </a:p>
        </p:txBody>
      </p:sp>
    </p:spTree>
    <p:extLst>
      <p:ext uri="{BB962C8B-B14F-4D97-AF65-F5344CB8AC3E}">
        <p14:creationId xmlns:p14="http://schemas.microsoft.com/office/powerpoint/2010/main" val="1795466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15"/>
          <p:cNvSpPr>
            <a:spLocks noGrp="1" noChangeArrowheads="1"/>
          </p:cNvSpPr>
          <p:nvPr>
            <p:ph type="ftr" sz="quarter" idx="10"/>
          </p:nvPr>
        </p:nvSpPr>
        <p:spPr>
          <a:ln/>
        </p:spPr>
        <p:txBody>
          <a:bodyPr/>
          <a:lstStyle>
            <a:lvl1pPr>
              <a:defRPr/>
            </a:lvl1pPr>
          </a:lstStyle>
          <a:p>
            <a:pPr>
              <a:defRPr/>
            </a:pPr>
            <a:endParaRPr lang="en-ZA"/>
          </a:p>
        </p:txBody>
      </p:sp>
    </p:spTree>
    <p:extLst>
      <p:ext uri="{BB962C8B-B14F-4D97-AF65-F5344CB8AC3E}">
        <p14:creationId xmlns:p14="http://schemas.microsoft.com/office/powerpoint/2010/main" val="4098760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15"/>
          <p:cNvSpPr>
            <a:spLocks noGrp="1" noChangeArrowheads="1"/>
          </p:cNvSpPr>
          <p:nvPr>
            <p:ph type="ftr" sz="quarter" idx="10"/>
          </p:nvPr>
        </p:nvSpPr>
        <p:spPr>
          <a:ln/>
        </p:spPr>
        <p:txBody>
          <a:bodyPr/>
          <a:lstStyle>
            <a:lvl1pPr>
              <a:defRPr/>
            </a:lvl1pPr>
          </a:lstStyle>
          <a:p>
            <a:pPr>
              <a:defRPr/>
            </a:pPr>
            <a:endParaRPr lang="en-ZA"/>
          </a:p>
        </p:txBody>
      </p:sp>
    </p:spTree>
    <p:extLst>
      <p:ext uri="{BB962C8B-B14F-4D97-AF65-F5344CB8AC3E}">
        <p14:creationId xmlns:p14="http://schemas.microsoft.com/office/powerpoint/2010/main" val="2513364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ln/>
        </p:spPr>
        <p:txBody>
          <a:bodyPr/>
          <a:lstStyle>
            <a:lvl1pPr>
              <a:defRPr/>
            </a:lvl1pPr>
          </a:lstStyle>
          <a:p>
            <a:pPr>
              <a:defRPr/>
            </a:pPr>
            <a:endParaRPr lang="en-ZA"/>
          </a:p>
        </p:txBody>
      </p:sp>
    </p:spTree>
    <p:extLst>
      <p:ext uri="{BB962C8B-B14F-4D97-AF65-F5344CB8AC3E}">
        <p14:creationId xmlns:p14="http://schemas.microsoft.com/office/powerpoint/2010/main" val="59663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pPr>
              <a:defRPr/>
            </a:pPr>
            <a:endParaRPr lang="en-ZA"/>
          </a:p>
        </p:txBody>
      </p:sp>
    </p:spTree>
    <p:extLst>
      <p:ext uri="{BB962C8B-B14F-4D97-AF65-F5344CB8AC3E}">
        <p14:creationId xmlns:p14="http://schemas.microsoft.com/office/powerpoint/2010/main" val="1719296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pPr>
              <a:defRPr/>
            </a:pPr>
            <a:endParaRPr lang="en-ZA"/>
          </a:p>
        </p:txBody>
      </p:sp>
    </p:spTree>
    <p:extLst>
      <p:ext uri="{BB962C8B-B14F-4D97-AF65-F5344CB8AC3E}">
        <p14:creationId xmlns:p14="http://schemas.microsoft.com/office/powerpoint/2010/main" val="1829743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2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1547813" y="0"/>
            <a:ext cx="759618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ZA" smtClean="0"/>
          </a:p>
        </p:txBody>
      </p:sp>
      <p:sp>
        <p:nvSpPr>
          <p:cNvPr id="1028" name="Rectangle 3"/>
          <p:cNvSpPr>
            <a:spLocks noGrp="1" noChangeArrowheads="1"/>
          </p:cNvSpPr>
          <p:nvPr>
            <p:ph type="body" idx="1"/>
          </p:nvPr>
        </p:nvSpPr>
        <p:spPr bwMode="auto">
          <a:xfrm>
            <a:off x="1547813" y="1546225"/>
            <a:ext cx="75961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smtClean="0"/>
          </a:p>
        </p:txBody>
      </p:sp>
      <p:sp>
        <p:nvSpPr>
          <p:cNvPr id="1039" name="Rectangle 15"/>
          <p:cNvSpPr>
            <a:spLocks noGrp="1" noChangeArrowheads="1"/>
          </p:cNvSpPr>
          <p:nvPr>
            <p:ph type="ftr" sz="quarter" idx="3"/>
          </p:nvPr>
        </p:nvSpPr>
        <p:spPr bwMode="auto">
          <a:xfrm>
            <a:off x="6213475" y="1125538"/>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1"/>
            </a:lvl1pPr>
          </a:lstStyle>
          <a:p>
            <a:pPr>
              <a:defRPr/>
            </a:pPr>
            <a:endParaRPr lang="en-ZA"/>
          </a:p>
        </p:txBody>
      </p:sp>
      <p:pic>
        <p:nvPicPr>
          <p:cNvPr id="1030" name="Picture 6" descr="Spoor &amp; Fisher White Logo.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75463" y="6092825"/>
            <a:ext cx="216058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lr>
          <a:schemeClr val="tx1"/>
        </a:buClr>
        <a:buFont typeface="Arial" charset="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iweek.org.za/"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emf"/><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www.spoor.com/" TargetMode="External"/><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996952"/>
            <a:ext cx="7596187" cy="1143000"/>
          </a:xfrm>
        </p:spPr>
        <p:txBody>
          <a:bodyPr/>
          <a:lstStyle/>
          <a:p>
            <a:pPr algn="ctr"/>
            <a:r>
              <a:rPr lang="en-US" dirty="0" smtClean="0"/>
              <a:t/>
            </a:r>
            <a:br>
              <a:rPr lang="en-US" dirty="0" smtClean="0"/>
            </a:br>
            <a:r>
              <a:rPr lang="en-US" dirty="0" smtClean="0"/>
              <a:t/>
            </a:r>
            <a:br>
              <a:rPr lang="en-US" dirty="0" smtClean="0"/>
            </a:br>
            <a:r>
              <a:rPr lang="en-US" dirty="0" smtClean="0"/>
              <a:t>10 </a:t>
            </a:r>
            <a:r>
              <a:rPr lang="en-US" dirty="0" smtClean="0"/>
              <a:t>September 2012</a:t>
            </a:r>
            <a:br>
              <a:rPr lang="en-US" dirty="0" smtClean="0"/>
            </a:br>
            <a:r>
              <a:rPr lang="en-US" dirty="0" smtClean="0"/>
              <a:t>Crystal Towers, Century City</a:t>
            </a:r>
            <a:r>
              <a:rPr lang="en-US" dirty="0"/>
              <a:t>.</a:t>
            </a:r>
            <a:r>
              <a:rPr lang="en-US" dirty="0" smtClean="0"/>
              <a:t> </a:t>
            </a:r>
            <a:br>
              <a:rPr lang="en-US" dirty="0" smtClean="0"/>
            </a:br>
            <a:r>
              <a:rPr lang="en-US" dirty="0" smtClean="0"/>
              <a:t>Cape Town</a:t>
            </a:r>
            <a:endParaRPr lang="en-ZA" dirty="0"/>
          </a:p>
        </p:txBody>
      </p:sp>
      <p:sp>
        <p:nvSpPr>
          <p:cNvPr id="4" name="AutoShape 2" descr="data:image/jpeg;base64,/9j/4AAQSkZJRgABAQAAAQABAAD/2wCEAAkGBhASEBAUEhQVFRQTFRwYFxgWGBwWHBweHxwXIB8eHxwZJzIfICUjIxscIC8gJycsLCwvHR8yNTArQSYrLCoBCQoKDgwNFA8PFikkHiApNS01LDUxLCk1NTAqNTU1NSkpNTYpLDUrNSkpNTI1LCs1Li4vKTIpMi81LjU1KTU0L//AABEIAEoAvwMBIgACEQEDEQH/xAAcAAEAAwEBAQEBAAAAAAAAAAAABQYHBAMCAQj/xABCEAACAQMDAgQDBQMICgMAAAABAgMABBEFEiEGMRMiQVEHMnEUI2GBsUJykRUkMzQ2UqLRCFRidHWhssHCwxYXGP/EABcBAQEBAQAAAAAAAAAAAAAAAAAEAQP/xAAgEQEAAwABBAMBAAAAAAAAAAAAAQIDMQQSIUET0fAR/9oADAMBAAIRAxEAPwDaqUpQKUpQKUpQKUpQKUpQUvqz4rWGn3KW83iFyAWKKCEDdicnn3wM1JanqU9uUkDiWF/QgA8jIwR7jtXh1H8NNOvrhJ7iMmRQAdrFQwHYMB3x2+lcfVupEsIQhRYz6+vGBjHpio+sv2Z939mJ9L+gz+TXtmImPf76W+0ulkRXXswyK9qjOm7dktowwwTk4+pzUnVGdptSszzMJNaxXS1a8RJSlK6OZSlKBSlKBSlKBSlKBSlKBSlKBUT1L1Pb2EBmuGwucKAMsx9lHr/2qWrI/j7p8zJZyqCYo96uRyFZtuCfbIBGaD6//QMO/wDqkmz38Rd38MY/51pWga5DeW8dxCSUkBxkYIIOCCPcEVj/AEd1pon2WK2vbRFKjDSeGHVj/eLDzgn171sOk/ZUt4/s/hi3C5Tw8bNvfII/OjVc62+J9tp0iRMjyysNxVCBtX0JJ9T6CrB09r0N7bR3EJOxx2PBBBwVI9waw3T9NbW9T1CU52iORk9MYG2EfxwcfWrJ8BtcI+02j9x96gPp+y4/6T/Gg0vUeoo4ZUjYElsZI7DPaoP4i9ZWmmrbyTwmZ3chAuOMYLEk8cZGB714dV/1xf3Uqnf6SX9Hp/70v6R1HjpOl9K24iV2+UY543p4m0eWlaj1rbQ6el824xOqMoA8x39hj3/yqn//AH7Zf6vcf4P86jurf7Kaf+7B+hrx+HGmaO+ls18Lbf4kmWkYK4UYxjnd9MVYhaR0p1raagjG3Y7k+dHG11z649R+IqN074l202pSWKo4ZSyiQ42sy/MMdx2OD+FZT8InxrUYhLeGRKPqmDjP+H866ej/AO07/wC83H/soN9pSlGFKUoFKUoFKUoFK/Ca/EkU9iD9Dn9KD6pSlAqC6l6wsLPYl3IF8UHClS+V7EkAHj05qbkkCgliABySTgD8zVe6r6Hs9SRDKDuUeSWM4IB5+jD1waDN/iPa6A9o01pJCLgkbFgb5skZ3R+nGTnAxUT0/wBQyW3T98uT99P4MP4blBkx+Xf8TVttPgHaq+ZbmV0H7IVY/wCLZP6VZ9e+G1jdWkFuuYY4CWjMRHGfmzuyDn1J5zzRrHejzrlvE0lhDL4c2CXEIcNtyBgkdhzXhouoXOn6tDNdI0TtJulVl2ZSQkMdvbHJP5V/ROj20EcEcUBUxxKEXawbGPcj19T9ar3V/QFnqUsTSOyyQjDCMjJQnO1ge3rg/iaDl6qP87XH91Kp3+kl/R6f+9L+kdanc9NQu8THcPDAUAHghewOeaj+uegbbVI4knZ0MTFlaMjPOMjkY5wP4VJhlammlp9ys6neumWVa81jyovVv9lNP/dg/Q1B9CfClNQtBcGdozvZdoQN8uOck/jWvar0ZbT2AsiGWFVVU2nzLs+U5Pc/XvzXv0z07DYWyW8RJUEnLkZZick+35Cq0aO6K+Htrpu4x7nlfhpHxnHsAOAP196yDQtUht+opZZnCRrcz5Y5wM7wO341/Q9UHWvgzYXM8kxeaNpGLMEYbcnuQGBxmgselda6fcyCOC5jeQjIUEgnHfAYDP5VN1SemvhNY2U6To0ryR5KeIwwpIIzhQM8E9/ernFMrAMpDA9iCCP4ijH3SlKBSlKBSleUVyjFgrKxX5gCCR9cdqCufEnTGuNOmhWdIGkZAGkbYrHcPIW/2u1UTR+oF03+U0Wwghu4LMS5t5WkicBlUZXORguG9yAckd60Xrm9tobC4luoRPDGAWjIBz5gB83HBOa4dKfRbSHKC0tRPCkjq7IjFHAxu3HJHmx7UFW0brLUUuLSOW4juhe2L3A2xIhhYIzAeT5hkY83Oc+3PppXxAupYtA++jMt5LIs4CoThcgeUfLg47YqZOp6FplxbLGlvC14CRJH4YUJjIZmJ8qN2BHBIPtXWlhoFrJE4WxhkciSJiY1Y57MhJzg54xxzxQZ7psd2dP6i8S7EiRyXKvEY1Bdtq/eA5yoz+wOOKneh9Xv4bjSbaaWOSC6sd6IsQTwtiDb5vmbIAzk9ycAcVKaxf6dFfX8bWMTyLYSXUkuFzIuOUPH7WO9SelarphtLC9lW3tQYgsBkZEMakEbFY44x6CgiPjVrixWUVvvKG8lWNiAWKxqQZGwOTjy8D3qn6PrIfRNas7eYgWhd4mZTue3fJ24fDA9wTjjcPetavbjTh4N5K9vhBiK4dkwA2fkcnHPPY1Aax1PoS3MIlNtI99GyNNmNl8NccSuT8rEYHfJU+1BVNCbULZdFtLWeCMX0Lys32ZBt+7jI4HzsOfMT5iRntXTddRT2N1r0m2OWa2tbbz+GELuQilm28kAndt9MY4q/J/JoKuDbZsoxtYFPuI2Xjn9hSvb0Irxu9R0iGRnlls0kuo1LM7xqZY+yk7j5l4wPTigrZ1u6ttLku7rUg/iwxshitomMTOV4VQQH77fPjB5/Coi16/1GMavFIzF7a08eJpooUkU+UYZYSYyPMCPX371ZDY6XBeRWEdlDsv4WkdlA2lU5AI9R6jB4r86nj0zS44tunpIbtxa7IkQM+7kKd3cEgcH1xQcHS/UmpfbtPjupo5Y76zM21IhH4ZAzwRyc+ueOTgDiun4nf1rQP8AiCf+NdPT3U2myvIZLcWc2nqsZFwEjMSPkKFbOAp7Y/Ee9TOoalpcirNNLastvNhZHdCI5Rg4DE4Djjjv2oM71frXV0j1O5SeIRWN74QiMKkupIGC/oBkcjk5PPapHqrqvUbe7meV5oLJWj8OSG3huEwcZ8Usd6nJxxj8PTNvlt9IMBLC0MF3IGJJTZLITwc5wzZH14rwj0bRLpnu1S0nKnLygq4BUcFiDtyBjk0FV6WjuzrusA3Y2o8bMhjU+IpVyqrk+TaCASvfuarFnLcvZ9ONHOlsJLmRAEiUKr7385GQDkYG08Z59a1eGXR5pHvEazkkhHnnVo2KDBHmcHjjjJqF6g13p+3tooZFtZYVlULDH4ThC+Tv258o5JJ/Gg4brrW6gn1iGSeM/ZNPWWFiiJulMQO4D13OR5eRyBUJJe39ze6DL9sWF7mzd8mJSqttG7KkgNu9M/L6Vfo9I0S7dNsdnO0cIVdux9sXYYA/ZHYH09K6/wCQ9MureHENtPBECIsKsiKOxCkcDtjj2oKFqXWeryXd+loG/mTrGqLFCyuR3aVpXDqGwSNnYetXbqbqSa20qW7EY8VYFfYfMFZto529wpbJweQO/rUfodrpesQrePZxklmT71QW8hxyV4I44Bqbste06cm3intpTtKmJJEfygYI2A9gOCMUFF0rqTUjcwWr3ccxvbE3CyLCgMDYJ7Lwy8Y83OfbHPV8C9KZNNWYsh8fPAiVGG15Ad0g80mfTPb0qy6JYaPb7XtVtYzcMY1aMp94R3RTnnGOVFSeiLaLF4dp4QijZl2wkbVbOWXC8A5OSPxoIr4j6RNdaXdwQLvlkVQq5Vc4dT3YgDgHuarC9CTSXwkmt1eNdJWBS5jYCYKBgDOc9xuxj8a0ylBkcfQ97Ha6CxtFnlsjIJ4S8QJVs7RuY7CB3xk4z9a+NZ6Huzd3ztBcPDepHhLaS2XYAmDE/jA4C9gyHHH8NfpQZe3RV4J5ysTbG0Q2qF5I2bxduAhIIyR234C8d6j5ehNQjXSJdkzfZrQwSxwPD4kbEsdy+LmNgchTjngVsFKDIv8A4HcxJpksVrJKlrcTSSWk8sLPiTbhgVxFwRu2+hP1qU6i6euJZtJu4tNQ+A03jWxeBWw4UJkk+GeQWxk4z9a0mlBk3UPTepi41gW9n4iajbxKreLGgjKrgqQx5PJAxx25xnH5rHTWrtHBAInMI05IsRNbKRMEwyyvLklMk/Icc8c5Na1SgzTpjpG9iuNDeWPC2tnJFMd6HaxLbRw2Txjlcipb4m9MT3y6ckSsVjvUeVkdY2SPkMylj3GeMZP4VdaUGb9VfDJU0u9hsUkluLloy7Syhnfa2eXkIXgZ9vzr16p6NdJ9KntbVJYbMv4lsmxM7kVQ4DYViNo788CtDpQYXq/TNxbWlms0KbrnW1lS1LqVVX4EZYZUZxg4yAPzFSV30BqF0mtSJCLP7X4Iity6ebwyCxYxnYN2Dj3JPpydeltkfbvVW2kMu4A4I7EZ7Ee9elBkI6KupY75hb3izSWLQL48trtY5UhAsIHbkh2wOPpUn1D8PnOkWUVvaxfaIWgeRB4aFto843nykkk9zg81pdKDIviRBNEtjcWsaW13Oj2bWwZC22XcF2+Gdp2sScjtu/CtM0LR1tbSC3TtDGE+pA5P5nJ/Oul7CJpUkaNDIgIVyoLKPYMeR+VdFBmvw5t9VsraO0k08geI5MxuISF3EnJRWLHHsOaidK6W1h7vTJriKQNb3BMx32yRhTkfdJFh9uO+Sc+3etgpQY1c/DvUlnujFGNlrO9zYfeIN0jywMVI3eUBY2HmxyxrQPh3oMlnp0EUwxMS0kvIPndix5Xg44GQfSrLSg//2Q=="/>
          <p:cNvSpPr>
            <a:spLocks noChangeAspect="1" noChangeArrowheads="1"/>
          </p:cNvSpPr>
          <p:nvPr/>
        </p:nvSpPr>
        <p:spPr bwMode="auto">
          <a:xfrm>
            <a:off x="63500" y="-347663"/>
            <a:ext cx="1819275" cy="704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5" name="AutoShape 4" descr="data:image/jpeg;base64,/9j/4AAQSkZJRgABAQAAAQABAAD/2wCEAAkGBhASEBAUEhQVFRQTFRwYFxgWGBwWHBweHxwXIB8eHxwZJzIfICUjIxscIC8gJycsLCwvHR8yNTArQSYrLCoBCQoKDgwNFA8PFikkHiApNS01LDUxLCk1NTAqNTU1NSkpNTYpLDUrNSkpNTI1LCs1Li4vKTIpMi81LjU1KTU0L//AABEIAEoAvwMBIgACEQEDEQH/xAAcAAEAAwEBAQEBAAAAAAAAAAAABQYHBAMCAQj/xABCEAACAQMDAgQDBQMICgMAAAABAgMABBEFEiEGMRMiQVEHMnEUI2GBsUJykRUkMzQ2UqLRCFRidHWhssHCwxYXGP/EABcBAQEBAQAAAAAAAAAAAAAAAAAEAQP/xAAgEQEAAwABBAMBAAAAAAAAAAAAAQIDMQQSIUET0fAR/9oADAMBAAIRAxEAPwDaqUpQKUpQKUpQKUpQKUpQUvqz4rWGn3KW83iFyAWKKCEDdicnn3wM1JanqU9uUkDiWF/QgA8jIwR7jtXh1H8NNOvrhJ7iMmRQAdrFQwHYMB3x2+lcfVupEsIQhRYz6+vGBjHpio+sv2Z939mJ9L+gz+TXtmImPf76W+0ulkRXXswyK9qjOm7dktowwwTk4+pzUnVGdptSszzMJNaxXS1a8RJSlK6OZSlKBSlKBSlKBSlKBSlKBSlKBUT1L1Pb2EBmuGwucKAMsx9lHr/2qWrI/j7p8zJZyqCYo96uRyFZtuCfbIBGaD6//QMO/wDqkmz38Rd38MY/51pWga5DeW8dxCSUkBxkYIIOCCPcEVj/AEd1pon2WK2vbRFKjDSeGHVj/eLDzgn171sOk/ZUt4/s/hi3C5Tw8bNvfII/OjVc62+J9tp0iRMjyysNxVCBtX0JJ9T6CrB09r0N7bR3EJOxx2PBBBwVI9waw3T9NbW9T1CU52iORk9MYG2EfxwcfWrJ8BtcI+02j9x96gPp+y4/6T/Gg0vUeoo4ZUjYElsZI7DPaoP4i9ZWmmrbyTwmZ3chAuOMYLEk8cZGB714dV/1xf3Uqnf6SX9Hp/70v6R1HjpOl9K24iV2+UY543p4m0eWlaj1rbQ6el824xOqMoA8x39hj3/yqn//AH7Zf6vcf4P86jurf7Kaf+7B+hrx+HGmaO+ls18Lbf4kmWkYK4UYxjnd9MVYhaR0p1raagjG3Y7k+dHG11z649R+IqN074l202pSWKo4ZSyiQ42sy/MMdx2OD+FZT8InxrUYhLeGRKPqmDjP+H866ej/AO07/wC83H/soN9pSlGFKUoFKUoFKUoFK/Ca/EkU9iD9Dn9KD6pSlAqC6l6wsLPYl3IF8UHClS+V7EkAHj05qbkkCgliABySTgD8zVe6r6Hs9SRDKDuUeSWM4IB5+jD1waDN/iPa6A9o01pJCLgkbFgb5skZ3R+nGTnAxUT0/wBQyW3T98uT99P4MP4blBkx+Xf8TVttPgHaq+ZbmV0H7IVY/wCLZP6VZ9e+G1jdWkFuuYY4CWjMRHGfmzuyDn1J5zzRrHejzrlvE0lhDL4c2CXEIcNtyBgkdhzXhouoXOn6tDNdI0TtJulVl2ZSQkMdvbHJP5V/ROj20EcEcUBUxxKEXawbGPcj19T9ar3V/QFnqUsTSOyyQjDCMjJQnO1ge3rg/iaDl6qP87XH91Kp3+kl/R6f+9L+kdanc9NQu8THcPDAUAHghewOeaj+uegbbVI4knZ0MTFlaMjPOMjkY5wP4VJhlammlp9ys6neumWVa81jyovVv9lNP/dg/Q1B9CfClNQtBcGdozvZdoQN8uOck/jWvar0ZbT2AsiGWFVVU2nzLs+U5Pc/XvzXv0z07DYWyW8RJUEnLkZZick+35Cq0aO6K+Htrpu4x7nlfhpHxnHsAOAP196yDQtUht+opZZnCRrcz5Y5wM7wO341/Q9UHWvgzYXM8kxeaNpGLMEYbcnuQGBxmgselda6fcyCOC5jeQjIUEgnHfAYDP5VN1SemvhNY2U6To0ryR5KeIwwpIIzhQM8E9/ernFMrAMpDA9iCCP4ijH3SlKBSlKBSleUVyjFgrKxX5gCCR9cdqCufEnTGuNOmhWdIGkZAGkbYrHcPIW/2u1UTR+oF03+U0Wwghu4LMS5t5WkicBlUZXORguG9yAckd60Xrm9tobC4luoRPDGAWjIBz5gB83HBOa4dKfRbSHKC0tRPCkjq7IjFHAxu3HJHmx7UFW0brLUUuLSOW4juhe2L3A2xIhhYIzAeT5hkY83Oc+3PppXxAupYtA++jMt5LIs4CoThcgeUfLg47YqZOp6FplxbLGlvC14CRJH4YUJjIZmJ8qN2BHBIPtXWlhoFrJE4WxhkciSJiY1Y57MhJzg54xxzxQZ7psd2dP6i8S7EiRyXKvEY1Bdtq/eA5yoz+wOOKneh9Xv4bjSbaaWOSC6sd6IsQTwtiDb5vmbIAzk9ycAcVKaxf6dFfX8bWMTyLYSXUkuFzIuOUPH7WO9SelarphtLC9lW3tQYgsBkZEMakEbFY44x6CgiPjVrixWUVvvKG8lWNiAWKxqQZGwOTjy8D3qn6PrIfRNas7eYgWhd4mZTue3fJ24fDA9wTjjcPetavbjTh4N5K9vhBiK4dkwA2fkcnHPPY1Aax1PoS3MIlNtI99GyNNmNl8NccSuT8rEYHfJU+1BVNCbULZdFtLWeCMX0Lys32ZBt+7jI4HzsOfMT5iRntXTddRT2N1r0m2OWa2tbbz+GELuQilm28kAndt9MY4q/J/JoKuDbZsoxtYFPuI2Xjn9hSvb0Irxu9R0iGRnlls0kuo1LM7xqZY+yk7j5l4wPTigrZ1u6ttLku7rUg/iwxshitomMTOV4VQQH77fPjB5/Coi16/1GMavFIzF7a08eJpooUkU+UYZYSYyPMCPX371ZDY6XBeRWEdlDsv4WkdlA2lU5AI9R6jB4r86nj0zS44tunpIbtxa7IkQM+7kKd3cEgcH1xQcHS/UmpfbtPjupo5Y76zM21IhH4ZAzwRyc+ueOTgDiun4nf1rQP8AiCf+NdPT3U2myvIZLcWc2nqsZFwEjMSPkKFbOAp7Y/Ee9TOoalpcirNNLastvNhZHdCI5Rg4DE4Djjjv2oM71frXV0j1O5SeIRWN74QiMKkupIGC/oBkcjk5PPapHqrqvUbe7meV5oLJWj8OSG3huEwcZ8Usd6nJxxj8PTNvlt9IMBLC0MF3IGJJTZLITwc5wzZH14rwj0bRLpnu1S0nKnLygq4BUcFiDtyBjk0FV6WjuzrusA3Y2o8bMhjU+IpVyqrk+TaCASvfuarFnLcvZ9ONHOlsJLmRAEiUKr7385GQDkYG08Z59a1eGXR5pHvEazkkhHnnVo2KDBHmcHjjjJqF6g13p+3tooZFtZYVlULDH4ThC+Tv258o5JJ/Gg4brrW6gn1iGSeM/ZNPWWFiiJulMQO4D13OR5eRyBUJJe39ze6DL9sWF7mzd8mJSqttG7KkgNu9M/L6Vfo9I0S7dNsdnO0cIVdux9sXYYA/ZHYH09K6/wCQ9MureHENtPBECIsKsiKOxCkcDtjj2oKFqXWeryXd+loG/mTrGqLFCyuR3aVpXDqGwSNnYetXbqbqSa20qW7EY8VYFfYfMFZto529wpbJweQO/rUfodrpesQrePZxklmT71QW8hxyV4I44Bqbste06cm3intpTtKmJJEfygYI2A9gOCMUFF0rqTUjcwWr3ccxvbE3CyLCgMDYJ7Lwy8Y83OfbHPV8C9KZNNWYsh8fPAiVGG15Ad0g80mfTPb0qy6JYaPb7XtVtYzcMY1aMp94R3RTnnGOVFSeiLaLF4dp4QijZl2wkbVbOWXC8A5OSPxoIr4j6RNdaXdwQLvlkVQq5Vc4dT3YgDgHuarC9CTSXwkmt1eNdJWBS5jYCYKBgDOc9xuxj8a0ylBkcfQ97Ha6CxtFnlsjIJ4S8QJVs7RuY7CB3xk4z9a+NZ6Huzd3ztBcPDepHhLaS2XYAmDE/jA4C9gyHHH8NfpQZe3RV4J5ysTbG0Q2qF5I2bxduAhIIyR234C8d6j5ehNQjXSJdkzfZrQwSxwPD4kbEsdy+LmNgchTjngVsFKDIv8A4HcxJpksVrJKlrcTSSWk8sLPiTbhgVxFwRu2+hP1qU6i6euJZtJu4tNQ+A03jWxeBWw4UJkk+GeQWxk4z9a0mlBk3UPTepi41gW9n4iajbxKreLGgjKrgqQx5PJAxx25xnH5rHTWrtHBAInMI05IsRNbKRMEwyyvLklMk/Icc8c5Na1SgzTpjpG9iuNDeWPC2tnJFMd6HaxLbRw2Txjlcipb4m9MT3y6ckSsVjvUeVkdY2SPkMylj3GeMZP4VdaUGb9VfDJU0u9hsUkluLloy7Syhnfa2eXkIXgZ9vzr16p6NdJ9KntbVJYbMv4lsmxM7kVQ4DYViNo788CtDpQYXq/TNxbWlms0KbrnW1lS1LqVVX4EZYZUZxg4yAPzFSV30BqF0mtSJCLP7X4Iity6ebwyCxYxnYN2Dj3JPpydeltkfbvVW2kMu4A4I7EZ7Ee9elBkI6KupY75hb3izSWLQL48trtY5UhAsIHbkh2wOPpUn1D8PnOkWUVvaxfaIWgeRB4aFto843nykkk9zg81pdKDIviRBNEtjcWsaW13Oj2bWwZC22XcF2+Gdp2sScjtu/CtM0LR1tbSC3TtDGE+pA5P5nJ/Oul7CJpUkaNDIgIVyoLKPYMeR+VdFBmvw5t9VsraO0k08geI5MxuISF3EnJRWLHHsOaidK6W1h7vTJriKQNb3BMx32yRhTkfdJFh9uO+Sc+3etgpQY1c/DvUlnujFGNlrO9zYfeIN0jywMVI3eUBY2HmxyxrQPh3oMlnp0EUwxMS0kvIPndix5Xg44GQfSrLSg//2Q=="/>
          <p:cNvSpPr>
            <a:spLocks noChangeAspect="1" noChangeArrowheads="1"/>
          </p:cNvSpPr>
          <p:nvPr/>
        </p:nvSpPr>
        <p:spPr bwMode="auto">
          <a:xfrm>
            <a:off x="63500" y="-295275"/>
            <a:ext cx="1514475" cy="5905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6" name="AutoShape 7" descr="data:image/jpeg;base64,/9j/4AAQSkZJRgABAQAAAQABAAD/2wCEAAkGBhQRERUUEhQVFBQWGR8aGBYYGBgeGBwVGiAYGx4iHxwcGyYgHB4mHB4eIC8iIyopLC0sHR43OTEqNicrOCkBCQoKDgwOFA8PGikkHSQ1LDUpNTUsNjUsKjUqNCkpNjUsNS81MykpNTI1KjUpKjUsKTY1KjU1KSk1KSkzKSk1Kf/AABEIAE4AoAMBIgACEQEDEQH/xAAbAAADAQEBAQEAAAAAAAAAAAAABgcIBQQCA//EAEYQAAIBAgMEBQcIBwcFAAAAAAECAwARBAUhBgcSMRNBUWFxFCJygaGxsggyMzVzkcHCJTRCUoKi0lNUk9HT4fAXGCNikv/EABcBAQEBAQAAAAAAAAAAAAAAAAAFAQb/xAAjEQEAAgIBAwQDAAAAAAAAAAAAAgMBBBEhMaE0QYGRElFx/9oADAMBAAIRAxEAPwC40UUUBRRRQFFFFAUUUUBevwkcsp6Nl4u8XHsIqdb/AHNp4MuQQsyCSUJIy6Hg4WNrjUAkD3ddRvdNm08OaYdYWYCSQI6jkyHnccjYa36rVmcctxnhobMNocThmHTRxsp5FeIA+sk2PiK7WUZ5HiVuhsRzU8x/mO+vjaKEPhpL9S3HiKn+VZiYJVkHIHzh2r1j7vcKl2XT1rcYznmOfCzVrw26cyjHiWP12yqdFFFVUUUUUUBRRRQFFFFAUUUUBRRRQFFFFAUUUUHlzLLIsRE0UyLJG4sysLg/853rjZBu/wADgHMmHgVHItxkszAdYBYm3qpjooE7afahXQxRa3+c3VbsFKkUJdgo5sbDxOlN21OzBY9LCCST5yDtPWPxr99mdljERLLbjHzV7O89/uqFbRdddxP79uHSU7OvRr/lDPx78meiiirrmxRRRQFFFFAUUUUHC2t2xw+Ww9JOxudEjXV3YdQHYOsnQVJMz3+4pyegghiXq4uJ2++6r6rHxrg73c1efNZ1Y+bDaNB1AABj97En7uyuluw3YxZlHJNPK6orcASPhDE2BuSwNhroLa69lGvdle/7Eqw8oghkTr6PiR/HVmUnusPGrJs9n8WOw6YiEko/boQRoQR1EHSphmfyfFJvh8UyjslQMbektvdVH2P2YXLsImHRi/DclyLcTMbk26h3UY7VTbeFveGAl8nw8ayzAAuzE8CX1AsNWa2p1Frin/NMwWCGSWQ2SNS7HuUXrKTmXH4s2HFNiJdBf9tzoLnqF7eAo1cd3m9xcwk8nnjWKcglCpJR7akC+qtbW1zcA61RqyNluNfB4pJBo8MgNgetDqPWLj11rLBYpZY0kQ3V1DKR1qwuPZQefOs1GHiLkcRuABe1ya5mz21RxDlHUKbXBB0Nuqxr427+gX0x7jS/sh+tJ4H3VLu2Jx2Ywxnp08rFGrXLUlZnHXr4NO2m1K5dg5MS68fBYKgNuJmNgL9XjY6A0g7ud9rZhixhsRCkZkv0bIWtcC/CQ1+YB1HZyrpb/fqk/ap+aopui+ucH6Z+B6qIzUW0Oex4LDSYiW/BGLkDmTyAF+skgVKX+UOb+bghbqvOb+yI0176z+iZPTj+IVA9nco8rxUMHFwdK4Xite1+u3XRqoD5Q7deCX/HP+lThshvbwmPcRWaCZvmpJazHsVgbE9xsaR8w+T9KqEw4lJGA0VkK3PZxBjb11KXRkYg3VlPgQyn2EEfeKDYjvYXPIVHBv8Az5VbydfJuK1+I9Lw3txfu8teH2057JZ+2NyYTSG8nROrntdAyk+u1/XWZ4uQ8PwoNkRyBgCORFx4GvqvJlP0EXoL8Ir10Yz/AL59jZYcW+LVS0E1izDUJIAFIbsBsCDy5jqpKyDabE4F+PDStGTzGhVgP3lOh9/eK1nJGGBDAEHmDqKSc93PYDE3KxmBz+1EbC/oG6+wUaUNm9/huFxsItyMsV7jvKG9/UaruWZnHiYllhdZI3F1ZeR/37qzHt1sU+WYgRMwkRhxI4Frre2o6iDTx8n/ADd+mxGGJvGU6UDscMqm3iGF/RFAyb9M/wChwK4dT5+IaxHX0SWZv5uEeukTchkfTY/pSPNgUt/G3mr+Jrnb3NoPK8ykCm6Qf+FfFSeM/wD2SPUK+tht5TZXE6Jh0kMjcTOzsDYCwFgOrX76D43t5N5Pmc1hZZbSr/Fz/mB+8VVdyWfdPlwiJu+HYx9/AfOT2Ej+GpHt3t6c0MbPAsTRgi6sTdTY21HUdfXXV3KbQeT5iImNkxK8Hd0i3ZPzL/FQWTbv6BfTHuNL+yH60ngfdTBt39Avpj3Gl/ZD9aTwPuqJserj8Oh1fQy/knxv9+qT9qn5qim6L65wfpn4Hq17/fqk/ap+aopui+ucH6Z+B6tudXbfZ9UyenH8QqH7DYxIcww0kjBEWQFmPIDXnVw32fVMnpx/EKz1gcE80ixxKXkc2VRzJo1pLM96+XQxlhiElYDRI7szd3Kw8TWb8yxpmmklOhkdnI72JY++mD/pjmX90l/k/rpp2S3HTySK+OtFELExhgZG7tNFHadTQOm7XBtHkA4hbjSZx6LFyPZrWeIuQ8PwrXWZwKmFkRAFVYmCgcgApAA7rVkWLkPD8KGGv8p+gi9BfhFeuvJlP0EXoL8Ir10Yg+2W93HRY6eKFlijikKBTGrE8OlyWF9eenVav3y75QM6rabDRyH95GZPYQ3vqhbY7sMJmJMjhoprW6WO1zblxKdG8effSHN8nmS/mYxOH/2iN7ep7UaQttds5czn6WRQiqOFEXUKt78+sk63pv3X4V8DgsbmbAgCIpCD+0bgk+jx8A9TUz5BuFw0ThsTK+It+wAEjJ79SzDuuPXVCzHIoZ8M+GZAIXTg4V82y9VrcrdXhQZNwmGeaVUW7PIwUdpdjb2k1Y1+T0ltcY/+Ev8AXXa2R3MwYHFDEGZ5ilzGrKqgMdLmx84jW3IVRaCNY75P6rG7JinZwpKr0a6sBcDRus6VIcNiWhkWRDwvGwZT2MpBHtFbDqYZxuKw8+JaVZpIo3biaJVU6k3PCx+aDrzBtfs0oO9tDmQxOAgnX5svA47uJSberlXL2Q/Wl8D7qdJchiOGGHUcEaqFQA/NC8ufP18682SbMJhmLBi7WsCQBYVNu1py2Izx26eFajbrhqyrz36+Sjv8H6JP2qfmqKbovrnB+mfgetPbTbOxY/DSYea/A45jmCNQR3g0obCbmsPlmIOI6V55ACE4gFCX0JsCbm2l+rXTspJD0b61/RMnc8fxCoru6H6Uwn2q/jWmM8yaPF4eSCYExyLY2NiOsEHqINiPCkzY/c/BgMSMR0zzOt+AMqqFJ0vpzNtPXRp/C19UUUY8ecLfDygf2b/CayCnIeA91bJIvU1zXcRg5ZGeOSaEMSeBShUX/d4luB3XNGkrD79cYiKoiw9lAHzZOQFv7SmfYTfPJi8XHhsRCg6UkK8ZbRgCdVYnQ25g19f9vuG/vU/3R/00wbJbpMJgJVmUySyrfhaQrZSdLhVUC9tLm9B//9k="/>
          <p:cNvSpPr>
            <a:spLocks noChangeAspect="1" noChangeArrowheads="1"/>
          </p:cNvSpPr>
          <p:nvPr/>
        </p:nvSpPr>
        <p:spPr bwMode="auto">
          <a:xfrm>
            <a:off x="63500" y="-363538"/>
            <a:ext cx="1524000" cy="7429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1028" name="Picture 4" descr="http://www.iweek.org.za/wp-content/themes/iweek_toon/images/iweek_logo_2011.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383" y="548318"/>
            <a:ext cx="2868793" cy="2206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79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5400" b="1" dirty="0" smtClean="0"/>
              <a:t/>
            </a:r>
            <a:br>
              <a:rPr lang="en-US" sz="5400" b="1" dirty="0" smtClean="0"/>
            </a:br>
            <a:r>
              <a:rPr lang="en-US" sz="5400" b="1" dirty="0" smtClean="0"/>
              <a:t>D</a:t>
            </a:r>
            <a:r>
              <a:rPr lang="en-US" dirty="0" smtClean="0"/>
              <a:t>omain Name Disputes</a:t>
            </a:r>
            <a:r>
              <a:rPr lang="en-ZA" dirty="0"/>
              <a:t/>
            </a:r>
            <a:br>
              <a:rPr lang="en-ZA" dirty="0"/>
            </a:br>
            <a:endParaRPr lang="en-ZA" dirty="0"/>
          </a:p>
        </p:txBody>
      </p:sp>
      <p:sp>
        <p:nvSpPr>
          <p:cNvPr id="3" name="Content Placeholder 2"/>
          <p:cNvSpPr>
            <a:spLocks noGrp="1"/>
          </p:cNvSpPr>
          <p:nvPr>
            <p:ph idx="1"/>
          </p:nvPr>
        </p:nvSpPr>
        <p:spPr>
          <a:xfrm>
            <a:off x="1547813" y="3501008"/>
            <a:ext cx="7596187" cy="874663"/>
          </a:xfrm>
        </p:spPr>
        <p:txBody>
          <a:bodyPr/>
          <a:lstStyle/>
          <a:p>
            <a:pPr marL="0" indent="0">
              <a:buNone/>
            </a:pPr>
            <a:r>
              <a:rPr lang="en-ZA" dirty="0"/>
              <a:t>The registration of </a:t>
            </a:r>
            <a:r>
              <a:rPr lang="en-ZA" dirty="0" smtClean="0"/>
              <a:t>a domain name may </a:t>
            </a:r>
            <a:r>
              <a:rPr lang="en-ZA" dirty="0"/>
              <a:t>lead to a dispute and three possible decisions may arise:</a:t>
            </a:r>
          </a:p>
          <a:p>
            <a:endParaRPr lang="en-ZA" dirty="0"/>
          </a:p>
          <a:p>
            <a:pPr lvl="0"/>
            <a:r>
              <a:rPr lang="en-ZA" dirty="0"/>
              <a:t>Refusal of the dispute or the transfer of the name to the complainant (for abusive registrations)</a:t>
            </a:r>
          </a:p>
          <a:p>
            <a:pPr lvl="0"/>
            <a:r>
              <a:rPr lang="en-ZA" dirty="0"/>
              <a:t>Refusal of the dispute or the deletion and prohibition of the domain name (for offensive registrations)</a:t>
            </a:r>
          </a:p>
          <a:p>
            <a:pPr lvl="0"/>
            <a:r>
              <a:rPr lang="en-ZA" dirty="0"/>
              <a:t>Refusal of the dispute as the dispute constitutes reverse domain name hi-jacking.</a:t>
            </a:r>
          </a:p>
          <a:p>
            <a:pPr marL="0" indent="0">
              <a:buNone/>
            </a:pPr>
            <a:endParaRPr lang="en-ZA" dirty="0"/>
          </a:p>
          <a:p>
            <a:endParaRPr lang="en-ZA" dirty="0"/>
          </a:p>
        </p:txBody>
      </p:sp>
    </p:spTree>
    <p:extLst>
      <p:ext uri="{BB962C8B-B14F-4D97-AF65-F5344CB8AC3E}">
        <p14:creationId xmlns:p14="http://schemas.microsoft.com/office/powerpoint/2010/main" val="707877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476672"/>
            <a:ext cx="5112568" cy="1446550"/>
          </a:xfrm>
          <a:prstGeom prst="rect">
            <a:avLst/>
          </a:prstGeom>
          <a:noFill/>
        </p:spPr>
        <p:txBody>
          <a:bodyPr wrap="square" rtlCol="0">
            <a:spAutoFit/>
          </a:bodyPr>
          <a:lstStyle/>
          <a:p>
            <a:r>
              <a:rPr lang="en-US" sz="8800" b="1" dirty="0" smtClean="0">
                <a:solidFill>
                  <a:srgbClr val="9BE5FF"/>
                </a:solidFill>
                <a:effectLst>
                  <a:outerShdw blurRad="38100" dist="38100" dir="2700000" algn="tl">
                    <a:srgbClr val="000000">
                      <a:alpha val="43137"/>
                    </a:srgbClr>
                  </a:outerShdw>
                </a:effectLst>
                <a:latin typeface="Century Gothic" pitchFamily="34" charset="0"/>
              </a:rPr>
              <a:t>E is for</a:t>
            </a:r>
            <a:endParaRPr lang="en-ZA" sz="8800" b="1" dirty="0">
              <a:solidFill>
                <a:srgbClr val="9BE5FF"/>
              </a:solidFill>
              <a:effectLst>
                <a:outerShdw blurRad="38100" dist="38100" dir="2700000" algn="tl">
                  <a:srgbClr val="000000">
                    <a:alpha val="43137"/>
                  </a:srgbClr>
                </a:outerShdw>
              </a:effectLst>
              <a:latin typeface="Century Gothic" pitchFamily="34" charset="0"/>
            </a:endParaRP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8618" y="476672"/>
            <a:ext cx="3095275" cy="174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1547664" y="2420888"/>
            <a:ext cx="6696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691680" y="2423554"/>
            <a:ext cx="6984776" cy="1569660"/>
          </a:xfrm>
          <a:prstGeom prst="rect">
            <a:avLst/>
          </a:prstGeom>
          <a:noFill/>
        </p:spPr>
        <p:txBody>
          <a:bodyPr wrap="square" rtlCol="0">
            <a:spAutoFit/>
          </a:bodyPr>
          <a:lstStyle/>
          <a:p>
            <a:r>
              <a:rPr lang="en-US" sz="6000" b="1" dirty="0" smtClean="0"/>
              <a:t>E</a:t>
            </a:r>
            <a:r>
              <a:rPr lang="en-US" sz="3600" dirty="0" smtClean="0"/>
              <a:t>lectronic Communications and Transactions Act 25 of 2002</a:t>
            </a:r>
            <a:endParaRPr lang="en-ZA" sz="3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4041240"/>
            <a:ext cx="3525267" cy="2533785"/>
          </a:xfrm>
          <a:prstGeom prst="rect">
            <a:avLst/>
          </a:prstGeom>
        </p:spPr>
      </p:pic>
    </p:spTree>
    <p:extLst>
      <p:ext uri="{BB962C8B-B14F-4D97-AF65-F5344CB8AC3E}">
        <p14:creationId xmlns:p14="http://schemas.microsoft.com/office/powerpoint/2010/main" val="143033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750"/>
                            </p:stCondLst>
                            <p:childTnLst>
                              <p:par>
                                <p:cTn id="13" presetID="10" presetClass="entr" presetSubtype="0"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par>
                                <p:cTn id="16" presetID="10" presetClass="entr" presetSubtype="0" fill="hold"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5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5400" b="1" dirty="0" smtClean="0"/>
              <a:t/>
            </a:r>
            <a:br>
              <a:rPr lang="en-US" sz="5400" b="1" dirty="0" smtClean="0"/>
            </a:br>
            <a:r>
              <a:rPr lang="en-US" sz="5400" b="1" dirty="0" smtClean="0"/>
              <a:t>E</a:t>
            </a:r>
            <a:r>
              <a:rPr lang="en-US" dirty="0" smtClean="0"/>
              <a:t>lectronic </a:t>
            </a:r>
            <a:r>
              <a:rPr lang="en-US" dirty="0"/>
              <a:t>Communications and Transactions Act 25 of 2002</a:t>
            </a:r>
            <a:r>
              <a:rPr lang="en-ZA" dirty="0"/>
              <a:t/>
            </a:r>
            <a:br>
              <a:rPr lang="en-ZA" dirty="0"/>
            </a:br>
            <a:endParaRPr lang="en-ZA" dirty="0"/>
          </a:p>
        </p:txBody>
      </p:sp>
      <p:sp>
        <p:nvSpPr>
          <p:cNvPr id="3" name="Content Placeholder 2"/>
          <p:cNvSpPr>
            <a:spLocks noGrp="1"/>
          </p:cNvSpPr>
          <p:nvPr>
            <p:ph idx="1"/>
          </p:nvPr>
        </p:nvSpPr>
        <p:spPr/>
        <p:txBody>
          <a:bodyPr/>
          <a:lstStyle/>
          <a:p>
            <a:pPr marL="0" indent="0">
              <a:buNone/>
            </a:pPr>
            <a:r>
              <a:rPr lang="en-ZA" dirty="0"/>
              <a:t>The Alternative Dispute Resolution Regulations </a:t>
            </a:r>
            <a:r>
              <a:rPr lang="en-ZA" dirty="0" smtClean="0"/>
              <a:t>published in </a:t>
            </a:r>
            <a:r>
              <a:rPr lang="en-ZA" dirty="0"/>
              <a:t>Government Gazette no. 29405 of 22 November 2006 under Section 69 read with Section 94 of the Act</a:t>
            </a:r>
          </a:p>
        </p:txBody>
      </p:sp>
    </p:spTree>
    <p:extLst>
      <p:ext uri="{BB962C8B-B14F-4D97-AF65-F5344CB8AC3E}">
        <p14:creationId xmlns:p14="http://schemas.microsoft.com/office/powerpoint/2010/main" val="4128216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459873"/>
            <a:ext cx="4680520" cy="1446550"/>
          </a:xfrm>
          <a:prstGeom prst="rect">
            <a:avLst/>
          </a:prstGeom>
          <a:noFill/>
        </p:spPr>
        <p:txBody>
          <a:bodyPr wrap="square" rtlCol="0">
            <a:spAutoFit/>
          </a:bodyPr>
          <a:lstStyle/>
          <a:p>
            <a:r>
              <a:rPr lang="en-US" sz="8800" b="1" dirty="0" smtClean="0">
                <a:solidFill>
                  <a:srgbClr val="00B050"/>
                </a:solidFill>
                <a:effectLst>
                  <a:outerShdw blurRad="38100" dist="38100" dir="2700000" algn="tl">
                    <a:srgbClr val="000000">
                      <a:alpha val="43137"/>
                    </a:srgbClr>
                  </a:outerShdw>
                </a:effectLst>
                <a:latin typeface="Century Gothic" pitchFamily="34" charset="0"/>
              </a:rPr>
              <a:t>F is for</a:t>
            </a:r>
            <a:endParaRPr lang="en-ZA" sz="8800" b="1" dirty="0">
              <a:solidFill>
                <a:srgbClr val="00B050"/>
              </a:solidFill>
              <a:effectLst>
                <a:outerShdw blurRad="38100" dist="38100" dir="2700000" algn="tl">
                  <a:srgbClr val="000000">
                    <a:alpha val="43137"/>
                  </a:srgbClr>
                </a:outerShdw>
              </a:effectLst>
              <a:latin typeface="Century Gothic"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801" y="494299"/>
            <a:ext cx="2733929" cy="154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1547664" y="2420888"/>
            <a:ext cx="6696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691680" y="2437408"/>
            <a:ext cx="6696744" cy="1015663"/>
          </a:xfrm>
          <a:prstGeom prst="rect">
            <a:avLst/>
          </a:prstGeom>
          <a:noFill/>
        </p:spPr>
        <p:txBody>
          <a:bodyPr wrap="square" rtlCol="0">
            <a:spAutoFit/>
          </a:bodyPr>
          <a:lstStyle/>
          <a:p>
            <a:r>
              <a:rPr lang="en-US" sz="6000" b="1" dirty="0" smtClean="0"/>
              <a:t>F</a:t>
            </a:r>
            <a:r>
              <a:rPr lang="en-US" sz="3600" dirty="0" smtClean="0"/>
              <a:t>actors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4000500"/>
            <a:ext cx="2033170" cy="1876772"/>
          </a:xfrm>
          <a:prstGeom prst="rect">
            <a:avLst/>
          </a:prstGeom>
        </p:spPr>
      </p:pic>
    </p:spTree>
    <p:extLst>
      <p:ext uri="{BB962C8B-B14F-4D97-AF65-F5344CB8AC3E}">
        <p14:creationId xmlns:p14="http://schemas.microsoft.com/office/powerpoint/2010/main" val="333567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750"/>
                            </p:stCondLst>
                            <p:childTnLst>
                              <p:par>
                                <p:cTn id="13" presetID="10"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par>
                                <p:cTn id="16" presetID="10" presetClass="entr" presetSubtype="0" fill="hold" nodeType="withEffect">
                                  <p:stCondLst>
                                    <p:cond delay="5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50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5400" b="1" dirty="0" smtClean="0"/>
              <a:t/>
            </a:r>
            <a:br>
              <a:rPr lang="en-US" sz="5400" b="1" dirty="0" smtClean="0"/>
            </a:br>
            <a:r>
              <a:rPr lang="en-US" sz="5400" b="1" dirty="0" smtClean="0"/>
              <a:t>F</a:t>
            </a:r>
            <a:r>
              <a:rPr lang="en-US" dirty="0" smtClean="0"/>
              <a:t>actors</a:t>
            </a:r>
            <a:r>
              <a:rPr lang="en-US" dirty="0"/>
              <a:t/>
            </a:r>
            <a:br>
              <a:rPr lang="en-US" dirty="0"/>
            </a:br>
            <a:endParaRPr lang="en-ZA" dirty="0"/>
          </a:p>
        </p:txBody>
      </p:sp>
      <p:sp>
        <p:nvSpPr>
          <p:cNvPr id="3" name="Content Placeholder 2"/>
          <p:cNvSpPr>
            <a:spLocks noGrp="1"/>
          </p:cNvSpPr>
          <p:nvPr>
            <p:ph idx="1"/>
          </p:nvPr>
        </p:nvSpPr>
        <p:spPr/>
        <p:txBody>
          <a:bodyPr/>
          <a:lstStyle/>
          <a:p>
            <a:r>
              <a:rPr lang="en-ZA" dirty="0" smtClean="0"/>
              <a:t>Which may </a:t>
            </a:r>
            <a:r>
              <a:rPr lang="en-ZA" dirty="0"/>
              <a:t>indicate that a domain name is an abusive registration </a:t>
            </a:r>
            <a:r>
              <a:rPr lang="en-ZA" dirty="0" smtClean="0"/>
              <a:t>(</a:t>
            </a:r>
            <a:r>
              <a:rPr lang="en-ZA" dirty="0" err="1" smtClean="0"/>
              <a:t>Reg</a:t>
            </a:r>
            <a:r>
              <a:rPr lang="en-ZA" dirty="0" smtClean="0"/>
              <a:t> </a:t>
            </a:r>
            <a:r>
              <a:rPr lang="en-ZA" dirty="0"/>
              <a:t>4(1)) </a:t>
            </a:r>
            <a:endParaRPr lang="en-ZA" dirty="0" smtClean="0"/>
          </a:p>
          <a:p>
            <a:r>
              <a:rPr lang="en-ZA" dirty="0"/>
              <a:t>W</a:t>
            </a:r>
            <a:r>
              <a:rPr lang="en-ZA" dirty="0" smtClean="0"/>
              <a:t>hich </a:t>
            </a:r>
            <a:r>
              <a:rPr lang="en-ZA" dirty="0"/>
              <a:t>may indicate that a domain name is not an abusive registration </a:t>
            </a:r>
            <a:r>
              <a:rPr lang="en-ZA" dirty="0" smtClean="0"/>
              <a:t>(</a:t>
            </a:r>
            <a:r>
              <a:rPr lang="en-ZA" dirty="0" err="1" smtClean="0"/>
              <a:t>Reg</a:t>
            </a:r>
            <a:r>
              <a:rPr lang="en-ZA" dirty="0" smtClean="0"/>
              <a:t> </a:t>
            </a:r>
            <a:r>
              <a:rPr lang="en-ZA" dirty="0"/>
              <a:t>5</a:t>
            </a:r>
            <a:r>
              <a:rPr lang="en-ZA" dirty="0" smtClean="0"/>
              <a:t>).</a:t>
            </a:r>
          </a:p>
          <a:p>
            <a:pPr marL="0" indent="0">
              <a:buNone/>
            </a:pPr>
            <a:endParaRPr lang="en-US" dirty="0"/>
          </a:p>
          <a:p>
            <a:pPr marL="0" indent="0">
              <a:buNone/>
            </a:pPr>
            <a:r>
              <a:rPr lang="en-US" dirty="0" smtClean="0"/>
              <a:t>List not exhaustive</a:t>
            </a:r>
            <a:endParaRPr lang="en-ZA" dirty="0"/>
          </a:p>
        </p:txBody>
      </p:sp>
    </p:spTree>
    <p:extLst>
      <p:ext uri="{BB962C8B-B14F-4D97-AF65-F5344CB8AC3E}">
        <p14:creationId xmlns:p14="http://schemas.microsoft.com/office/powerpoint/2010/main" val="4151535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813" y="620688"/>
            <a:ext cx="7596187" cy="1143000"/>
          </a:xfrm>
        </p:spPr>
        <p:txBody>
          <a:bodyPr/>
          <a:lstStyle/>
          <a:p>
            <a:pPr algn="l"/>
            <a:r>
              <a:rPr lang="en-US" sz="8800" b="1" dirty="0" smtClean="0">
                <a:solidFill>
                  <a:srgbClr val="996600"/>
                </a:solidFill>
                <a:latin typeface="Century Gothic" pitchFamily="34" charset="0"/>
              </a:rPr>
              <a:t>G is for</a:t>
            </a:r>
            <a:endParaRPr lang="en-ZA" sz="8800" b="1" dirty="0">
              <a:solidFill>
                <a:srgbClr val="996600"/>
              </a:solidFill>
              <a:latin typeface="Century Gothic"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98151">
            <a:off x="5922740" y="129611"/>
            <a:ext cx="2223770" cy="2015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1547664" y="2420888"/>
            <a:ext cx="6696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91680" y="2437408"/>
            <a:ext cx="6696744" cy="1015663"/>
          </a:xfrm>
          <a:prstGeom prst="rect">
            <a:avLst/>
          </a:prstGeom>
          <a:noFill/>
        </p:spPr>
        <p:txBody>
          <a:bodyPr wrap="square" rtlCol="0">
            <a:spAutoFit/>
          </a:bodyPr>
          <a:lstStyle/>
          <a:p>
            <a:r>
              <a:rPr lang="en-US" sz="6000" b="1" dirty="0" smtClean="0"/>
              <a:t>G</a:t>
            </a:r>
            <a:r>
              <a:rPr lang="en-US" sz="3600" dirty="0" smtClean="0"/>
              <a:t>eneric</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120" y="3494192"/>
            <a:ext cx="2678008" cy="2678008"/>
          </a:xfrm>
          <a:prstGeom prst="rect">
            <a:avLst/>
          </a:prstGeom>
        </p:spPr>
      </p:pic>
    </p:spTree>
    <p:extLst>
      <p:ext uri="{BB962C8B-B14F-4D97-AF65-F5344CB8AC3E}">
        <p14:creationId xmlns:p14="http://schemas.microsoft.com/office/powerpoint/2010/main" val="429431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750"/>
                            </p:stCondLst>
                            <p:childTnLst>
                              <p:par>
                                <p:cTn id="13" presetID="10" presetClass="entr" presetSubtype="0" fill="hold" grpId="0" nodeType="after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ntr" presetSubtype="0" fill="hold" nodeType="withEffect">
                                  <p:stCondLst>
                                    <p:cond delay="5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50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5400" b="1" dirty="0" smtClean="0"/>
              <a:t>G</a:t>
            </a:r>
            <a:r>
              <a:rPr lang="en-US" dirty="0" smtClean="0"/>
              <a:t>eneric</a:t>
            </a:r>
            <a:endParaRPr lang="en-US" dirty="0"/>
          </a:p>
        </p:txBody>
      </p:sp>
      <p:sp>
        <p:nvSpPr>
          <p:cNvPr id="3" name="Content Placeholder 2"/>
          <p:cNvSpPr>
            <a:spLocks noGrp="1"/>
          </p:cNvSpPr>
          <p:nvPr>
            <p:ph idx="1"/>
          </p:nvPr>
        </p:nvSpPr>
        <p:spPr/>
        <p:txBody>
          <a:bodyPr/>
          <a:lstStyle/>
          <a:p>
            <a:pPr marL="0" indent="0">
              <a:buNone/>
            </a:pPr>
            <a:r>
              <a:rPr lang="en-ZA" dirty="0"/>
              <a:t>Where the domain name </a:t>
            </a:r>
            <a:r>
              <a:rPr lang="en-ZA" dirty="0" smtClean="0"/>
              <a:t>is </a:t>
            </a:r>
          </a:p>
          <a:p>
            <a:r>
              <a:rPr lang="en-ZA" dirty="0" smtClean="0"/>
              <a:t>used generically; or </a:t>
            </a:r>
          </a:p>
          <a:p>
            <a:r>
              <a:rPr lang="en-ZA" dirty="0" smtClean="0"/>
              <a:t>in </a:t>
            </a:r>
            <a:r>
              <a:rPr lang="en-ZA" dirty="0"/>
              <a:t>a descriptive </a:t>
            </a:r>
            <a:r>
              <a:rPr lang="en-ZA" dirty="0" smtClean="0"/>
              <a:t>manner; </a:t>
            </a:r>
            <a:r>
              <a:rPr lang="en-ZA" dirty="0"/>
              <a:t>and </a:t>
            </a:r>
            <a:endParaRPr lang="en-ZA" dirty="0" smtClean="0"/>
          </a:p>
          <a:p>
            <a:r>
              <a:rPr lang="en-ZA" dirty="0" smtClean="0"/>
              <a:t>the </a:t>
            </a:r>
            <a:r>
              <a:rPr lang="en-ZA" dirty="0"/>
              <a:t>registrant is making fair use of it, </a:t>
            </a:r>
            <a:endParaRPr lang="en-ZA" dirty="0" smtClean="0"/>
          </a:p>
          <a:p>
            <a:pPr marL="0" indent="0">
              <a:buNone/>
            </a:pPr>
            <a:r>
              <a:rPr lang="en-ZA" dirty="0"/>
              <a:t>t</a:t>
            </a:r>
            <a:r>
              <a:rPr lang="en-ZA" dirty="0" smtClean="0"/>
              <a:t>hese are factors </a:t>
            </a:r>
            <a:r>
              <a:rPr lang="en-ZA" dirty="0"/>
              <a:t>which may indicate that the domain name is not an abusive registration </a:t>
            </a:r>
            <a:r>
              <a:rPr lang="en-ZA" dirty="0" smtClean="0"/>
              <a:t>(</a:t>
            </a:r>
            <a:r>
              <a:rPr lang="en-ZA" dirty="0" err="1" smtClean="0"/>
              <a:t>Reg</a:t>
            </a:r>
            <a:r>
              <a:rPr lang="en-ZA" dirty="0" smtClean="0"/>
              <a:t> </a:t>
            </a:r>
            <a:r>
              <a:rPr lang="en-ZA" dirty="0"/>
              <a:t>5(b</a:t>
            </a:r>
            <a:r>
              <a:rPr lang="en-ZA" dirty="0" smtClean="0"/>
              <a:t>)).</a:t>
            </a:r>
          </a:p>
          <a:p>
            <a:pPr marL="0" indent="0">
              <a:buNone/>
            </a:pPr>
            <a:endParaRPr lang="en-ZA" dirty="0" smtClean="0"/>
          </a:p>
          <a:p>
            <a:pPr marL="0" indent="0">
              <a:buNone/>
            </a:pPr>
            <a:r>
              <a:rPr lang="en-ZA" dirty="0" smtClean="0"/>
              <a:t>mr.plastic.co.za    </a:t>
            </a:r>
            <a:r>
              <a:rPr lang="en-ZA" dirty="0" err="1" smtClean="0"/>
              <a:t>ZA</a:t>
            </a:r>
            <a:r>
              <a:rPr lang="en-ZA" dirty="0" smtClean="0"/>
              <a:t> 2007-0001</a:t>
            </a:r>
          </a:p>
          <a:p>
            <a:pPr marL="0" indent="0">
              <a:buNone/>
            </a:pPr>
            <a:r>
              <a:rPr lang="en-ZA" dirty="0" smtClean="0"/>
              <a:t>va.co.za               </a:t>
            </a:r>
            <a:r>
              <a:rPr lang="en-ZA" dirty="0" err="1" smtClean="0"/>
              <a:t>ZA</a:t>
            </a:r>
            <a:r>
              <a:rPr lang="en-ZA" dirty="0" smtClean="0"/>
              <a:t> 2011-0098</a:t>
            </a:r>
            <a:endParaRPr lang="en-ZA" dirty="0"/>
          </a:p>
          <a:p>
            <a:endParaRPr lang="en-ZA" dirty="0"/>
          </a:p>
        </p:txBody>
      </p:sp>
    </p:spTree>
    <p:extLst>
      <p:ext uri="{BB962C8B-B14F-4D97-AF65-F5344CB8AC3E}">
        <p14:creationId xmlns:p14="http://schemas.microsoft.com/office/powerpoint/2010/main" val="2922202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813" y="620688"/>
            <a:ext cx="7596187" cy="1143000"/>
          </a:xfrm>
        </p:spPr>
        <p:txBody>
          <a:bodyPr/>
          <a:lstStyle/>
          <a:p>
            <a:pPr algn="l"/>
            <a:r>
              <a:rPr lang="en-US" sz="8800" b="1" dirty="0" smtClean="0">
                <a:solidFill>
                  <a:srgbClr val="CC0000"/>
                </a:solidFill>
                <a:latin typeface="Century Gothic" pitchFamily="34" charset="0"/>
              </a:rPr>
              <a:t>H is for</a:t>
            </a:r>
            <a:endParaRPr lang="en-ZA" sz="8800" b="1" dirty="0">
              <a:solidFill>
                <a:srgbClr val="CC0000"/>
              </a:solidFill>
              <a:latin typeface="Century Gothic" pitchFamily="34" charset="0"/>
            </a:endParaRPr>
          </a:p>
        </p:txBody>
      </p:sp>
      <p:pic>
        <p:nvPicPr>
          <p:cNvPr id="4" name="Picture 2" descr="C:\Users\kvanwyk\AppData\Local\Microsoft\Windows\Temporary Internet Files\Content.IE5\6K7V64FT\MC90044173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0"/>
            <a:ext cx="2088232" cy="208823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1547664" y="2420888"/>
            <a:ext cx="6696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691680" y="2437408"/>
            <a:ext cx="6696744" cy="1015663"/>
          </a:xfrm>
          <a:prstGeom prst="rect">
            <a:avLst/>
          </a:prstGeom>
          <a:noFill/>
        </p:spPr>
        <p:txBody>
          <a:bodyPr wrap="square" rtlCol="0">
            <a:spAutoFit/>
          </a:bodyPr>
          <a:lstStyle/>
          <a:p>
            <a:r>
              <a:rPr lang="en-US" sz="6000" b="1" dirty="0" smtClean="0"/>
              <a:t>H</a:t>
            </a:r>
            <a:r>
              <a:rPr lang="en-US" sz="3600" dirty="0" smtClean="0"/>
              <a:t>atred</a:t>
            </a:r>
          </a:p>
        </p:txBody>
      </p:sp>
      <p:pic>
        <p:nvPicPr>
          <p:cNvPr id="2050" name="Picture 2" descr="C:\Users\kvanwyk\AppData\Local\Microsoft\Windows\Temporary Internet Files\Content.IE5\TMV0B323\MC90044132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453071"/>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28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750"/>
                            </p:stCondLst>
                            <p:childTnLst>
                              <p:par>
                                <p:cTn id="13" presetID="10"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par>
                                <p:cTn id="16" presetID="10" presetClass="entr" presetSubtype="0" fill="hold" nodeType="withEffect">
                                  <p:stCondLst>
                                    <p:cond delay="5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50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5400" b="1" dirty="0" smtClean="0"/>
              <a:t>H</a:t>
            </a:r>
            <a:r>
              <a:rPr lang="en-US" dirty="0" smtClean="0"/>
              <a:t>atred</a:t>
            </a:r>
            <a:endParaRPr lang="en-ZA" dirty="0"/>
          </a:p>
        </p:txBody>
      </p:sp>
      <p:sp>
        <p:nvSpPr>
          <p:cNvPr id="3" name="Content Placeholder 2"/>
          <p:cNvSpPr>
            <a:spLocks noGrp="1"/>
          </p:cNvSpPr>
          <p:nvPr>
            <p:ph idx="1"/>
          </p:nvPr>
        </p:nvSpPr>
        <p:spPr/>
        <p:txBody>
          <a:bodyPr/>
          <a:lstStyle/>
          <a:p>
            <a:pPr marL="0" indent="0">
              <a:buNone/>
            </a:pPr>
            <a:r>
              <a:rPr lang="en-ZA" dirty="0"/>
              <a:t>An offensive registration may be indicated if the domain name advocates hatred that is based on race, ethnicity, gender or religion and/or that constitutes incitement to cause </a:t>
            </a:r>
            <a:r>
              <a:rPr lang="en-ZA" dirty="0" smtClean="0"/>
              <a:t>harm (</a:t>
            </a:r>
            <a:r>
              <a:rPr lang="en-ZA" dirty="0" err="1" smtClean="0"/>
              <a:t>Reg</a:t>
            </a:r>
            <a:r>
              <a:rPr lang="en-ZA" dirty="0" smtClean="0"/>
              <a:t> </a:t>
            </a:r>
            <a:r>
              <a:rPr lang="en-ZA" dirty="0"/>
              <a:t>4(2)).</a:t>
            </a:r>
          </a:p>
          <a:p>
            <a:endParaRPr lang="en-ZA" dirty="0"/>
          </a:p>
        </p:txBody>
      </p:sp>
    </p:spTree>
    <p:extLst>
      <p:ext uri="{BB962C8B-B14F-4D97-AF65-F5344CB8AC3E}">
        <p14:creationId xmlns:p14="http://schemas.microsoft.com/office/powerpoint/2010/main" val="1785155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050" y="614728"/>
            <a:ext cx="7596187" cy="1143000"/>
          </a:xfrm>
        </p:spPr>
        <p:txBody>
          <a:bodyPr/>
          <a:lstStyle/>
          <a:p>
            <a:pPr algn="l"/>
            <a:r>
              <a:rPr lang="en-US" sz="8800" b="1" dirty="0" smtClean="0">
                <a:solidFill>
                  <a:srgbClr val="FF99CC"/>
                </a:solidFill>
                <a:latin typeface="Century Gothic" pitchFamily="34" charset="0"/>
              </a:rPr>
              <a:t>I is for</a:t>
            </a:r>
            <a:endParaRPr lang="en-ZA" sz="8800" b="1" dirty="0">
              <a:solidFill>
                <a:srgbClr val="FF99CC"/>
              </a:solidFill>
              <a:latin typeface="Century Gothic"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188639"/>
            <a:ext cx="1298491" cy="1995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1547664" y="2420888"/>
            <a:ext cx="6696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3933056"/>
            <a:ext cx="1766460" cy="155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91680" y="2420888"/>
            <a:ext cx="6696744" cy="1015663"/>
          </a:xfrm>
          <a:prstGeom prst="rect">
            <a:avLst/>
          </a:prstGeom>
          <a:noFill/>
        </p:spPr>
        <p:txBody>
          <a:bodyPr wrap="square" rtlCol="0">
            <a:spAutoFit/>
          </a:bodyPr>
          <a:lstStyle/>
          <a:p>
            <a:r>
              <a:rPr lang="en-US" sz="6000" b="1" dirty="0" smtClean="0"/>
              <a:t>I</a:t>
            </a:r>
            <a:r>
              <a:rPr lang="en-US" sz="3600" dirty="0" smtClean="0"/>
              <a:t>P rights</a:t>
            </a:r>
          </a:p>
        </p:txBody>
      </p:sp>
    </p:spTree>
    <p:extLst>
      <p:ext uri="{BB962C8B-B14F-4D97-AF65-F5344CB8AC3E}">
        <p14:creationId xmlns:p14="http://schemas.microsoft.com/office/powerpoint/2010/main" val="371405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750"/>
                            </p:stCondLst>
                            <p:childTnLst>
                              <p:par>
                                <p:cTn id="13" presetID="10"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par>
                                <p:cTn id="16" presetID="10" presetClass="entr" presetSubtype="0" fill="hold" nodeType="withEffect">
                                  <p:stCondLst>
                                    <p:cond delay="500"/>
                                  </p:stCondLst>
                                  <p:childTnLst>
                                    <p:set>
                                      <p:cBhvr>
                                        <p:cTn id="17" dur="1" fill="hold">
                                          <p:stCondLst>
                                            <p:cond delay="0"/>
                                          </p:stCondLst>
                                        </p:cTn>
                                        <p:tgtEl>
                                          <p:spTgt spid="8194"/>
                                        </p:tgtEl>
                                        <p:attrNameLst>
                                          <p:attrName>style.visibility</p:attrName>
                                        </p:attrNameLst>
                                      </p:cBhvr>
                                      <p:to>
                                        <p:strVal val="visible"/>
                                      </p:to>
                                    </p:set>
                                    <p:animEffect transition="in" filter="fade">
                                      <p:cBhvr>
                                        <p:cTn id="18" dur="500"/>
                                        <p:tgtEl>
                                          <p:spTgt spid="8194"/>
                                        </p:tgtEl>
                                      </p:cBhvr>
                                    </p:animEffect>
                                  </p:childTnLst>
                                </p:cTn>
                              </p:par>
                              <p:par>
                                <p:cTn id="19" presetID="10" presetClass="entr" presetSubtype="0" fill="hold" nodeType="withEffect">
                                  <p:stCondLst>
                                    <p:cond delay="5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980728"/>
            <a:ext cx="7596187" cy="1224136"/>
          </a:xfrm>
        </p:spPr>
        <p:txBody>
          <a:bodyPr/>
          <a:lstStyle/>
          <a:p>
            <a:pPr algn="ct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Five Years of Protecting Intellectual Property Rights in </a:t>
            </a:r>
            <a:r>
              <a:rPr lang="en-US" dirty="0" err="1" smtClean="0"/>
              <a:t>ZA</a:t>
            </a:r>
            <a:r>
              <a:rPr lang="en-US" dirty="0" smtClean="0"/>
              <a:t>: </a:t>
            </a:r>
            <a:br>
              <a:rPr lang="en-US" dirty="0" smtClean="0"/>
            </a:br>
            <a:r>
              <a:rPr lang="en-US" dirty="0" smtClean="0"/>
              <a:t>Lessons Learned to date</a:t>
            </a:r>
            <a:br>
              <a:rPr lang="en-US" dirty="0" smtClean="0"/>
            </a:br>
            <a:r>
              <a:rPr lang="en-US" dirty="0"/>
              <a:t/>
            </a:r>
            <a:br>
              <a:rPr lang="en-US" dirty="0"/>
            </a:br>
            <a:r>
              <a:rPr lang="en-US" dirty="0" smtClean="0"/>
              <a:t>Charles </a:t>
            </a:r>
            <a:r>
              <a:rPr lang="en-US" dirty="0"/>
              <a:t>Webster</a:t>
            </a:r>
            <a:br>
              <a:rPr lang="en-US" dirty="0"/>
            </a:br>
            <a:r>
              <a:rPr lang="en-US" dirty="0"/>
              <a:t>Spoor &amp; </a:t>
            </a:r>
            <a:r>
              <a:rPr lang="en-US" dirty="0" smtClean="0"/>
              <a:t>Fisher</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ZA" dirty="0"/>
          </a:p>
        </p:txBody>
      </p:sp>
      <p:sp>
        <p:nvSpPr>
          <p:cNvPr id="7" name="Rectangle 3"/>
          <p:cNvSpPr txBox="1">
            <a:spLocks noChangeArrowheads="1"/>
          </p:cNvSpPr>
          <p:nvPr/>
        </p:nvSpPr>
        <p:spPr bwMode="auto">
          <a:xfrm>
            <a:off x="899592" y="4418260"/>
            <a:ext cx="7596187" cy="242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lr>
                <a:schemeClr val="tx1"/>
              </a:buClr>
              <a:buFont typeface="Arial" charset="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9pPr>
          </a:lstStyle>
          <a:p>
            <a:pPr marL="0" indent="0">
              <a:buNone/>
            </a:pPr>
            <a:endParaRPr lang="en-US" dirty="0" smtClean="0"/>
          </a:p>
        </p:txBody>
      </p:sp>
    </p:spTree>
    <p:extLst>
      <p:ext uri="{BB962C8B-B14F-4D97-AF65-F5344CB8AC3E}">
        <p14:creationId xmlns:p14="http://schemas.microsoft.com/office/powerpoint/2010/main" val="22561698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5400" b="1" dirty="0" smtClean="0"/>
              <a:t>I</a:t>
            </a:r>
            <a:r>
              <a:rPr lang="en-US" dirty="0" smtClean="0"/>
              <a:t>P </a:t>
            </a:r>
            <a:r>
              <a:rPr lang="en-US" dirty="0"/>
              <a:t>rights</a:t>
            </a:r>
          </a:p>
        </p:txBody>
      </p:sp>
      <p:sp>
        <p:nvSpPr>
          <p:cNvPr id="3" name="Content Placeholder 2"/>
          <p:cNvSpPr>
            <a:spLocks noGrp="1"/>
          </p:cNvSpPr>
          <p:nvPr>
            <p:ph idx="1"/>
          </p:nvPr>
        </p:nvSpPr>
        <p:spPr/>
        <p:txBody>
          <a:bodyPr/>
          <a:lstStyle/>
          <a:p>
            <a:pPr marL="0" indent="0">
              <a:buNone/>
            </a:pPr>
            <a:r>
              <a:rPr lang="en-ZA" dirty="0"/>
              <a:t>“Rights” and “registered rights” include </a:t>
            </a:r>
            <a:endParaRPr lang="en-ZA" dirty="0" smtClean="0"/>
          </a:p>
          <a:p>
            <a:r>
              <a:rPr lang="en-ZA" dirty="0" smtClean="0"/>
              <a:t>intellectual </a:t>
            </a:r>
            <a:r>
              <a:rPr lang="en-ZA" dirty="0"/>
              <a:t>property rights, </a:t>
            </a:r>
            <a:endParaRPr lang="en-ZA" dirty="0" smtClean="0"/>
          </a:p>
          <a:p>
            <a:r>
              <a:rPr lang="en-ZA" dirty="0" smtClean="0"/>
              <a:t>commercial</a:t>
            </a:r>
            <a:r>
              <a:rPr lang="en-ZA" dirty="0"/>
              <a:t>, </a:t>
            </a:r>
            <a:endParaRPr lang="en-ZA" dirty="0" smtClean="0"/>
          </a:p>
          <a:p>
            <a:r>
              <a:rPr lang="en-ZA" dirty="0" smtClean="0"/>
              <a:t>cultural</a:t>
            </a:r>
            <a:r>
              <a:rPr lang="en-ZA" dirty="0"/>
              <a:t>, </a:t>
            </a:r>
            <a:endParaRPr lang="en-ZA" dirty="0" smtClean="0"/>
          </a:p>
          <a:p>
            <a:r>
              <a:rPr lang="en-ZA" dirty="0" smtClean="0"/>
              <a:t>linguistic</a:t>
            </a:r>
            <a:r>
              <a:rPr lang="en-ZA" dirty="0"/>
              <a:t>, </a:t>
            </a:r>
            <a:endParaRPr lang="en-ZA" dirty="0" smtClean="0"/>
          </a:p>
          <a:p>
            <a:r>
              <a:rPr lang="en-ZA" dirty="0" smtClean="0"/>
              <a:t>religious </a:t>
            </a:r>
            <a:r>
              <a:rPr lang="en-ZA" dirty="0"/>
              <a:t>and personal rights </a:t>
            </a:r>
            <a:endParaRPr lang="en-ZA" dirty="0" smtClean="0"/>
          </a:p>
          <a:p>
            <a:pPr marL="0" indent="0">
              <a:buNone/>
            </a:pPr>
            <a:r>
              <a:rPr lang="en-ZA" dirty="0" smtClean="0"/>
              <a:t>protected </a:t>
            </a:r>
            <a:r>
              <a:rPr lang="en-ZA" dirty="0"/>
              <a:t>under South African law, but is not limited thereto.</a:t>
            </a:r>
          </a:p>
          <a:p>
            <a:endParaRPr lang="en-ZA" dirty="0"/>
          </a:p>
        </p:txBody>
      </p:sp>
    </p:spTree>
    <p:extLst>
      <p:ext uri="{BB962C8B-B14F-4D97-AF65-F5344CB8AC3E}">
        <p14:creationId xmlns:p14="http://schemas.microsoft.com/office/powerpoint/2010/main" val="3949965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314" y="620688"/>
            <a:ext cx="7596187" cy="1143000"/>
          </a:xfrm>
        </p:spPr>
        <p:txBody>
          <a:bodyPr/>
          <a:lstStyle/>
          <a:p>
            <a:pPr algn="l"/>
            <a:r>
              <a:rPr lang="en-US" sz="8800" b="1" dirty="0" smtClean="0">
                <a:solidFill>
                  <a:schemeClr val="accent5">
                    <a:lumMod val="75000"/>
                  </a:schemeClr>
                </a:solidFill>
                <a:latin typeface="Century Gothic" pitchFamily="34" charset="0"/>
              </a:rPr>
              <a:t>J is for</a:t>
            </a:r>
            <a:endParaRPr lang="en-ZA" sz="8800" b="1" dirty="0">
              <a:solidFill>
                <a:schemeClr val="accent5">
                  <a:lumMod val="75000"/>
                </a:schemeClr>
              </a:solidFill>
              <a:latin typeface="Century Gothic"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496144"/>
            <a:ext cx="1345566" cy="15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1547664" y="2420888"/>
            <a:ext cx="6696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691680" y="2451263"/>
            <a:ext cx="6696744" cy="1015663"/>
          </a:xfrm>
          <a:prstGeom prst="rect">
            <a:avLst/>
          </a:prstGeom>
          <a:noFill/>
        </p:spPr>
        <p:txBody>
          <a:bodyPr wrap="square" rtlCol="0">
            <a:spAutoFit/>
          </a:bodyPr>
          <a:lstStyle/>
          <a:p>
            <a:r>
              <a:rPr lang="en-US" sz="6000" b="1" dirty="0" smtClean="0"/>
              <a:t>J</a:t>
            </a:r>
            <a:r>
              <a:rPr lang="en-US" sz="3600" dirty="0" smtClean="0"/>
              <a:t>udgment of the High Court</a:t>
            </a: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3645024"/>
            <a:ext cx="2080263" cy="29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750"/>
                            </p:stCondLst>
                            <p:childTnLst>
                              <p:par>
                                <p:cTn id="13" presetID="10"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par>
                                <p:cTn id="16" presetID="10" presetClass="entr" presetSubtype="0" fill="hold" nodeType="withEffect">
                                  <p:stCondLst>
                                    <p:cond delay="500"/>
                                  </p:stCondLst>
                                  <p:childTnLst>
                                    <p:set>
                                      <p:cBhvr>
                                        <p:cTn id="17" dur="1" fill="hold">
                                          <p:stCondLst>
                                            <p:cond delay="0"/>
                                          </p:stCondLst>
                                        </p:cTn>
                                        <p:tgtEl>
                                          <p:spTgt spid="9218"/>
                                        </p:tgtEl>
                                        <p:attrNameLst>
                                          <p:attrName>style.visibility</p:attrName>
                                        </p:attrNameLst>
                                      </p:cBhvr>
                                      <p:to>
                                        <p:strVal val="visible"/>
                                      </p:to>
                                    </p:set>
                                    <p:animEffect transition="in" filter="fade">
                                      <p:cBhvr>
                                        <p:cTn id="18" dur="500"/>
                                        <p:tgtEl>
                                          <p:spTgt spid="9218"/>
                                        </p:tgtEl>
                                      </p:cBhvr>
                                    </p:animEffect>
                                  </p:childTnLst>
                                </p:cTn>
                              </p:par>
                              <p:par>
                                <p:cTn id="19" presetID="10" presetClass="entr" presetSubtype="0" fill="hold" nodeType="withEffect">
                                  <p:stCondLst>
                                    <p:cond delay="5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5400" b="1" dirty="0" smtClean="0"/>
              <a:t/>
            </a:r>
            <a:br>
              <a:rPr lang="en-US" sz="5400" b="1" dirty="0" smtClean="0"/>
            </a:br>
            <a:r>
              <a:rPr lang="en-US" sz="5400" b="1" dirty="0" smtClean="0"/>
              <a:t>J</a:t>
            </a:r>
            <a:r>
              <a:rPr lang="en-US" dirty="0" smtClean="0"/>
              <a:t>udgment </a:t>
            </a:r>
            <a:r>
              <a:rPr lang="en-US" dirty="0"/>
              <a:t>of the High Court</a:t>
            </a:r>
            <a:br>
              <a:rPr lang="en-US" dirty="0"/>
            </a:br>
            <a:endParaRPr lang="en-ZA" dirty="0"/>
          </a:p>
        </p:txBody>
      </p:sp>
      <p:sp>
        <p:nvSpPr>
          <p:cNvPr id="3" name="Content Placeholder 2"/>
          <p:cNvSpPr>
            <a:spLocks noGrp="1"/>
          </p:cNvSpPr>
          <p:nvPr>
            <p:ph idx="1"/>
          </p:nvPr>
        </p:nvSpPr>
        <p:spPr/>
        <p:txBody>
          <a:bodyPr/>
          <a:lstStyle/>
          <a:p>
            <a:pPr marL="0" indent="0">
              <a:buNone/>
            </a:pPr>
            <a:r>
              <a:rPr lang="en-ZA" dirty="0" err="1" smtClean="0"/>
              <a:t>Reg</a:t>
            </a:r>
            <a:r>
              <a:rPr lang="en-ZA" dirty="0" smtClean="0"/>
              <a:t> </a:t>
            </a:r>
            <a:r>
              <a:rPr lang="en-ZA" dirty="0"/>
              <a:t>11(4) provides that if the second level domain administrator learns that legal action has commenced, it may not implement the adjudicator’s decision, and the second level domain administrator must not take further action until it receives – </a:t>
            </a:r>
            <a:endParaRPr lang="en-ZA" dirty="0" smtClean="0"/>
          </a:p>
          <a:p>
            <a:r>
              <a:rPr lang="en-ZA" dirty="0" smtClean="0"/>
              <a:t>Proof </a:t>
            </a:r>
            <a:r>
              <a:rPr lang="en-ZA" dirty="0"/>
              <a:t>of a resolution or settlement between the </a:t>
            </a:r>
            <a:r>
              <a:rPr lang="en-ZA" dirty="0" smtClean="0"/>
              <a:t>parties;</a:t>
            </a:r>
          </a:p>
          <a:p>
            <a:r>
              <a:rPr lang="en-ZA" dirty="0" smtClean="0"/>
              <a:t>Proof </a:t>
            </a:r>
            <a:r>
              <a:rPr lang="en-ZA" dirty="0"/>
              <a:t>that the lawsuit has been dismissed or withdrawn; </a:t>
            </a:r>
            <a:r>
              <a:rPr lang="en-ZA" dirty="0" smtClean="0"/>
              <a:t>or</a:t>
            </a:r>
          </a:p>
          <a:p>
            <a:r>
              <a:rPr lang="en-ZA" dirty="0" smtClean="0"/>
              <a:t>A </a:t>
            </a:r>
            <a:r>
              <a:rPr lang="en-ZA" dirty="0"/>
              <a:t>copy of a Court order</a:t>
            </a:r>
          </a:p>
          <a:p>
            <a:endParaRPr lang="en-ZA" dirty="0"/>
          </a:p>
        </p:txBody>
      </p:sp>
    </p:spTree>
    <p:extLst>
      <p:ext uri="{BB962C8B-B14F-4D97-AF65-F5344CB8AC3E}">
        <p14:creationId xmlns:p14="http://schemas.microsoft.com/office/powerpoint/2010/main" val="20720810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692696"/>
            <a:ext cx="7596187" cy="1143000"/>
          </a:xfrm>
        </p:spPr>
        <p:txBody>
          <a:bodyPr/>
          <a:lstStyle/>
          <a:p>
            <a:pPr algn="l"/>
            <a:r>
              <a:rPr lang="en-US" sz="8800" b="1" dirty="0" smtClean="0">
                <a:solidFill>
                  <a:srgbClr val="FF7C80"/>
                </a:solidFill>
                <a:latin typeface="Century Gothic" pitchFamily="34" charset="0"/>
              </a:rPr>
              <a:t>K is for </a:t>
            </a:r>
            <a:endParaRPr lang="en-ZA" sz="8800" b="1" dirty="0">
              <a:solidFill>
                <a:srgbClr val="FF7C80"/>
              </a:solidFill>
              <a:latin typeface="Century Gothic"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235833"/>
            <a:ext cx="2779703" cy="1937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1547664" y="2420888"/>
            <a:ext cx="6696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573016"/>
            <a:ext cx="4032448" cy="292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484040" y="2420888"/>
            <a:ext cx="6696744" cy="1015663"/>
          </a:xfrm>
          <a:prstGeom prst="rect">
            <a:avLst/>
          </a:prstGeom>
          <a:noFill/>
        </p:spPr>
        <p:txBody>
          <a:bodyPr wrap="square" rtlCol="0">
            <a:spAutoFit/>
          </a:bodyPr>
          <a:lstStyle/>
          <a:p>
            <a:r>
              <a:rPr lang="en-US" sz="3600" dirty="0" smtClean="0"/>
              <a:t>R10</a:t>
            </a:r>
            <a:r>
              <a:rPr lang="en-US" sz="6000" b="1" dirty="0" smtClean="0"/>
              <a:t>K</a:t>
            </a:r>
            <a:r>
              <a:rPr lang="en-US" sz="3600" b="1" dirty="0" smtClean="0"/>
              <a:t> </a:t>
            </a:r>
            <a:r>
              <a:rPr lang="en-US" sz="3600" dirty="0" smtClean="0"/>
              <a:t>and R24</a:t>
            </a:r>
            <a:r>
              <a:rPr lang="en-US" sz="6000" b="1" dirty="0" smtClean="0"/>
              <a:t>K</a:t>
            </a:r>
            <a:endParaRPr lang="en-US" sz="6000" dirty="0" smtClean="0"/>
          </a:p>
        </p:txBody>
      </p:sp>
    </p:spTree>
    <p:extLst>
      <p:ext uri="{BB962C8B-B14F-4D97-AF65-F5344CB8AC3E}">
        <p14:creationId xmlns:p14="http://schemas.microsoft.com/office/powerpoint/2010/main" val="222346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750"/>
                            </p:stCondLst>
                            <p:childTnLst>
                              <p:par>
                                <p:cTn id="13" presetID="10"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par>
                                <p:cTn id="16" presetID="10" presetClass="entr" presetSubtype="0" fill="hold" nodeType="withEffect">
                                  <p:stCondLst>
                                    <p:cond delay="500"/>
                                  </p:stCondLst>
                                  <p:childTnLst>
                                    <p:set>
                                      <p:cBhvr>
                                        <p:cTn id="17" dur="1" fill="hold">
                                          <p:stCondLst>
                                            <p:cond delay="0"/>
                                          </p:stCondLst>
                                        </p:cTn>
                                        <p:tgtEl>
                                          <p:spTgt spid="10242"/>
                                        </p:tgtEl>
                                        <p:attrNameLst>
                                          <p:attrName>style.visibility</p:attrName>
                                        </p:attrNameLst>
                                      </p:cBhvr>
                                      <p:to>
                                        <p:strVal val="visible"/>
                                      </p:to>
                                    </p:set>
                                    <p:animEffect transition="in" filter="fade">
                                      <p:cBhvr>
                                        <p:cTn id="18" dur="500"/>
                                        <p:tgtEl>
                                          <p:spTgt spid="10242"/>
                                        </p:tgtEl>
                                      </p:cBhvr>
                                    </p:animEffect>
                                  </p:childTnLst>
                                </p:cTn>
                              </p:par>
                              <p:par>
                                <p:cTn id="19" presetID="10" presetClass="entr" presetSubtype="0" fill="hold" nodeType="withEffect">
                                  <p:stCondLst>
                                    <p:cond delay="5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a:r>
            <a:br>
              <a:rPr lang="en-US" dirty="0" smtClean="0"/>
            </a:br>
            <a:r>
              <a:rPr lang="en-US" dirty="0" smtClean="0"/>
              <a:t>R10</a:t>
            </a:r>
            <a:r>
              <a:rPr lang="en-US" sz="5400" b="1" dirty="0" smtClean="0"/>
              <a:t>K</a:t>
            </a:r>
            <a:r>
              <a:rPr lang="en-US" b="1" dirty="0" smtClean="0"/>
              <a:t> </a:t>
            </a:r>
            <a:r>
              <a:rPr lang="en-US" dirty="0"/>
              <a:t>and R24</a:t>
            </a:r>
            <a:r>
              <a:rPr lang="en-US" sz="5400" b="1" dirty="0"/>
              <a:t>K</a:t>
            </a:r>
            <a:r>
              <a:rPr lang="en-US" sz="5400" dirty="0"/>
              <a:t/>
            </a:r>
            <a:br>
              <a:rPr lang="en-US" sz="5400" dirty="0"/>
            </a:br>
            <a:endParaRPr lang="en-ZA" dirty="0"/>
          </a:p>
        </p:txBody>
      </p:sp>
      <p:sp>
        <p:nvSpPr>
          <p:cNvPr id="3" name="Content Placeholder 2"/>
          <p:cNvSpPr>
            <a:spLocks noGrp="1"/>
          </p:cNvSpPr>
          <p:nvPr>
            <p:ph idx="1"/>
          </p:nvPr>
        </p:nvSpPr>
        <p:spPr/>
        <p:txBody>
          <a:bodyPr/>
          <a:lstStyle/>
          <a:p>
            <a:pPr marL="0" indent="0">
              <a:buNone/>
            </a:pPr>
            <a:r>
              <a:rPr lang="en-ZA" dirty="0" smtClean="0"/>
              <a:t>A </a:t>
            </a:r>
            <a:r>
              <a:rPr lang="en-ZA" dirty="0"/>
              <a:t>complainant must pay </a:t>
            </a:r>
          </a:p>
          <a:p>
            <a:r>
              <a:rPr lang="en-US" dirty="0" smtClean="0"/>
              <a:t>R10 000 for one adjudicator (</a:t>
            </a:r>
            <a:r>
              <a:rPr lang="en-US" dirty="0" err="1" smtClean="0"/>
              <a:t>Reg</a:t>
            </a:r>
            <a:r>
              <a:rPr lang="en-US" dirty="0" smtClean="0"/>
              <a:t> 34(1))</a:t>
            </a:r>
          </a:p>
          <a:p>
            <a:r>
              <a:rPr lang="en-US" dirty="0" smtClean="0"/>
              <a:t>R24 000 for three adjudicators (</a:t>
            </a:r>
            <a:r>
              <a:rPr lang="en-US" dirty="0" err="1" smtClean="0"/>
              <a:t>Reg</a:t>
            </a:r>
            <a:r>
              <a:rPr lang="en-US" dirty="0" smtClean="0"/>
              <a:t> 34 (1))</a:t>
            </a:r>
          </a:p>
          <a:p>
            <a:r>
              <a:rPr lang="en-US" dirty="0" smtClean="0"/>
              <a:t>R24 000 appeal fee (</a:t>
            </a:r>
            <a:r>
              <a:rPr lang="en-US" dirty="0" err="1" smtClean="0"/>
              <a:t>Reg</a:t>
            </a:r>
            <a:r>
              <a:rPr lang="en-US" dirty="0" smtClean="0"/>
              <a:t> 34 (3))</a:t>
            </a:r>
            <a:endParaRPr lang="en-ZA" dirty="0"/>
          </a:p>
        </p:txBody>
      </p:sp>
    </p:spTree>
    <p:extLst>
      <p:ext uri="{BB962C8B-B14F-4D97-AF65-F5344CB8AC3E}">
        <p14:creationId xmlns:p14="http://schemas.microsoft.com/office/powerpoint/2010/main" val="7941018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692696"/>
            <a:ext cx="7596187" cy="1143000"/>
          </a:xfrm>
        </p:spPr>
        <p:txBody>
          <a:bodyPr/>
          <a:lstStyle/>
          <a:p>
            <a:pPr algn="l"/>
            <a:r>
              <a:rPr lang="en-US" sz="8800" b="1" dirty="0" smtClean="0">
                <a:solidFill>
                  <a:srgbClr val="CC9966"/>
                </a:solidFill>
                <a:latin typeface="Century Gothic" pitchFamily="34" charset="0"/>
              </a:rPr>
              <a:t>L is for</a:t>
            </a:r>
            <a:endParaRPr lang="en-ZA" sz="8800" b="1" dirty="0">
              <a:solidFill>
                <a:srgbClr val="CC9966"/>
              </a:solidFill>
              <a:latin typeface="Century Gothic"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260648"/>
            <a:ext cx="2846367"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1547664" y="2420888"/>
            <a:ext cx="6696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15794" y="2451263"/>
            <a:ext cx="6696744" cy="1015663"/>
          </a:xfrm>
          <a:prstGeom prst="rect">
            <a:avLst/>
          </a:prstGeom>
          <a:noFill/>
        </p:spPr>
        <p:txBody>
          <a:bodyPr wrap="square" rtlCol="0">
            <a:spAutoFit/>
          </a:bodyPr>
          <a:lstStyle/>
          <a:p>
            <a:r>
              <a:rPr lang="en-US" sz="6000" b="1" dirty="0" smtClean="0"/>
              <a:t>L</a:t>
            </a:r>
            <a:r>
              <a:rPr lang="en-US" sz="3600" dirty="0" smtClean="0"/>
              <a:t>egitimate</a:t>
            </a:r>
          </a:p>
        </p:txBody>
      </p:sp>
      <p:pic>
        <p:nvPicPr>
          <p:cNvPr id="2560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3738712"/>
            <a:ext cx="2664296"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424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750"/>
                            </p:stCondLst>
                            <p:childTnLst>
                              <p:par>
                                <p:cTn id="13" presetID="10" presetClass="entr" presetSubtype="0" fill="hold" grpId="0" nodeType="after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ntr" presetSubtype="0" fill="hold" nodeType="withEffect">
                                  <p:stCondLst>
                                    <p:cond delay="500"/>
                                  </p:stCondLst>
                                  <p:childTnLst>
                                    <p:set>
                                      <p:cBhvr>
                                        <p:cTn id="17" dur="1" fill="hold">
                                          <p:stCondLst>
                                            <p:cond delay="0"/>
                                          </p:stCondLst>
                                        </p:cTn>
                                        <p:tgtEl>
                                          <p:spTgt spid="25603"/>
                                        </p:tgtEl>
                                        <p:attrNameLst>
                                          <p:attrName>style.visibility</p:attrName>
                                        </p:attrNameLst>
                                      </p:cBhvr>
                                      <p:to>
                                        <p:strVal val="visible"/>
                                      </p:to>
                                    </p:set>
                                    <p:animEffect transition="in" filter="fade">
                                      <p:cBhvr>
                                        <p:cTn id="18" dur="500"/>
                                        <p:tgtEl>
                                          <p:spTgt spid="25603"/>
                                        </p:tgtEl>
                                      </p:cBhvr>
                                    </p:animEffect>
                                  </p:childTnLst>
                                </p:cTn>
                              </p:par>
                              <p:par>
                                <p:cTn id="19" presetID="10" presetClass="entr" presetSubtype="0" fill="hold" nodeType="withEffect">
                                  <p:stCondLst>
                                    <p:cond delay="5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5400" b="1" dirty="0"/>
              <a:t>L</a:t>
            </a:r>
            <a:r>
              <a:rPr lang="en-US" dirty="0"/>
              <a:t>egitimate</a:t>
            </a:r>
          </a:p>
        </p:txBody>
      </p:sp>
      <p:sp>
        <p:nvSpPr>
          <p:cNvPr id="3" name="Content Placeholder 2"/>
          <p:cNvSpPr>
            <a:spLocks noGrp="1"/>
          </p:cNvSpPr>
          <p:nvPr>
            <p:ph idx="1"/>
          </p:nvPr>
        </p:nvSpPr>
        <p:spPr/>
        <p:txBody>
          <a:bodyPr/>
          <a:lstStyle/>
          <a:p>
            <a:pPr marL="0" indent="0">
              <a:buNone/>
            </a:pPr>
            <a:r>
              <a:rPr lang="en-ZA" dirty="0"/>
              <a:t>Where the registrant has been </a:t>
            </a:r>
            <a:endParaRPr lang="en-ZA" dirty="0" smtClean="0"/>
          </a:p>
          <a:p>
            <a:r>
              <a:rPr lang="en-ZA" dirty="0" smtClean="0"/>
              <a:t>commonly </a:t>
            </a:r>
            <a:r>
              <a:rPr lang="en-ZA" dirty="0"/>
              <a:t>known by </a:t>
            </a:r>
            <a:r>
              <a:rPr lang="en-ZA" dirty="0" smtClean="0"/>
              <a:t>the name; </a:t>
            </a:r>
            <a:r>
              <a:rPr lang="en-ZA" dirty="0"/>
              <a:t>or </a:t>
            </a:r>
            <a:endParaRPr lang="en-ZA" dirty="0" smtClean="0"/>
          </a:p>
          <a:p>
            <a:r>
              <a:rPr lang="en-ZA" dirty="0" smtClean="0"/>
              <a:t>legitimately </a:t>
            </a:r>
            <a:r>
              <a:rPr lang="en-ZA" dirty="0"/>
              <a:t>connected with a mark </a:t>
            </a:r>
            <a:endParaRPr lang="en-ZA" dirty="0" smtClean="0"/>
          </a:p>
          <a:p>
            <a:r>
              <a:rPr lang="en-ZA" dirty="0" smtClean="0"/>
              <a:t>which </a:t>
            </a:r>
            <a:r>
              <a:rPr lang="en-ZA" dirty="0"/>
              <a:t>is identical or similar to the domain name </a:t>
            </a:r>
            <a:r>
              <a:rPr lang="en-ZA" dirty="0" smtClean="0"/>
              <a:t>(</a:t>
            </a:r>
            <a:r>
              <a:rPr lang="en-ZA" dirty="0" err="1" smtClean="0"/>
              <a:t>Reg</a:t>
            </a:r>
            <a:r>
              <a:rPr lang="en-ZA" dirty="0" smtClean="0"/>
              <a:t> </a:t>
            </a:r>
            <a:r>
              <a:rPr lang="en-ZA" dirty="0"/>
              <a:t>5(a)(ii</a:t>
            </a:r>
            <a:r>
              <a:rPr lang="en-ZA" dirty="0" smtClean="0"/>
              <a:t>)); </a:t>
            </a:r>
            <a:r>
              <a:rPr lang="en-ZA" dirty="0"/>
              <a:t>or </a:t>
            </a:r>
            <a:endParaRPr lang="en-ZA" dirty="0" smtClean="0"/>
          </a:p>
          <a:p>
            <a:r>
              <a:rPr lang="en-ZA" dirty="0" smtClean="0"/>
              <a:t>made </a:t>
            </a:r>
            <a:r>
              <a:rPr lang="en-ZA" dirty="0"/>
              <a:t>legitimate non-commercial or fair use of the domain name </a:t>
            </a:r>
            <a:r>
              <a:rPr lang="en-ZA" dirty="0" smtClean="0"/>
              <a:t>(</a:t>
            </a:r>
            <a:r>
              <a:rPr lang="en-ZA" dirty="0" err="1" smtClean="0"/>
              <a:t>Reg</a:t>
            </a:r>
            <a:r>
              <a:rPr lang="en-ZA" dirty="0" smtClean="0"/>
              <a:t> </a:t>
            </a:r>
            <a:r>
              <a:rPr lang="en-ZA" dirty="0"/>
              <a:t>5(a)(iii)) </a:t>
            </a:r>
            <a:endParaRPr lang="en-ZA" dirty="0" smtClean="0"/>
          </a:p>
          <a:p>
            <a:pPr marL="0" indent="0">
              <a:buNone/>
            </a:pPr>
            <a:r>
              <a:rPr lang="en-ZA" dirty="0" smtClean="0"/>
              <a:t>these </a:t>
            </a:r>
            <a:r>
              <a:rPr lang="en-ZA" dirty="0"/>
              <a:t>are factors which may indicate that the domain name is not an abusive registration.</a:t>
            </a:r>
          </a:p>
        </p:txBody>
      </p:sp>
    </p:spTree>
    <p:extLst>
      <p:ext uri="{BB962C8B-B14F-4D97-AF65-F5344CB8AC3E}">
        <p14:creationId xmlns:p14="http://schemas.microsoft.com/office/powerpoint/2010/main" val="2551461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813" y="620688"/>
            <a:ext cx="7596187" cy="1143000"/>
          </a:xfrm>
        </p:spPr>
        <p:txBody>
          <a:bodyPr/>
          <a:lstStyle/>
          <a:p>
            <a:pPr algn="l"/>
            <a:r>
              <a:rPr lang="en-US" sz="8800" b="1" dirty="0" smtClean="0">
                <a:solidFill>
                  <a:srgbClr val="FFCC00"/>
                </a:solidFill>
                <a:latin typeface="Century Gothic" pitchFamily="34" charset="0"/>
              </a:rPr>
              <a:t>M is for</a:t>
            </a:r>
            <a:endParaRPr lang="en-ZA" sz="8800" b="1" dirty="0">
              <a:solidFill>
                <a:srgbClr val="FFCC00"/>
              </a:solidFill>
              <a:latin typeface="Century Gothic"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7575" y="332656"/>
            <a:ext cx="2558777"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1547664" y="2420888"/>
            <a:ext cx="6696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2" descr="http://thefreeman.net/journal/wp-content/uploads/2011/03/right-way-wrong-way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771223"/>
            <a:ext cx="4104456" cy="270894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42906" y="2437408"/>
            <a:ext cx="6696744" cy="1015663"/>
          </a:xfrm>
          <a:prstGeom prst="rect">
            <a:avLst/>
          </a:prstGeom>
          <a:noFill/>
        </p:spPr>
        <p:txBody>
          <a:bodyPr wrap="square" rtlCol="0">
            <a:spAutoFit/>
          </a:bodyPr>
          <a:lstStyle/>
          <a:p>
            <a:r>
              <a:rPr lang="en-US" sz="6000" b="1" dirty="0" smtClean="0"/>
              <a:t>M</a:t>
            </a:r>
            <a:r>
              <a:rPr lang="en-US" sz="3600" dirty="0" smtClean="0"/>
              <a:t>ores</a:t>
            </a:r>
          </a:p>
        </p:txBody>
      </p:sp>
    </p:spTree>
    <p:extLst>
      <p:ext uri="{BB962C8B-B14F-4D97-AF65-F5344CB8AC3E}">
        <p14:creationId xmlns:p14="http://schemas.microsoft.com/office/powerpoint/2010/main" val="213569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750"/>
                            </p:stCondLst>
                            <p:childTnLst>
                              <p:par>
                                <p:cTn id="13" presetID="10" presetClass="entr" presetSubtype="0" fill="hold" grpId="0" nodeType="after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ntr" presetSubtype="0" fill="hold" nodeType="withEffect">
                                  <p:stCondLst>
                                    <p:cond delay="5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5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813" y="188640"/>
            <a:ext cx="7596187" cy="1143000"/>
          </a:xfrm>
        </p:spPr>
        <p:txBody>
          <a:bodyPr/>
          <a:lstStyle/>
          <a:p>
            <a:pPr algn="l"/>
            <a:r>
              <a:rPr lang="en-US" sz="5400" b="1" dirty="0"/>
              <a:t>M</a:t>
            </a:r>
            <a:r>
              <a:rPr lang="en-US" dirty="0"/>
              <a:t>ores</a:t>
            </a:r>
          </a:p>
        </p:txBody>
      </p:sp>
      <p:sp>
        <p:nvSpPr>
          <p:cNvPr id="3" name="Content Placeholder 2"/>
          <p:cNvSpPr>
            <a:spLocks noGrp="1"/>
          </p:cNvSpPr>
          <p:nvPr>
            <p:ph idx="1"/>
          </p:nvPr>
        </p:nvSpPr>
        <p:spPr>
          <a:xfrm>
            <a:off x="1547813" y="3068960"/>
            <a:ext cx="7596187" cy="1234703"/>
          </a:xfrm>
        </p:spPr>
        <p:txBody>
          <a:bodyPr/>
          <a:lstStyle/>
          <a:p>
            <a:pPr marL="0" indent="0">
              <a:buNone/>
            </a:pPr>
            <a:r>
              <a:rPr lang="en-US" dirty="0" smtClean="0"/>
              <a:t>Offensive registration</a:t>
            </a:r>
          </a:p>
          <a:p>
            <a:r>
              <a:rPr lang="en-US" dirty="0" smtClean="0"/>
              <a:t>contrary to law</a:t>
            </a:r>
          </a:p>
          <a:p>
            <a:r>
              <a:rPr lang="en-US" dirty="0" smtClean="0"/>
              <a:t>contra </a:t>
            </a:r>
            <a:r>
              <a:rPr lang="en-US" dirty="0" err="1" smtClean="0"/>
              <a:t>bonos</a:t>
            </a:r>
            <a:r>
              <a:rPr lang="en-US" dirty="0" smtClean="0"/>
              <a:t> mores</a:t>
            </a:r>
          </a:p>
          <a:p>
            <a:r>
              <a:rPr lang="en-US" dirty="0" smtClean="0"/>
              <a:t>likely to give offence to any class of persons</a:t>
            </a:r>
          </a:p>
          <a:p>
            <a:endParaRPr lang="en-ZA" dirty="0">
              <a:solidFill>
                <a:srgbClr val="FF0000"/>
              </a:solidFill>
            </a:endParaRPr>
          </a:p>
        </p:txBody>
      </p:sp>
    </p:spTree>
    <p:extLst>
      <p:ext uri="{BB962C8B-B14F-4D97-AF65-F5344CB8AC3E}">
        <p14:creationId xmlns:p14="http://schemas.microsoft.com/office/powerpoint/2010/main" val="423127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687270"/>
            <a:ext cx="7596187" cy="1143000"/>
          </a:xfrm>
        </p:spPr>
        <p:txBody>
          <a:bodyPr/>
          <a:lstStyle/>
          <a:p>
            <a:pPr algn="l"/>
            <a:r>
              <a:rPr lang="en-US" sz="8800" b="1" dirty="0" smtClean="0">
                <a:solidFill>
                  <a:srgbClr val="666699"/>
                </a:solidFill>
                <a:latin typeface="Century Gothic" pitchFamily="34" charset="0"/>
              </a:rPr>
              <a:t>N is for</a:t>
            </a:r>
            <a:endParaRPr lang="en-ZA" sz="8800" b="1" dirty="0">
              <a:solidFill>
                <a:srgbClr val="666699"/>
              </a:solidFill>
              <a:latin typeface="Century Gothic" pitchFamily="34" charset="0"/>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88640"/>
            <a:ext cx="2140260" cy="2140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1547664" y="2420888"/>
            <a:ext cx="6696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355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933056"/>
            <a:ext cx="3657600"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15794" y="2465117"/>
            <a:ext cx="6696744" cy="1015663"/>
          </a:xfrm>
          <a:prstGeom prst="rect">
            <a:avLst/>
          </a:prstGeom>
          <a:noFill/>
        </p:spPr>
        <p:txBody>
          <a:bodyPr wrap="square" rtlCol="0">
            <a:spAutoFit/>
          </a:bodyPr>
          <a:lstStyle/>
          <a:p>
            <a:r>
              <a:rPr lang="en-US" sz="6000" b="1" dirty="0" smtClean="0"/>
              <a:t>N</a:t>
            </a:r>
            <a:r>
              <a:rPr lang="en-US" sz="3600" dirty="0" smtClean="0"/>
              <a:t>ational Decisions</a:t>
            </a:r>
          </a:p>
        </p:txBody>
      </p:sp>
    </p:spTree>
    <p:extLst>
      <p:ext uri="{BB962C8B-B14F-4D97-AF65-F5344CB8AC3E}">
        <p14:creationId xmlns:p14="http://schemas.microsoft.com/office/powerpoint/2010/main" val="403956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750"/>
                            </p:stCondLst>
                            <p:childTnLst>
                              <p:par>
                                <p:cTn id="13" presetID="10"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par>
                                <p:cTn id="16" presetID="10" presetClass="entr" presetSubtype="0" fill="hold" nodeType="withEffect">
                                  <p:stCondLst>
                                    <p:cond delay="500"/>
                                  </p:stCondLst>
                                  <p:childTnLst>
                                    <p:set>
                                      <p:cBhvr>
                                        <p:cTn id="17" dur="1" fill="hold">
                                          <p:stCondLst>
                                            <p:cond delay="0"/>
                                          </p:stCondLst>
                                        </p:cTn>
                                        <p:tgtEl>
                                          <p:spTgt spid="23553"/>
                                        </p:tgtEl>
                                        <p:attrNameLst>
                                          <p:attrName>style.visibility</p:attrName>
                                        </p:attrNameLst>
                                      </p:cBhvr>
                                      <p:to>
                                        <p:strVal val="visible"/>
                                      </p:to>
                                    </p:set>
                                    <p:animEffect transition="in" filter="fade">
                                      <p:cBhvr>
                                        <p:cTn id="18" dur="500"/>
                                        <p:tgtEl>
                                          <p:spTgt spid="23553"/>
                                        </p:tgtEl>
                                      </p:cBhvr>
                                    </p:animEffect>
                                  </p:childTnLst>
                                </p:cTn>
                              </p:par>
                              <p:par>
                                <p:cTn id="19" presetID="10" presetClass="entr" presetSubtype="0" fill="hold" nodeType="withEffect">
                                  <p:stCondLst>
                                    <p:cond delay="5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052736"/>
            <a:ext cx="7596187" cy="4525963"/>
          </a:xfrm>
        </p:spPr>
        <p:txBody>
          <a:bodyPr/>
          <a:lstStyle/>
          <a:p>
            <a:r>
              <a:rPr lang="en-US" sz="3200" dirty="0">
                <a:solidFill>
                  <a:schemeClr val="tx2"/>
                </a:solidFill>
                <a:effectLst>
                  <a:outerShdw blurRad="38100" dist="38100" dir="2700000" algn="tl">
                    <a:srgbClr val="C0C0C0"/>
                  </a:outerShdw>
                </a:effectLst>
                <a:latin typeface="+mj-lt"/>
                <a:ea typeface="+mj-ea"/>
                <a:cs typeface="+mj-cs"/>
              </a:rPr>
              <a:t>A-Z of the </a:t>
            </a:r>
            <a:r>
              <a:rPr lang="en-US" sz="3200" dirty="0" err="1">
                <a:solidFill>
                  <a:schemeClr val="tx2"/>
                </a:solidFill>
                <a:effectLst>
                  <a:outerShdw blurRad="38100" dist="38100" dir="2700000" algn="tl">
                    <a:srgbClr val="C0C0C0"/>
                  </a:outerShdw>
                </a:effectLst>
                <a:latin typeface="+mj-lt"/>
                <a:ea typeface="+mj-ea"/>
                <a:cs typeface="+mj-cs"/>
              </a:rPr>
              <a:t>ADR</a:t>
            </a:r>
            <a:r>
              <a:rPr lang="en-US" sz="3200" dirty="0">
                <a:solidFill>
                  <a:schemeClr val="tx2"/>
                </a:solidFill>
                <a:effectLst>
                  <a:outerShdw blurRad="38100" dist="38100" dir="2700000" algn="tl">
                    <a:srgbClr val="C0C0C0"/>
                  </a:outerShdw>
                </a:effectLst>
                <a:latin typeface="+mj-lt"/>
                <a:ea typeface="+mj-ea"/>
                <a:cs typeface="+mj-cs"/>
              </a:rPr>
              <a:t> process</a:t>
            </a:r>
          </a:p>
          <a:p>
            <a:r>
              <a:rPr lang="en-US" sz="3200" dirty="0">
                <a:solidFill>
                  <a:schemeClr val="tx2"/>
                </a:solidFill>
                <a:effectLst>
                  <a:outerShdw blurRad="38100" dist="38100" dir="2700000" algn="tl">
                    <a:srgbClr val="C0C0C0"/>
                  </a:outerShdw>
                </a:effectLst>
                <a:latin typeface="+mj-lt"/>
                <a:ea typeface="+mj-ea"/>
                <a:cs typeface="+mj-cs"/>
              </a:rPr>
              <a:t>Trends</a:t>
            </a:r>
          </a:p>
          <a:p>
            <a:r>
              <a:rPr lang="en-US" sz="3200" dirty="0">
                <a:solidFill>
                  <a:schemeClr val="tx2"/>
                </a:solidFill>
                <a:effectLst>
                  <a:outerShdw blurRad="38100" dist="38100" dir="2700000" algn="tl">
                    <a:srgbClr val="C0C0C0"/>
                  </a:outerShdw>
                </a:effectLst>
                <a:latin typeface="+mj-lt"/>
                <a:ea typeface="+mj-ea"/>
                <a:cs typeface="+mj-cs"/>
              </a:rPr>
              <a:t>Lessons learned</a:t>
            </a:r>
          </a:p>
          <a:p>
            <a:endParaRPr lang="en-ZA" dirty="0"/>
          </a:p>
        </p:txBody>
      </p:sp>
      <p:sp>
        <p:nvSpPr>
          <p:cNvPr id="4" name="Rectangle 3"/>
          <p:cNvSpPr txBox="1">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lr>
                <a:schemeClr val="tx1"/>
              </a:buClr>
              <a:buFont typeface="Arial" charset="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9pPr>
          </a:lstStyle>
          <a:p>
            <a:pPr marL="0" indent="0">
              <a:buNone/>
              <a:defRPr/>
            </a:pPr>
            <a:r>
              <a:rPr lang="en-US" sz="3200" dirty="0" smtClean="0">
                <a:solidFill>
                  <a:schemeClr val="tx2"/>
                </a:solidFill>
                <a:latin typeface="+mj-lt"/>
                <a:ea typeface="+mj-ea"/>
                <a:cs typeface="+mj-cs"/>
              </a:rPr>
              <a:t/>
            </a:r>
            <a:br>
              <a:rPr lang="en-US" sz="3200" dirty="0" smtClean="0">
                <a:solidFill>
                  <a:schemeClr val="tx2"/>
                </a:solidFill>
                <a:latin typeface="+mj-lt"/>
                <a:ea typeface="+mj-ea"/>
                <a:cs typeface="+mj-cs"/>
              </a:rPr>
            </a:br>
            <a:r>
              <a:rPr lang="en-US" sz="3200" dirty="0">
                <a:solidFill>
                  <a:schemeClr val="tx2"/>
                </a:solidFill>
                <a:latin typeface="+mj-lt"/>
                <a:ea typeface="+mj-ea"/>
                <a:cs typeface="+mj-cs"/>
              </a:rPr>
              <a:t/>
            </a:r>
            <a:br>
              <a:rPr lang="en-US" sz="3200" dirty="0">
                <a:solidFill>
                  <a:schemeClr val="tx2"/>
                </a:solidFill>
                <a:latin typeface="+mj-lt"/>
                <a:ea typeface="+mj-ea"/>
                <a:cs typeface="+mj-cs"/>
              </a:rPr>
            </a:br>
            <a:r>
              <a:rPr lang="en-US" sz="3200" dirty="0" smtClean="0">
                <a:solidFill>
                  <a:schemeClr val="tx2"/>
                </a:solidFill>
                <a:latin typeface="+mj-lt"/>
                <a:ea typeface="+mj-ea"/>
                <a:cs typeface="+mj-cs"/>
              </a:rPr>
              <a:t/>
            </a:r>
            <a:br>
              <a:rPr lang="en-US" sz="3200" dirty="0" smtClean="0">
                <a:solidFill>
                  <a:schemeClr val="tx2"/>
                </a:solidFill>
                <a:latin typeface="+mj-lt"/>
                <a:ea typeface="+mj-ea"/>
                <a:cs typeface="+mj-cs"/>
              </a:rPr>
            </a:br>
            <a:r>
              <a:rPr lang="en-US" sz="3200" b="1" dirty="0" smtClean="0">
                <a:solidFill>
                  <a:schemeClr val="tx2"/>
                </a:solidFill>
                <a:latin typeface="+mj-lt"/>
                <a:ea typeface="+mj-ea"/>
                <a:cs typeface="+mj-cs"/>
              </a:rPr>
              <a:t>Outline</a:t>
            </a:r>
            <a:r>
              <a:rPr lang="en-US" sz="3200" b="1" dirty="0">
                <a:solidFill>
                  <a:schemeClr val="tx2"/>
                </a:solidFill>
                <a:latin typeface="+mj-lt"/>
                <a:ea typeface="+mj-ea"/>
                <a:cs typeface="+mj-cs"/>
              </a:rPr>
              <a:t>:</a:t>
            </a:r>
          </a:p>
        </p:txBody>
      </p:sp>
    </p:spTree>
    <p:extLst>
      <p:ext uri="{BB962C8B-B14F-4D97-AF65-F5344CB8AC3E}">
        <p14:creationId xmlns:p14="http://schemas.microsoft.com/office/powerpoint/2010/main" val="1649021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5400" b="1" dirty="0" smtClean="0"/>
              <a:t/>
            </a:r>
            <a:br>
              <a:rPr lang="en-US" sz="5400" b="1" dirty="0" smtClean="0"/>
            </a:br>
            <a:r>
              <a:rPr lang="en-US" sz="5400" b="1" dirty="0" smtClean="0"/>
              <a:t>N</a:t>
            </a:r>
            <a:r>
              <a:rPr lang="en-US" dirty="0" smtClean="0"/>
              <a:t>ational </a:t>
            </a:r>
            <a:r>
              <a:rPr lang="en-US" dirty="0"/>
              <a:t>Decisions</a:t>
            </a:r>
            <a:br>
              <a:rPr lang="en-US" dirty="0"/>
            </a:br>
            <a:endParaRPr lang="en-ZA" dirty="0"/>
          </a:p>
        </p:txBody>
      </p:sp>
      <p:sp>
        <p:nvSpPr>
          <p:cNvPr id="3" name="Content Placeholder 2"/>
          <p:cNvSpPr>
            <a:spLocks noGrp="1"/>
          </p:cNvSpPr>
          <p:nvPr>
            <p:ph idx="1"/>
          </p:nvPr>
        </p:nvSpPr>
        <p:spPr/>
        <p:txBody>
          <a:bodyPr/>
          <a:lstStyle/>
          <a:p>
            <a:pPr marL="0" indent="0">
              <a:buNone/>
            </a:pPr>
            <a:r>
              <a:rPr lang="en-ZA" dirty="0" err="1" smtClean="0"/>
              <a:t>Reg</a:t>
            </a:r>
            <a:r>
              <a:rPr lang="en-ZA" dirty="0" smtClean="0"/>
              <a:t> </a:t>
            </a:r>
            <a:r>
              <a:rPr lang="en-ZA" dirty="0"/>
              <a:t>13(1) dealing with precedent provides that an adjudicator must be guided by </a:t>
            </a:r>
            <a:endParaRPr lang="en-ZA" dirty="0" smtClean="0"/>
          </a:p>
          <a:p>
            <a:r>
              <a:rPr lang="en-ZA" dirty="0" smtClean="0"/>
              <a:t>previous </a:t>
            </a:r>
            <a:r>
              <a:rPr lang="en-ZA" dirty="0"/>
              <a:t>decisions made in terms of the Regulations (national decisions</a:t>
            </a:r>
            <a:r>
              <a:rPr lang="en-ZA" dirty="0" smtClean="0"/>
              <a:t>), </a:t>
            </a:r>
            <a:r>
              <a:rPr lang="en-ZA" dirty="0"/>
              <a:t>and </a:t>
            </a:r>
            <a:endParaRPr lang="en-ZA" dirty="0" smtClean="0"/>
          </a:p>
          <a:p>
            <a:r>
              <a:rPr lang="en-ZA" dirty="0" smtClean="0"/>
              <a:t>decisions </a:t>
            </a:r>
            <a:r>
              <a:rPr lang="en-ZA" dirty="0"/>
              <a:t>by foreign dispute resolution providers.</a:t>
            </a:r>
          </a:p>
        </p:txBody>
      </p:sp>
    </p:spTree>
    <p:extLst>
      <p:ext uri="{BB962C8B-B14F-4D97-AF65-F5344CB8AC3E}">
        <p14:creationId xmlns:p14="http://schemas.microsoft.com/office/powerpoint/2010/main" val="39736708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2018" y="692696"/>
            <a:ext cx="7596187" cy="1143000"/>
          </a:xfrm>
        </p:spPr>
        <p:txBody>
          <a:bodyPr/>
          <a:lstStyle/>
          <a:p>
            <a:pPr algn="l"/>
            <a:r>
              <a:rPr lang="en-US" sz="8800" b="1" dirty="0" smtClean="0">
                <a:solidFill>
                  <a:srgbClr val="FF9966"/>
                </a:solidFill>
                <a:latin typeface="Century Gothic" pitchFamily="34" charset="0"/>
              </a:rPr>
              <a:t>O is for</a:t>
            </a:r>
            <a:endParaRPr lang="en-ZA" sz="8800" b="1" dirty="0">
              <a:solidFill>
                <a:srgbClr val="FF9966"/>
              </a:solidFill>
              <a:latin typeface="Century Gothic"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404664"/>
            <a:ext cx="1724218" cy="1663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1547664" y="2420888"/>
            <a:ext cx="6696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252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3" y="3789040"/>
            <a:ext cx="3768103" cy="2507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44038" y="2478972"/>
            <a:ext cx="6696744" cy="1015663"/>
          </a:xfrm>
          <a:prstGeom prst="rect">
            <a:avLst/>
          </a:prstGeom>
          <a:noFill/>
        </p:spPr>
        <p:txBody>
          <a:bodyPr wrap="square" rtlCol="0">
            <a:spAutoFit/>
          </a:bodyPr>
          <a:lstStyle/>
          <a:p>
            <a:r>
              <a:rPr lang="en-US" sz="6000" b="1" dirty="0" smtClean="0"/>
              <a:t>O</a:t>
            </a:r>
            <a:r>
              <a:rPr lang="en-US" sz="3600" dirty="0" smtClean="0"/>
              <a:t>ffensive</a:t>
            </a:r>
          </a:p>
        </p:txBody>
      </p:sp>
    </p:spTree>
    <p:extLst>
      <p:ext uri="{BB962C8B-B14F-4D97-AF65-F5344CB8AC3E}">
        <p14:creationId xmlns:p14="http://schemas.microsoft.com/office/powerpoint/2010/main" val="257205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750"/>
                            </p:stCondLst>
                            <p:childTnLst>
                              <p:par>
                                <p:cTn id="13" presetID="10"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par>
                                <p:cTn id="16" presetID="10" presetClass="entr" presetSubtype="0" fill="hold" nodeType="withEffect">
                                  <p:stCondLst>
                                    <p:cond delay="500"/>
                                  </p:stCondLst>
                                  <p:childTnLst>
                                    <p:set>
                                      <p:cBhvr>
                                        <p:cTn id="17" dur="1" fill="hold">
                                          <p:stCondLst>
                                            <p:cond delay="0"/>
                                          </p:stCondLst>
                                        </p:cTn>
                                        <p:tgtEl>
                                          <p:spTgt spid="22529"/>
                                        </p:tgtEl>
                                        <p:attrNameLst>
                                          <p:attrName>style.visibility</p:attrName>
                                        </p:attrNameLst>
                                      </p:cBhvr>
                                      <p:to>
                                        <p:strVal val="visible"/>
                                      </p:to>
                                    </p:set>
                                    <p:animEffect transition="in" filter="fade">
                                      <p:cBhvr>
                                        <p:cTn id="18" dur="500"/>
                                        <p:tgtEl>
                                          <p:spTgt spid="22529"/>
                                        </p:tgtEl>
                                      </p:cBhvr>
                                    </p:animEffect>
                                  </p:childTnLst>
                                </p:cTn>
                              </p:par>
                              <p:par>
                                <p:cTn id="19" presetID="10" presetClass="entr" presetSubtype="0" fill="hold" nodeType="withEffect">
                                  <p:stCondLst>
                                    <p:cond delay="5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1808" y="188640"/>
            <a:ext cx="7596187" cy="1143000"/>
          </a:xfrm>
        </p:spPr>
        <p:txBody>
          <a:bodyPr/>
          <a:lstStyle/>
          <a:p>
            <a:pPr algn="l"/>
            <a:r>
              <a:rPr lang="en-US" sz="5400" b="1" dirty="0"/>
              <a:t>O</a:t>
            </a:r>
            <a:r>
              <a:rPr lang="en-US" dirty="0"/>
              <a:t>ffensive</a:t>
            </a:r>
          </a:p>
        </p:txBody>
      </p:sp>
      <p:sp>
        <p:nvSpPr>
          <p:cNvPr id="3" name="Content Placeholder 2"/>
          <p:cNvSpPr>
            <a:spLocks noGrp="1"/>
          </p:cNvSpPr>
          <p:nvPr>
            <p:ph idx="1"/>
          </p:nvPr>
        </p:nvSpPr>
        <p:spPr>
          <a:xfrm>
            <a:off x="1547813" y="1772816"/>
            <a:ext cx="7596187" cy="3034903"/>
          </a:xfrm>
        </p:spPr>
        <p:txBody>
          <a:bodyPr/>
          <a:lstStyle/>
          <a:p>
            <a:pPr marL="0" indent="0">
              <a:buNone/>
            </a:pPr>
            <a:r>
              <a:rPr lang="en-ZA" dirty="0" err="1" smtClean="0"/>
              <a:t>Reg</a:t>
            </a:r>
            <a:r>
              <a:rPr lang="en-ZA" dirty="0" smtClean="0"/>
              <a:t> </a:t>
            </a:r>
            <a:r>
              <a:rPr lang="en-ZA" dirty="0"/>
              <a:t>4(2) provides that an offensive registration may be indicated if the domain name advocates hatred that is based on race, ethnicity, gender or religion and/or that constitutes incitement to cause harm</a:t>
            </a:r>
            <a:r>
              <a:rPr lang="en-ZA" dirty="0" smtClean="0"/>
              <a:t>.</a:t>
            </a:r>
          </a:p>
        </p:txBody>
      </p:sp>
    </p:spTree>
    <p:extLst>
      <p:ext uri="{BB962C8B-B14F-4D97-AF65-F5344CB8AC3E}">
        <p14:creationId xmlns:p14="http://schemas.microsoft.com/office/powerpoint/2010/main" val="37384137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701824"/>
            <a:ext cx="7596187" cy="1143000"/>
          </a:xfrm>
        </p:spPr>
        <p:txBody>
          <a:bodyPr/>
          <a:lstStyle/>
          <a:p>
            <a:pPr algn="l"/>
            <a:r>
              <a:rPr lang="en-US" sz="8800" b="1" dirty="0" smtClean="0">
                <a:solidFill>
                  <a:srgbClr val="FF6699"/>
                </a:solidFill>
                <a:latin typeface="Century Gothic" pitchFamily="34" charset="0"/>
              </a:rPr>
              <a:t>P is for</a:t>
            </a:r>
            <a:endParaRPr lang="en-ZA" sz="8800" b="1" dirty="0">
              <a:solidFill>
                <a:srgbClr val="FF6699"/>
              </a:solidFill>
              <a:latin typeface="Century Gothic"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7217" y="620688"/>
            <a:ext cx="2346739"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1547664" y="2420888"/>
            <a:ext cx="6696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47664" y="2423554"/>
            <a:ext cx="6696744" cy="1015663"/>
          </a:xfrm>
          <a:prstGeom prst="rect">
            <a:avLst/>
          </a:prstGeom>
          <a:noFill/>
        </p:spPr>
        <p:txBody>
          <a:bodyPr wrap="square" rtlCol="0">
            <a:spAutoFit/>
          </a:bodyPr>
          <a:lstStyle/>
          <a:p>
            <a:r>
              <a:rPr lang="en-US" sz="6000" b="1" dirty="0" smtClean="0"/>
              <a:t>P</a:t>
            </a:r>
            <a:r>
              <a:rPr lang="en-US" sz="3600" dirty="0" smtClean="0"/>
              <a:t>rocedure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579409"/>
            <a:ext cx="2147712" cy="300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565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750"/>
                            </p:stCondLst>
                            <p:childTnLst>
                              <p:par>
                                <p:cTn id="13" presetID="10"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par>
                                <p:cTn id="16" presetID="10" presetClass="entr" presetSubtype="0" fill="hold" nodeType="withEffect">
                                  <p:stCondLst>
                                    <p:cond delay="50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par>
                                <p:cTn id="19" presetID="10" presetClass="entr" presetSubtype="0" fill="hold" nodeType="withEffect">
                                  <p:stCondLst>
                                    <p:cond delay="5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813" y="188640"/>
            <a:ext cx="7596187" cy="1143000"/>
          </a:xfrm>
        </p:spPr>
        <p:txBody>
          <a:bodyPr/>
          <a:lstStyle/>
          <a:p>
            <a:pPr algn="l"/>
            <a:r>
              <a:rPr lang="en-US" sz="5400" b="1" dirty="0"/>
              <a:t>P</a:t>
            </a:r>
            <a:r>
              <a:rPr lang="en-US" dirty="0"/>
              <a:t>rocedure</a:t>
            </a:r>
            <a:endParaRPr lang="en-ZA" dirty="0"/>
          </a:p>
        </p:txBody>
      </p:sp>
      <p:sp>
        <p:nvSpPr>
          <p:cNvPr id="3" name="Content Placeholder 2"/>
          <p:cNvSpPr>
            <a:spLocks noGrp="1"/>
          </p:cNvSpPr>
          <p:nvPr>
            <p:ph idx="1"/>
          </p:nvPr>
        </p:nvSpPr>
        <p:spPr>
          <a:xfrm>
            <a:off x="1475656" y="1340768"/>
            <a:ext cx="7596187" cy="4475063"/>
          </a:xfrm>
        </p:spPr>
        <p:txBody>
          <a:bodyPr/>
          <a:lstStyle/>
          <a:p>
            <a:pPr marL="0" indent="0">
              <a:buNone/>
            </a:pPr>
            <a:r>
              <a:rPr lang="en-ZA" dirty="0"/>
              <a:t>Procedure means the procedural rules in terms of which a dispute is to be conducted as set out in chapter III</a:t>
            </a:r>
            <a:r>
              <a:rPr lang="en-ZA" dirty="0" smtClean="0"/>
              <a:t>.</a:t>
            </a:r>
            <a:endParaRPr lang="en-ZA" dirty="0"/>
          </a:p>
        </p:txBody>
      </p:sp>
    </p:spTree>
    <p:extLst>
      <p:ext uri="{BB962C8B-B14F-4D97-AF65-F5344CB8AC3E}">
        <p14:creationId xmlns:p14="http://schemas.microsoft.com/office/powerpoint/2010/main" val="16333751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4026" y="620688"/>
            <a:ext cx="7596187" cy="1143000"/>
          </a:xfrm>
        </p:spPr>
        <p:txBody>
          <a:bodyPr/>
          <a:lstStyle/>
          <a:p>
            <a:pPr algn="l"/>
            <a:r>
              <a:rPr lang="en-US" sz="8800" b="1" dirty="0" smtClean="0">
                <a:solidFill>
                  <a:schemeClr val="accent6">
                    <a:lumMod val="60000"/>
                    <a:lumOff val="40000"/>
                  </a:schemeClr>
                </a:solidFill>
                <a:latin typeface="Century Gothic" pitchFamily="34" charset="0"/>
              </a:rPr>
              <a:t>Q is for</a:t>
            </a:r>
            <a:endParaRPr lang="en-ZA" sz="8800" b="1" dirty="0">
              <a:solidFill>
                <a:schemeClr val="accent6">
                  <a:lumMod val="60000"/>
                  <a:lumOff val="40000"/>
                </a:schemeClr>
              </a:solidFill>
              <a:latin typeface="Century Gothic" pitchFamily="34" charset="0"/>
            </a:endParaRP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9200"/>
          <a:stretch/>
        </p:blipFill>
        <p:spPr bwMode="auto">
          <a:xfrm>
            <a:off x="6084168" y="332656"/>
            <a:ext cx="1651087" cy="1861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1547664" y="2420888"/>
            <a:ext cx="6696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43084" y="2420888"/>
            <a:ext cx="6696744" cy="1015663"/>
          </a:xfrm>
          <a:prstGeom prst="rect">
            <a:avLst/>
          </a:prstGeom>
          <a:noFill/>
        </p:spPr>
        <p:txBody>
          <a:bodyPr wrap="square" rtlCol="0">
            <a:spAutoFit/>
          </a:bodyPr>
          <a:lstStyle/>
          <a:p>
            <a:r>
              <a:rPr lang="en-US" sz="6000" b="1" dirty="0" smtClean="0"/>
              <a:t>Q</a:t>
            </a:r>
            <a:r>
              <a:rPr lang="en-US" sz="3600" dirty="0" smtClean="0"/>
              <a:t>ueue</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3645024"/>
            <a:ext cx="4063032" cy="2707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536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750"/>
                            </p:stCondLst>
                            <p:childTnLst>
                              <p:par>
                                <p:cTn id="13" presetID="10"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par>
                                <p:cTn id="16" presetID="10" presetClass="entr" presetSubtype="0" fill="hold" nodeType="withEffect">
                                  <p:stCondLst>
                                    <p:cond delay="50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500"/>
                                        <p:tgtEl>
                                          <p:spTgt spid="2050"/>
                                        </p:tgtEl>
                                      </p:cBhvr>
                                    </p:animEffect>
                                  </p:childTnLst>
                                </p:cTn>
                              </p:par>
                              <p:par>
                                <p:cTn id="19" presetID="10" presetClass="entr" presetSubtype="0" fill="hold" nodeType="withEffect">
                                  <p:stCondLst>
                                    <p:cond delay="5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5400" b="1" dirty="0"/>
              <a:t>Q</a:t>
            </a:r>
            <a:r>
              <a:rPr lang="en-US" dirty="0"/>
              <a:t>ueue</a:t>
            </a:r>
          </a:p>
        </p:txBody>
      </p:sp>
      <p:sp>
        <p:nvSpPr>
          <p:cNvPr id="3" name="Content Placeholder 2"/>
          <p:cNvSpPr>
            <a:spLocks noGrp="1"/>
          </p:cNvSpPr>
          <p:nvPr>
            <p:ph idx="1"/>
          </p:nvPr>
        </p:nvSpPr>
        <p:spPr/>
        <p:txBody>
          <a:bodyPr/>
          <a:lstStyle/>
          <a:p>
            <a:pPr marL="0" indent="0">
              <a:buNone/>
            </a:pPr>
            <a:r>
              <a:rPr lang="en-ZA" dirty="0"/>
              <a:t>There are </a:t>
            </a:r>
            <a:r>
              <a:rPr lang="en-ZA" dirty="0" smtClean="0"/>
              <a:t>48 active adjudicators queuing </a:t>
            </a:r>
            <a:r>
              <a:rPr lang="en-ZA" dirty="0"/>
              <a:t>up for an opportunity to adjudicate in a dispute.</a:t>
            </a:r>
            <a:r>
              <a:rPr lang="en-ZA" i="1" dirty="0"/>
              <a:t> </a:t>
            </a:r>
            <a:endParaRPr lang="en-ZA" i="1" dirty="0" smtClean="0"/>
          </a:p>
          <a:p>
            <a:pPr marL="0" indent="0">
              <a:buNone/>
            </a:pPr>
            <a:r>
              <a:rPr lang="en-ZA" dirty="0" smtClean="0"/>
              <a:t>The most prolific adjudicators are:</a:t>
            </a:r>
          </a:p>
          <a:p>
            <a:r>
              <a:rPr lang="en-US" dirty="0" smtClean="0"/>
              <a:t>Owen Salmon (21)</a:t>
            </a:r>
          </a:p>
          <a:p>
            <a:r>
              <a:rPr lang="en-US" dirty="0" smtClean="0"/>
              <a:t>André van der Merwe (12)</a:t>
            </a:r>
          </a:p>
          <a:p>
            <a:r>
              <a:rPr lang="en-US" dirty="0" smtClean="0"/>
              <a:t>Gavin Morley (10)</a:t>
            </a:r>
            <a:endParaRPr lang="en-ZA" dirty="0"/>
          </a:p>
        </p:txBody>
      </p:sp>
    </p:spTree>
    <p:extLst>
      <p:ext uri="{BB962C8B-B14F-4D97-AF65-F5344CB8AC3E}">
        <p14:creationId xmlns:p14="http://schemas.microsoft.com/office/powerpoint/2010/main" val="16786305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620688"/>
            <a:ext cx="7596187" cy="1143000"/>
          </a:xfrm>
        </p:spPr>
        <p:txBody>
          <a:bodyPr/>
          <a:lstStyle/>
          <a:p>
            <a:pPr algn="l"/>
            <a:r>
              <a:rPr lang="en-US" sz="8800" b="1" dirty="0" smtClean="0">
                <a:solidFill>
                  <a:schemeClr val="bg1">
                    <a:lumMod val="65000"/>
                  </a:schemeClr>
                </a:solidFill>
                <a:latin typeface="Century Gothic" pitchFamily="34" charset="0"/>
              </a:rPr>
              <a:t>R is for</a:t>
            </a:r>
            <a:endParaRPr lang="en-ZA" sz="8800" b="1" dirty="0">
              <a:solidFill>
                <a:schemeClr val="bg1">
                  <a:lumMod val="65000"/>
                </a:schemeClr>
              </a:solidFill>
              <a:latin typeface="Century Gothic" pitchFamily="34" charset="0"/>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332656"/>
            <a:ext cx="1877149" cy="1812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1547664" y="2420888"/>
            <a:ext cx="6696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15794" y="2451263"/>
            <a:ext cx="6696744" cy="1015663"/>
          </a:xfrm>
          <a:prstGeom prst="rect">
            <a:avLst/>
          </a:prstGeom>
          <a:noFill/>
        </p:spPr>
        <p:txBody>
          <a:bodyPr wrap="square" rtlCol="0">
            <a:spAutoFit/>
          </a:bodyPr>
          <a:lstStyle/>
          <a:p>
            <a:r>
              <a:rPr lang="en-US" sz="6000" b="1" dirty="0" smtClean="0"/>
              <a:t>R</a:t>
            </a:r>
            <a:r>
              <a:rPr lang="en-US" sz="3600" dirty="0" smtClean="0"/>
              <a:t>egistrant</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3789040"/>
            <a:ext cx="3775968" cy="2510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61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750"/>
                            </p:stCondLst>
                            <p:childTnLst>
                              <p:par>
                                <p:cTn id="13" presetID="10"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par>
                                <p:cTn id="16" presetID="10" presetClass="entr" presetSubtype="0" fill="hold" nodeType="withEffect">
                                  <p:stCondLst>
                                    <p:cond delay="50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500"/>
                                        <p:tgtEl>
                                          <p:spTgt spid="3074"/>
                                        </p:tgtEl>
                                      </p:cBhvr>
                                    </p:animEffect>
                                  </p:childTnLst>
                                </p:cTn>
                              </p:par>
                              <p:par>
                                <p:cTn id="19" presetID="10" presetClass="entr" presetSubtype="0" fill="hold" nodeType="withEffect">
                                  <p:stCondLst>
                                    <p:cond delay="5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620688"/>
            <a:ext cx="7596187" cy="1143000"/>
          </a:xfrm>
        </p:spPr>
        <p:txBody>
          <a:bodyPr/>
          <a:lstStyle/>
          <a:p>
            <a:pPr algn="l"/>
            <a:r>
              <a:rPr lang="en-US" sz="8800" b="1" dirty="0" smtClean="0">
                <a:solidFill>
                  <a:srgbClr val="FFFF00"/>
                </a:solidFill>
                <a:latin typeface="Century Gothic" pitchFamily="34" charset="0"/>
              </a:rPr>
              <a:t>S is for</a:t>
            </a:r>
            <a:endParaRPr lang="en-ZA" sz="8800" b="1" dirty="0">
              <a:solidFill>
                <a:srgbClr val="FFFF00"/>
              </a:solidFill>
              <a:latin typeface="Century Gothic" pitchFamily="34" charset="0"/>
            </a:endParaRPr>
          </a:p>
        </p:txBody>
      </p:sp>
      <p:pic>
        <p:nvPicPr>
          <p:cNvPr id="17410" name="Picture 2" descr="C:\Users\kvanwyk\AppData\Local\Microsoft\Windows\Temporary Internet Files\Content.IE5\U8B5OVC3\MC90043161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404664"/>
            <a:ext cx="1828572" cy="182857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1547664" y="2420888"/>
            <a:ext cx="6696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16685" y="2437408"/>
            <a:ext cx="6696744" cy="1569660"/>
          </a:xfrm>
          <a:prstGeom prst="rect">
            <a:avLst/>
          </a:prstGeom>
          <a:noFill/>
        </p:spPr>
        <p:txBody>
          <a:bodyPr wrap="square" rtlCol="0">
            <a:spAutoFit/>
          </a:bodyPr>
          <a:lstStyle/>
          <a:p>
            <a:r>
              <a:rPr lang="en-US" sz="6000" b="1" dirty="0" smtClean="0"/>
              <a:t>S</a:t>
            </a:r>
            <a:r>
              <a:rPr lang="en-US" sz="3600" dirty="0" smtClean="0"/>
              <a:t>econd Level Domain Administrator</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9923" y="4221088"/>
            <a:ext cx="2708204" cy="18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045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17410"/>
                                        </p:tgtEl>
                                        <p:attrNameLst>
                                          <p:attrName>style.visibility</p:attrName>
                                        </p:attrNameLst>
                                      </p:cBhvr>
                                      <p:to>
                                        <p:strVal val="visible"/>
                                      </p:to>
                                    </p:set>
                                    <p:animEffect transition="in" filter="fade">
                                      <p:cBhvr>
                                        <p:cTn id="11" dur="500"/>
                                        <p:tgtEl>
                                          <p:spTgt spid="17410"/>
                                        </p:tgtEl>
                                      </p:cBhvr>
                                    </p:animEffect>
                                  </p:childTnLst>
                                </p:cTn>
                              </p:par>
                            </p:childTnLst>
                          </p:cTn>
                        </p:par>
                        <p:par>
                          <p:cTn id="12" fill="hold">
                            <p:stCondLst>
                              <p:cond delay="1750"/>
                            </p:stCondLst>
                            <p:childTnLst>
                              <p:par>
                                <p:cTn id="13" presetID="10" presetClass="entr" presetSubtype="0"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par>
                                <p:cTn id="16" presetID="10" presetClass="entr" presetSubtype="0" fill="hold" nodeType="withEffect">
                                  <p:stCondLst>
                                    <p:cond delay="500"/>
                                  </p:stCondLst>
                                  <p:childTnLst>
                                    <p:set>
                                      <p:cBhvr>
                                        <p:cTn id="17" dur="1" fill="hold">
                                          <p:stCondLst>
                                            <p:cond delay="0"/>
                                          </p:stCondLst>
                                        </p:cTn>
                                        <p:tgtEl>
                                          <p:spTgt spid="4098"/>
                                        </p:tgtEl>
                                        <p:attrNameLst>
                                          <p:attrName>style.visibility</p:attrName>
                                        </p:attrNameLst>
                                      </p:cBhvr>
                                      <p:to>
                                        <p:strVal val="visible"/>
                                      </p:to>
                                    </p:set>
                                    <p:animEffect transition="in" filter="fade">
                                      <p:cBhvr>
                                        <p:cTn id="18" dur="500"/>
                                        <p:tgtEl>
                                          <p:spTgt spid="4098"/>
                                        </p:tgtEl>
                                      </p:cBhvr>
                                    </p:animEffect>
                                  </p:childTnLst>
                                </p:cTn>
                              </p:par>
                              <p:par>
                                <p:cTn id="19" presetID="10" presetClass="entr" presetSubtype="0" fill="hold" nodeType="withEffect">
                                  <p:stCondLst>
                                    <p:cond delay="50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5400" b="1" dirty="0"/>
              <a:t>S</a:t>
            </a:r>
            <a:r>
              <a:rPr lang="en-US" dirty="0"/>
              <a:t>econd Level Domain Administrator</a:t>
            </a:r>
          </a:p>
        </p:txBody>
      </p:sp>
      <p:sp>
        <p:nvSpPr>
          <p:cNvPr id="3" name="Content Placeholder 2"/>
          <p:cNvSpPr>
            <a:spLocks noGrp="1"/>
          </p:cNvSpPr>
          <p:nvPr>
            <p:ph idx="1"/>
          </p:nvPr>
        </p:nvSpPr>
        <p:spPr/>
        <p:txBody>
          <a:bodyPr/>
          <a:lstStyle/>
          <a:p>
            <a:pPr marL="0" indent="0">
              <a:buNone/>
            </a:pPr>
            <a:r>
              <a:rPr lang="en-ZA" dirty="0"/>
              <a:t>The entity licenced, or to be licensed by the Authority to operate as a second level domain in the .</a:t>
            </a:r>
            <a:r>
              <a:rPr lang="en-ZA" dirty="0" err="1"/>
              <a:t>za</a:t>
            </a:r>
            <a:r>
              <a:rPr lang="en-ZA" dirty="0"/>
              <a:t> domain name space</a:t>
            </a:r>
            <a:r>
              <a:rPr lang="en-ZA" dirty="0" smtClean="0"/>
              <a:t>.</a:t>
            </a:r>
          </a:p>
          <a:p>
            <a:pPr marL="0" indent="0">
              <a:buNone/>
            </a:pPr>
            <a:endParaRPr lang="en-ZA" dirty="0"/>
          </a:p>
        </p:txBody>
      </p:sp>
    </p:spTree>
    <p:extLst>
      <p:ext uri="{BB962C8B-B14F-4D97-AF65-F5344CB8AC3E}">
        <p14:creationId xmlns:p14="http://schemas.microsoft.com/office/powerpoint/2010/main" val="1684345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842120" y="692435"/>
            <a:ext cx="6400800" cy="936625"/>
          </a:xfrm>
        </p:spPr>
        <p:txBody>
          <a:bodyPr/>
          <a:lstStyle/>
          <a:p>
            <a:pPr eaLnBrk="1" hangingPunct="1">
              <a:defRPr/>
            </a:pPr>
            <a:r>
              <a:rPr lang="en-US" sz="8800" b="1" dirty="0" smtClean="0">
                <a:solidFill>
                  <a:srgbClr val="CC0000"/>
                </a:solidFill>
                <a:latin typeface="Century Gothic" pitchFamily="34" charset="0"/>
              </a:rPr>
              <a:t>A is for</a:t>
            </a: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228184" y="260648"/>
            <a:ext cx="1691097"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3717032"/>
            <a:ext cx="3836864" cy="254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84009" y="2425436"/>
            <a:ext cx="6696744" cy="1015663"/>
          </a:xfrm>
          <a:prstGeom prst="rect">
            <a:avLst/>
          </a:prstGeom>
          <a:noFill/>
        </p:spPr>
        <p:txBody>
          <a:bodyPr wrap="square" rtlCol="0">
            <a:spAutoFit/>
          </a:bodyPr>
          <a:lstStyle/>
          <a:p>
            <a:r>
              <a:rPr lang="en-US" sz="6000" b="1" dirty="0" smtClean="0"/>
              <a:t>A</a:t>
            </a:r>
            <a:r>
              <a:rPr lang="en-US" sz="3600" dirty="0" smtClean="0"/>
              <a:t>lternative Dispute Resolution</a:t>
            </a:r>
            <a:endParaRPr lang="en-ZA" sz="3600" dirty="0"/>
          </a:p>
        </p:txBody>
      </p:sp>
      <p:cxnSp>
        <p:nvCxnSpPr>
          <p:cNvPr id="6" name="Straight Connector 5"/>
          <p:cNvCxnSpPr/>
          <p:nvPr/>
        </p:nvCxnSpPr>
        <p:spPr>
          <a:xfrm>
            <a:off x="1547664" y="2420888"/>
            <a:ext cx="6696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750"/>
                                        <p:tgtEl>
                                          <p:spTgt spid="2051">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750"/>
                            </p:stCondLst>
                            <p:childTnLst>
                              <p:par>
                                <p:cTn id="13" presetID="10" presetClass="entr" presetSubtype="0" fill="hold" grpId="0" nodeType="after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par>
                                <p:cTn id="16" presetID="10" presetClass="entr" presetSubtype="0" fill="hold" nodeType="withEffect">
                                  <p:stCondLst>
                                    <p:cond delay="50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500"/>
                                        <p:tgtEl>
                                          <p:spTgt spid="1028"/>
                                        </p:tgtEl>
                                      </p:cBhvr>
                                    </p:animEffect>
                                  </p:childTnLst>
                                </p:cTn>
                              </p:par>
                              <p:par>
                                <p:cTn id="19" presetID="10" presetClass="entr" presetSubtype="0" fill="hold" nodeType="withEffect">
                                  <p:stCondLst>
                                    <p:cond delay="5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553244"/>
            <a:ext cx="7596187" cy="1143000"/>
          </a:xfrm>
        </p:spPr>
        <p:txBody>
          <a:bodyPr/>
          <a:lstStyle/>
          <a:p>
            <a:pPr algn="l"/>
            <a:r>
              <a:rPr lang="en-US" sz="8800" b="1" dirty="0" smtClean="0">
                <a:solidFill>
                  <a:srgbClr val="99FF66"/>
                </a:solidFill>
                <a:latin typeface="Century Gothic" pitchFamily="34" charset="0"/>
              </a:rPr>
              <a:t>T is for</a:t>
            </a:r>
            <a:endParaRPr lang="en-ZA" sz="8800" b="1" dirty="0">
              <a:solidFill>
                <a:srgbClr val="99FF66"/>
              </a:solidFill>
              <a:latin typeface="Century Gothic" pitchFamily="34" charset="0"/>
            </a:endParaRPr>
          </a:p>
        </p:txBody>
      </p:sp>
      <p:pic>
        <p:nvPicPr>
          <p:cNvPr id="4" name="Picture 6" descr="C:\Users\kvanwyk\AppData\Local\Microsoft\Windows\Temporary Internet Files\Content.IE5\U8B5OVC3\MC90044179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5257" y="260648"/>
            <a:ext cx="2160240" cy="172819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1547664" y="2420888"/>
            <a:ext cx="6696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15794" y="2465117"/>
            <a:ext cx="6696744" cy="1015663"/>
          </a:xfrm>
          <a:prstGeom prst="rect">
            <a:avLst/>
          </a:prstGeom>
          <a:noFill/>
        </p:spPr>
        <p:txBody>
          <a:bodyPr wrap="square" rtlCol="0">
            <a:spAutoFit/>
          </a:bodyPr>
          <a:lstStyle/>
          <a:p>
            <a:r>
              <a:rPr lang="en-US" sz="6000" b="1" dirty="0" smtClean="0"/>
              <a:t>T</a:t>
            </a:r>
            <a:r>
              <a:rPr lang="en-US" sz="3600" dirty="0" smtClean="0"/>
              <a:t>ransfer of the Domain Name</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3789040"/>
            <a:ext cx="2829991" cy="2829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633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750"/>
                            </p:stCondLst>
                            <p:childTnLst>
                              <p:par>
                                <p:cTn id="13" presetID="10"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par>
                                <p:cTn id="16" presetID="10" presetClass="entr" presetSubtype="0" fill="hold" nodeType="withEffect">
                                  <p:stCondLst>
                                    <p:cond delay="500"/>
                                  </p:stCondLst>
                                  <p:childTnLst>
                                    <p:set>
                                      <p:cBhvr>
                                        <p:cTn id="17" dur="1" fill="hold">
                                          <p:stCondLst>
                                            <p:cond delay="0"/>
                                          </p:stCondLst>
                                        </p:cTn>
                                        <p:tgtEl>
                                          <p:spTgt spid="5122"/>
                                        </p:tgtEl>
                                        <p:attrNameLst>
                                          <p:attrName>style.visibility</p:attrName>
                                        </p:attrNameLst>
                                      </p:cBhvr>
                                      <p:to>
                                        <p:strVal val="visible"/>
                                      </p:to>
                                    </p:set>
                                    <p:animEffect transition="in" filter="fade">
                                      <p:cBhvr>
                                        <p:cTn id="18" dur="500"/>
                                        <p:tgtEl>
                                          <p:spTgt spid="5122"/>
                                        </p:tgtEl>
                                      </p:cBhvr>
                                    </p:animEffect>
                                  </p:childTnLst>
                                </p:cTn>
                              </p:par>
                              <p:par>
                                <p:cTn id="19" presetID="10" presetClass="entr" presetSubtype="0" fill="hold" nodeType="withEffect">
                                  <p:stCondLst>
                                    <p:cond delay="5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813" y="188640"/>
            <a:ext cx="7596187" cy="1143000"/>
          </a:xfrm>
        </p:spPr>
        <p:txBody>
          <a:bodyPr/>
          <a:lstStyle/>
          <a:p>
            <a:pPr algn="l"/>
            <a:r>
              <a:rPr lang="en-US" sz="5400" b="1" dirty="0"/>
              <a:t>T</a:t>
            </a:r>
            <a:r>
              <a:rPr lang="en-US" dirty="0"/>
              <a:t>ransfer of the Domain Name</a:t>
            </a:r>
          </a:p>
        </p:txBody>
      </p:sp>
      <p:sp>
        <p:nvSpPr>
          <p:cNvPr id="3" name="Content Placeholder 2"/>
          <p:cNvSpPr>
            <a:spLocks noGrp="1"/>
          </p:cNvSpPr>
          <p:nvPr>
            <p:ph idx="1"/>
          </p:nvPr>
        </p:nvSpPr>
        <p:spPr>
          <a:xfrm>
            <a:off x="1547813" y="2924944"/>
            <a:ext cx="7596187" cy="1090687"/>
          </a:xfrm>
        </p:spPr>
        <p:txBody>
          <a:bodyPr/>
          <a:lstStyle/>
          <a:p>
            <a:r>
              <a:rPr lang="en-US" dirty="0" err="1" smtClean="0"/>
              <a:t>Reg</a:t>
            </a:r>
            <a:r>
              <a:rPr lang="en-US" dirty="0" smtClean="0"/>
              <a:t> 9(a): Disputed name is transferred in successful abusive registration complaint</a:t>
            </a:r>
          </a:p>
          <a:p>
            <a:r>
              <a:rPr lang="en-US" dirty="0" err="1" smtClean="0"/>
              <a:t>Reg</a:t>
            </a:r>
            <a:r>
              <a:rPr lang="en-US" dirty="0" smtClean="0"/>
              <a:t> 12: May not transfer name while dispute pending</a:t>
            </a:r>
            <a:endParaRPr lang="en-ZA" dirty="0"/>
          </a:p>
        </p:txBody>
      </p:sp>
    </p:spTree>
    <p:extLst>
      <p:ext uri="{BB962C8B-B14F-4D97-AF65-F5344CB8AC3E}">
        <p14:creationId xmlns:p14="http://schemas.microsoft.com/office/powerpoint/2010/main" val="13527637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542286"/>
            <a:ext cx="7596187" cy="1143000"/>
          </a:xfrm>
        </p:spPr>
        <p:txBody>
          <a:bodyPr/>
          <a:lstStyle/>
          <a:p>
            <a:pPr algn="l"/>
            <a:r>
              <a:rPr lang="en-US" sz="8800" b="1" dirty="0" smtClean="0">
                <a:solidFill>
                  <a:srgbClr val="0066CC"/>
                </a:solidFill>
                <a:latin typeface="Century Gothic" pitchFamily="34" charset="0"/>
              </a:rPr>
              <a:t>U is for</a:t>
            </a:r>
            <a:endParaRPr lang="en-ZA" sz="8800" b="1" dirty="0">
              <a:solidFill>
                <a:srgbClr val="0066CC"/>
              </a:solidFill>
              <a:latin typeface="Century Gothic" pitchFamily="34" charset="0"/>
            </a:endParaRPr>
          </a:p>
        </p:txBody>
      </p:sp>
      <p:pic>
        <p:nvPicPr>
          <p:cNvPr id="4" name="Picture 2" descr="C:\Users\kvanwyk\AppData\Local\Microsoft\Windows\Temporary Internet Files\Content.IE5\L4OV93V3\MC90043254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404664"/>
            <a:ext cx="1578370" cy="141824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1547664" y="2420888"/>
            <a:ext cx="6696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158157" y="3178547"/>
            <a:ext cx="2441972" cy="366295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515794" y="2420888"/>
            <a:ext cx="6696744" cy="1015663"/>
          </a:xfrm>
          <a:prstGeom prst="rect">
            <a:avLst/>
          </a:prstGeom>
          <a:noFill/>
        </p:spPr>
        <p:txBody>
          <a:bodyPr wrap="square" rtlCol="0">
            <a:spAutoFit/>
          </a:bodyPr>
          <a:lstStyle/>
          <a:p>
            <a:r>
              <a:rPr lang="en-US" sz="6000" b="1" dirty="0" smtClean="0"/>
              <a:t>U</a:t>
            </a:r>
            <a:r>
              <a:rPr lang="en-US" sz="3600" dirty="0" smtClean="0"/>
              <a:t>nfair advantage</a:t>
            </a:r>
          </a:p>
        </p:txBody>
      </p:sp>
    </p:spTree>
    <p:extLst>
      <p:ext uri="{BB962C8B-B14F-4D97-AF65-F5344CB8AC3E}">
        <p14:creationId xmlns:p14="http://schemas.microsoft.com/office/powerpoint/2010/main" val="225409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750"/>
                            </p:stCondLst>
                            <p:childTnLst>
                              <p:par>
                                <p:cTn id="13" presetID="10" presetClass="entr" presetSubtype="0" fill="hold" grpId="0" nodeType="after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par>
                                <p:cTn id="16" presetID="10" presetClass="entr" presetSubtype="0" fill="hold" nodeType="withEffect">
                                  <p:stCondLst>
                                    <p:cond delay="500"/>
                                  </p:stCondLst>
                                  <p:childTnLst>
                                    <p:set>
                                      <p:cBhvr>
                                        <p:cTn id="17" dur="1" fill="hold">
                                          <p:stCondLst>
                                            <p:cond delay="0"/>
                                          </p:stCondLst>
                                        </p:cTn>
                                        <p:tgtEl>
                                          <p:spTgt spid="6148"/>
                                        </p:tgtEl>
                                        <p:attrNameLst>
                                          <p:attrName>style.visibility</p:attrName>
                                        </p:attrNameLst>
                                      </p:cBhvr>
                                      <p:to>
                                        <p:strVal val="visible"/>
                                      </p:to>
                                    </p:set>
                                    <p:animEffect transition="in" filter="fade">
                                      <p:cBhvr>
                                        <p:cTn id="18" dur="500"/>
                                        <p:tgtEl>
                                          <p:spTgt spid="6148"/>
                                        </p:tgtEl>
                                      </p:cBhvr>
                                    </p:animEffect>
                                  </p:childTnLst>
                                </p:cTn>
                              </p:par>
                              <p:par>
                                <p:cTn id="19" presetID="10" presetClass="entr" presetSubtype="0" fill="hold" nodeType="withEffect">
                                  <p:stCondLst>
                                    <p:cond delay="5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813" y="188640"/>
            <a:ext cx="7596187" cy="1143000"/>
          </a:xfrm>
        </p:spPr>
        <p:txBody>
          <a:bodyPr/>
          <a:lstStyle/>
          <a:p>
            <a:pPr algn="l"/>
            <a:r>
              <a:rPr lang="en-US" sz="5400" b="1" dirty="0"/>
              <a:t>U</a:t>
            </a:r>
            <a:r>
              <a:rPr lang="en-US" dirty="0"/>
              <a:t>nfair advantage</a:t>
            </a:r>
            <a:endParaRPr lang="en-ZA" dirty="0"/>
          </a:p>
        </p:txBody>
      </p:sp>
      <p:sp>
        <p:nvSpPr>
          <p:cNvPr id="3" name="Content Placeholder 2"/>
          <p:cNvSpPr>
            <a:spLocks noGrp="1"/>
          </p:cNvSpPr>
          <p:nvPr>
            <p:ph idx="1"/>
          </p:nvPr>
        </p:nvSpPr>
        <p:spPr>
          <a:xfrm>
            <a:off x="1547813" y="3068960"/>
            <a:ext cx="7596187" cy="658639"/>
          </a:xfrm>
        </p:spPr>
        <p:txBody>
          <a:bodyPr/>
          <a:lstStyle/>
          <a:p>
            <a:pPr marL="0" indent="0">
              <a:buNone/>
            </a:pPr>
            <a:r>
              <a:rPr lang="en-US" dirty="0" smtClean="0"/>
              <a:t>Criteria for abusive registration include:</a:t>
            </a:r>
          </a:p>
          <a:p>
            <a:r>
              <a:rPr lang="en-US" dirty="0" smtClean="0"/>
              <a:t>Took/takes unfair advantage</a:t>
            </a:r>
          </a:p>
          <a:p>
            <a:r>
              <a:rPr lang="en-US" dirty="0" smtClean="0"/>
              <a:t>Was/is unfairly detrimental</a:t>
            </a:r>
            <a:endParaRPr lang="en-ZA" dirty="0"/>
          </a:p>
        </p:txBody>
      </p:sp>
    </p:spTree>
    <p:extLst>
      <p:ext uri="{BB962C8B-B14F-4D97-AF65-F5344CB8AC3E}">
        <p14:creationId xmlns:p14="http://schemas.microsoft.com/office/powerpoint/2010/main" val="25334944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548680"/>
            <a:ext cx="7596187" cy="1143000"/>
          </a:xfrm>
        </p:spPr>
        <p:txBody>
          <a:bodyPr/>
          <a:lstStyle/>
          <a:p>
            <a:pPr algn="l"/>
            <a:r>
              <a:rPr lang="en-US" sz="8800" b="1" dirty="0" smtClean="0">
                <a:solidFill>
                  <a:srgbClr val="CC6600"/>
                </a:solidFill>
                <a:latin typeface="Century Gothic" pitchFamily="34" charset="0"/>
              </a:rPr>
              <a:t>V is for</a:t>
            </a:r>
            <a:endParaRPr lang="en-ZA" sz="8800" b="1" dirty="0">
              <a:solidFill>
                <a:srgbClr val="CC6600"/>
              </a:solidFill>
              <a:latin typeface="Century Gothic"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177131"/>
            <a:ext cx="1944215" cy="2065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1547664" y="2420888"/>
            <a:ext cx="6696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47664" y="2420888"/>
            <a:ext cx="6696744" cy="1015663"/>
          </a:xfrm>
          <a:prstGeom prst="rect">
            <a:avLst/>
          </a:prstGeom>
          <a:noFill/>
        </p:spPr>
        <p:txBody>
          <a:bodyPr wrap="square" rtlCol="0">
            <a:spAutoFit/>
          </a:bodyPr>
          <a:lstStyle/>
          <a:p>
            <a:r>
              <a:rPr lang="en-US" sz="6000" b="1" dirty="0" smtClean="0"/>
              <a:t>V</a:t>
            </a:r>
            <a:r>
              <a:rPr lang="en-US" sz="3600" dirty="0" smtClean="0"/>
              <a:t>aluable Consideration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5106" y="3933056"/>
            <a:ext cx="3564395"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927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750"/>
                            </p:stCondLst>
                            <p:childTnLst>
                              <p:par>
                                <p:cTn id="13" presetID="10"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par>
                                <p:cTn id="16" presetID="10" presetClass="entr" presetSubtype="0" fill="hold"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50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5400" b="1" dirty="0" smtClean="0"/>
              <a:t/>
            </a:r>
            <a:br>
              <a:rPr lang="en-US" sz="5400" b="1" dirty="0" smtClean="0"/>
            </a:br>
            <a:r>
              <a:rPr lang="en-US" sz="5400" b="1" dirty="0" smtClean="0"/>
              <a:t>V</a:t>
            </a:r>
            <a:r>
              <a:rPr lang="en-US" dirty="0" smtClean="0"/>
              <a:t>aluable </a:t>
            </a:r>
            <a:r>
              <a:rPr lang="en-US" dirty="0"/>
              <a:t>Consideration</a:t>
            </a:r>
            <a:br>
              <a:rPr lang="en-US" dirty="0"/>
            </a:br>
            <a:endParaRPr lang="en-ZA" dirty="0"/>
          </a:p>
        </p:txBody>
      </p:sp>
      <p:sp>
        <p:nvSpPr>
          <p:cNvPr id="3" name="Content Placeholder 2"/>
          <p:cNvSpPr>
            <a:spLocks noGrp="1"/>
          </p:cNvSpPr>
          <p:nvPr>
            <p:ph idx="1"/>
          </p:nvPr>
        </p:nvSpPr>
        <p:spPr>
          <a:xfrm>
            <a:off x="1547813" y="2996952"/>
            <a:ext cx="7596187" cy="802655"/>
          </a:xfrm>
        </p:spPr>
        <p:txBody>
          <a:bodyPr/>
          <a:lstStyle/>
          <a:p>
            <a:pPr marL="0" indent="0">
              <a:buNone/>
            </a:pPr>
            <a:r>
              <a:rPr lang="en-US" dirty="0" smtClean="0"/>
              <a:t>Abusive registration if name acquired primarily to sell for price in excess of out of pocket expenses.</a:t>
            </a:r>
            <a:endParaRPr lang="en-ZA" dirty="0"/>
          </a:p>
        </p:txBody>
      </p:sp>
    </p:spTree>
    <p:extLst>
      <p:ext uri="{BB962C8B-B14F-4D97-AF65-F5344CB8AC3E}">
        <p14:creationId xmlns:p14="http://schemas.microsoft.com/office/powerpoint/2010/main" val="23960333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548680"/>
            <a:ext cx="7596187" cy="1143000"/>
          </a:xfrm>
        </p:spPr>
        <p:txBody>
          <a:bodyPr/>
          <a:lstStyle/>
          <a:p>
            <a:pPr algn="l"/>
            <a:r>
              <a:rPr lang="en-US" sz="8800" b="1" dirty="0" smtClean="0">
                <a:solidFill>
                  <a:schemeClr val="accent5">
                    <a:lumMod val="75000"/>
                  </a:schemeClr>
                </a:solidFill>
                <a:latin typeface="Century Gothic" pitchFamily="34" charset="0"/>
              </a:rPr>
              <a:t>W is for</a:t>
            </a:r>
            <a:endParaRPr lang="en-ZA" sz="8800" b="1" dirty="0">
              <a:solidFill>
                <a:schemeClr val="accent5">
                  <a:lumMod val="75000"/>
                </a:schemeClr>
              </a:solidFill>
              <a:latin typeface="Century Gothic" pitchFamily="34" charset="0"/>
            </a:endParaRPr>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7902" y="404664"/>
            <a:ext cx="2163146" cy="151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1547664" y="2420888"/>
            <a:ext cx="6696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15794" y="2420888"/>
            <a:ext cx="6696744" cy="1015663"/>
          </a:xfrm>
          <a:prstGeom prst="rect">
            <a:avLst/>
          </a:prstGeom>
          <a:noFill/>
        </p:spPr>
        <p:txBody>
          <a:bodyPr wrap="square" rtlCol="0">
            <a:spAutoFit/>
          </a:bodyPr>
          <a:lstStyle/>
          <a:p>
            <a:r>
              <a:rPr lang="en-US" sz="6000" b="1" dirty="0" err="1" smtClean="0"/>
              <a:t>W</a:t>
            </a:r>
            <a:r>
              <a:rPr lang="en-US" sz="3600" dirty="0" err="1" smtClean="0"/>
              <a:t>hois</a:t>
            </a:r>
            <a:r>
              <a:rPr lang="en-US" sz="3600" dirty="0" smtClean="0"/>
              <a:t> Database</a:t>
            </a:r>
          </a:p>
        </p:txBody>
      </p:sp>
      <p:pic>
        <p:nvPicPr>
          <p:cNvPr id="1026" name="Picture 2" descr="C:\Users\kvanwyk\Desktop\Cap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645024"/>
            <a:ext cx="6012668"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vanwyk\Desktop\Captur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5794" y="5229200"/>
            <a:ext cx="2429186"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64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18434"/>
                                        </p:tgtEl>
                                        <p:attrNameLst>
                                          <p:attrName>style.visibility</p:attrName>
                                        </p:attrNameLst>
                                      </p:cBhvr>
                                      <p:to>
                                        <p:strVal val="visible"/>
                                      </p:to>
                                    </p:set>
                                    <p:animEffect transition="in" filter="fade">
                                      <p:cBhvr>
                                        <p:cTn id="11" dur="500"/>
                                        <p:tgtEl>
                                          <p:spTgt spid="18434"/>
                                        </p:tgtEl>
                                      </p:cBhvr>
                                    </p:animEffect>
                                  </p:childTnLst>
                                </p:cTn>
                              </p:par>
                            </p:childTnLst>
                          </p:cTn>
                        </p:par>
                        <p:par>
                          <p:cTn id="12" fill="hold">
                            <p:stCondLst>
                              <p:cond delay="1750"/>
                            </p:stCondLst>
                            <p:childTnLst>
                              <p:par>
                                <p:cTn id="13" presetID="10" presetClass="entr" presetSubtype="0"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par>
                                <p:cTn id="16" presetID="10" presetClass="entr" presetSubtype="0" fill="hold"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50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par>
                                <p:cTn id="22" presetID="10" presetClass="entr" presetSubtype="0" fill="hold" nodeType="withEffect">
                                  <p:stCondLst>
                                    <p:cond delay="500"/>
                                  </p:stCondLst>
                                  <p:childTnLst>
                                    <p:set>
                                      <p:cBhvr>
                                        <p:cTn id="23" dur="1" fill="hold">
                                          <p:stCondLst>
                                            <p:cond delay="0"/>
                                          </p:stCondLst>
                                        </p:cTn>
                                        <p:tgtEl>
                                          <p:spTgt spid="1027"/>
                                        </p:tgtEl>
                                        <p:attrNameLst>
                                          <p:attrName>style.visibility</p:attrName>
                                        </p:attrNameLst>
                                      </p:cBhvr>
                                      <p:to>
                                        <p:strVal val="visible"/>
                                      </p:to>
                                    </p:set>
                                    <p:animEffect transition="in" filter="fade">
                                      <p:cBhvr>
                                        <p:cTn id="24"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565542"/>
            <a:ext cx="7596187" cy="1143000"/>
          </a:xfrm>
        </p:spPr>
        <p:txBody>
          <a:bodyPr/>
          <a:lstStyle/>
          <a:p>
            <a:pPr algn="l"/>
            <a:r>
              <a:rPr lang="en-US" sz="8800" b="1" dirty="0" smtClean="0">
                <a:solidFill>
                  <a:srgbClr val="9933FF"/>
                </a:solidFill>
                <a:latin typeface="Century Gothic" pitchFamily="34" charset="0"/>
              </a:rPr>
              <a:t>X is for</a:t>
            </a:r>
            <a:endParaRPr lang="en-ZA" sz="8800" b="1" dirty="0">
              <a:solidFill>
                <a:srgbClr val="9933FF"/>
              </a:solidFill>
              <a:latin typeface="Century Gothic"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0685" y="404664"/>
            <a:ext cx="2161853" cy="1608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1547664" y="2420888"/>
            <a:ext cx="6696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5793" y="3789040"/>
            <a:ext cx="2831073" cy="271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15794" y="2451263"/>
            <a:ext cx="6696744" cy="1015663"/>
          </a:xfrm>
          <a:prstGeom prst="rect">
            <a:avLst/>
          </a:prstGeom>
          <a:noFill/>
        </p:spPr>
        <p:txBody>
          <a:bodyPr wrap="square" rtlCol="0">
            <a:spAutoFit/>
          </a:bodyPr>
          <a:lstStyle/>
          <a:p>
            <a:r>
              <a:rPr lang="en-US" sz="6000" b="1" dirty="0" smtClean="0"/>
              <a:t>X</a:t>
            </a:r>
            <a:r>
              <a:rPr lang="en-US" sz="3600" dirty="0" smtClean="0"/>
              <a:t>nets.co.za  ZA2011-0077</a:t>
            </a:r>
          </a:p>
        </p:txBody>
      </p:sp>
      <p:sp>
        <p:nvSpPr>
          <p:cNvPr id="3" name="Rectangle 2"/>
          <p:cNvSpPr/>
          <p:nvPr/>
        </p:nvSpPr>
        <p:spPr>
          <a:xfrm rot="612986">
            <a:off x="1984031" y="3761346"/>
            <a:ext cx="1923725" cy="707886"/>
          </a:xfrm>
          <a:prstGeom prst="rect">
            <a:avLst/>
          </a:prstGeom>
          <a:noFill/>
          <a:scene3d>
            <a:camera prst="isometricOffAxis1Top"/>
            <a:lightRig rig="threePt" dir="t"/>
          </a:scene3d>
          <a:sp3d>
            <a:bevelT/>
          </a:sp3d>
        </p:spPr>
        <p:txBody>
          <a:bodyPr wrap="square" lIns="91440" tIns="45720" rIns="91440" bIns="45720">
            <a:spAutoFit/>
          </a:bodyPr>
          <a:lstStyle/>
          <a:p>
            <a:pPr algn="ctr"/>
            <a:r>
              <a:rPr lang="en-US" sz="4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XnetS</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20512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750"/>
                            </p:stCondLst>
                            <p:childTnLst>
                              <p:par>
                                <p:cTn id="13" presetID="10"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par>
                                <p:cTn id="16" presetID="10" presetClass="entr" presetSubtype="0" fill="hold" nodeType="withEffect">
                                  <p:stCondLst>
                                    <p:cond delay="500"/>
                                  </p:stCondLst>
                                  <p:childTnLst>
                                    <p:set>
                                      <p:cBhvr>
                                        <p:cTn id="17" dur="1" fill="hold">
                                          <p:stCondLst>
                                            <p:cond delay="0"/>
                                          </p:stCondLst>
                                        </p:cTn>
                                        <p:tgtEl>
                                          <p:spTgt spid="9218"/>
                                        </p:tgtEl>
                                        <p:attrNameLst>
                                          <p:attrName>style.visibility</p:attrName>
                                        </p:attrNameLst>
                                      </p:cBhvr>
                                      <p:to>
                                        <p:strVal val="visible"/>
                                      </p:to>
                                    </p:set>
                                    <p:animEffect transition="in" filter="fade">
                                      <p:cBhvr>
                                        <p:cTn id="18" dur="500"/>
                                        <p:tgtEl>
                                          <p:spTgt spid="9218"/>
                                        </p:tgtEl>
                                      </p:cBhvr>
                                    </p:animEffect>
                                  </p:childTnLst>
                                </p:cTn>
                              </p:par>
                              <p:par>
                                <p:cTn id="19" presetID="10" presetClass="entr" presetSubtype="0" fill="hold" nodeType="withEffect">
                                  <p:stCondLst>
                                    <p:cond delay="5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994" y="554141"/>
            <a:ext cx="7596187" cy="1143000"/>
          </a:xfrm>
        </p:spPr>
        <p:txBody>
          <a:bodyPr/>
          <a:lstStyle/>
          <a:p>
            <a:pPr algn="l"/>
            <a:r>
              <a:rPr lang="en-US" sz="8800" b="1" dirty="0" smtClean="0">
                <a:solidFill>
                  <a:srgbClr val="FF0000"/>
                </a:solidFill>
                <a:latin typeface="Century Gothic" pitchFamily="34" charset="0"/>
              </a:rPr>
              <a:t>Y is for</a:t>
            </a:r>
            <a:endParaRPr lang="en-ZA" sz="8800" b="1" dirty="0">
              <a:solidFill>
                <a:srgbClr val="FF0000"/>
              </a:solidFill>
              <a:latin typeface="Century Gothic"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476672"/>
            <a:ext cx="3083099" cy="172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1547664" y="2420888"/>
            <a:ext cx="6696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87624" y="2451263"/>
            <a:ext cx="7776864" cy="1569660"/>
          </a:xfrm>
          <a:prstGeom prst="rect">
            <a:avLst/>
          </a:prstGeom>
          <a:noFill/>
        </p:spPr>
        <p:txBody>
          <a:bodyPr wrap="square" rtlCol="0">
            <a:spAutoFit/>
          </a:bodyPr>
          <a:lstStyle/>
          <a:p>
            <a:r>
              <a:rPr lang="en-US" sz="6000" b="1" dirty="0" smtClean="0"/>
              <a:t>Why</a:t>
            </a:r>
            <a:r>
              <a:rPr lang="en-US" sz="3600" b="1" dirty="0" smtClean="0"/>
              <a:t> </a:t>
            </a:r>
            <a:r>
              <a:rPr lang="en-US" sz="3600" b="1" dirty="0" smtClean="0"/>
              <a:t>do we have </a:t>
            </a:r>
            <a:r>
              <a:rPr lang="en-US" sz="3600" b="1" dirty="0" err="1" smtClean="0"/>
              <a:t>ADR</a:t>
            </a:r>
            <a:r>
              <a:rPr lang="en-US" sz="3600" b="1" dirty="0" smtClean="0"/>
              <a:t> regulations?</a:t>
            </a:r>
            <a:endParaRPr lang="en-US" sz="3600" dirty="0" smtClean="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9689" y="4020923"/>
            <a:ext cx="3697776" cy="2464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39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750"/>
                            </p:stCondLst>
                            <p:childTnLst>
                              <p:par>
                                <p:cTn id="13" presetID="10"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par>
                                <p:cTn id="16" presetID="10" presetClass="entr" presetSubtype="0" fill="hold" nodeType="withEffect">
                                  <p:stCondLst>
                                    <p:cond delay="500"/>
                                  </p:stCondLst>
                                  <p:childTnLst>
                                    <p:set>
                                      <p:cBhvr>
                                        <p:cTn id="17" dur="1" fill="hold">
                                          <p:stCondLst>
                                            <p:cond delay="0"/>
                                          </p:stCondLst>
                                        </p:cTn>
                                        <p:tgtEl>
                                          <p:spTgt spid="10242"/>
                                        </p:tgtEl>
                                        <p:attrNameLst>
                                          <p:attrName>style.visibility</p:attrName>
                                        </p:attrNameLst>
                                      </p:cBhvr>
                                      <p:to>
                                        <p:strVal val="visible"/>
                                      </p:to>
                                    </p:set>
                                    <p:animEffect transition="in" filter="fade">
                                      <p:cBhvr>
                                        <p:cTn id="18" dur="500"/>
                                        <p:tgtEl>
                                          <p:spTgt spid="10242"/>
                                        </p:tgtEl>
                                      </p:cBhvr>
                                    </p:animEffect>
                                  </p:childTnLst>
                                </p:cTn>
                              </p:par>
                              <p:par>
                                <p:cTn id="19" presetID="10" presetClass="entr" presetSubtype="0" fill="hold" nodeType="withEffect">
                                  <p:stCondLst>
                                    <p:cond delay="5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2018" y="629478"/>
            <a:ext cx="7596187" cy="1143000"/>
          </a:xfrm>
        </p:spPr>
        <p:txBody>
          <a:bodyPr/>
          <a:lstStyle/>
          <a:p>
            <a:pPr algn="l"/>
            <a:r>
              <a:rPr lang="en-US" sz="8800" b="1" dirty="0" smtClean="0">
                <a:latin typeface="Century Gothic" pitchFamily="34" charset="0"/>
              </a:rPr>
              <a:t>Z is for</a:t>
            </a:r>
            <a:endParaRPr lang="en-ZA" sz="8800" b="1" dirty="0">
              <a:latin typeface="Century Gothic"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188640"/>
            <a:ext cx="2016224" cy="158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1547664" y="2420888"/>
            <a:ext cx="6696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453072"/>
            <a:ext cx="4130908" cy="275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47664" y="2437408"/>
            <a:ext cx="7056784" cy="1015663"/>
          </a:xfrm>
          <a:prstGeom prst="rect">
            <a:avLst/>
          </a:prstGeom>
          <a:noFill/>
        </p:spPr>
        <p:txBody>
          <a:bodyPr wrap="square" rtlCol="0">
            <a:spAutoFit/>
          </a:bodyPr>
          <a:lstStyle/>
          <a:p>
            <a:r>
              <a:rPr lang="en-US" sz="3600" b="1" dirty="0" smtClean="0"/>
              <a:t>To protect .</a:t>
            </a:r>
            <a:r>
              <a:rPr lang="en-US" sz="6000" b="1" dirty="0" err="1" smtClean="0"/>
              <a:t>za</a:t>
            </a:r>
            <a:r>
              <a:rPr lang="en-US" sz="3600" b="1" dirty="0" smtClean="0"/>
              <a:t> domain names</a:t>
            </a:r>
            <a:endParaRPr lang="en-US" sz="3600" dirty="0" smtClean="0"/>
          </a:p>
        </p:txBody>
      </p:sp>
    </p:spTree>
    <p:extLst>
      <p:ext uri="{BB962C8B-B14F-4D97-AF65-F5344CB8AC3E}">
        <p14:creationId xmlns:p14="http://schemas.microsoft.com/office/powerpoint/2010/main" val="164412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750"/>
                            </p:stCondLst>
                            <p:childTnLst>
                              <p:par>
                                <p:cTn id="13" presetID="10" presetClass="entr" presetSubtype="0" fill="hold" grpId="0" nodeType="after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ntr" presetSubtype="0" fill="hold" nodeType="withEffect">
                                  <p:stCondLst>
                                    <p:cond delay="500"/>
                                  </p:stCondLst>
                                  <p:childTnLst>
                                    <p:set>
                                      <p:cBhvr>
                                        <p:cTn id="17" dur="1" fill="hold">
                                          <p:stCondLst>
                                            <p:cond delay="0"/>
                                          </p:stCondLst>
                                        </p:cTn>
                                        <p:tgtEl>
                                          <p:spTgt spid="11267"/>
                                        </p:tgtEl>
                                        <p:attrNameLst>
                                          <p:attrName>style.visibility</p:attrName>
                                        </p:attrNameLst>
                                      </p:cBhvr>
                                      <p:to>
                                        <p:strVal val="visible"/>
                                      </p:to>
                                    </p:set>
                                    <p:animEffect transition="in" filter="fade">
                                      <p:cBhvr>
                                        <p:cTn id="18" dur="500"/>
                                        <p:tgtEl>
                                          <p:spTgt spid="11267"/>
                                        </p:tgtEl>
                                      </p:cBhvr>
                                    </p:animEffect>
                                  </p:childTnLst>
                                </p:cTn>
                              </p:par>
                              <p:par>
                                <p:cTn id="19" presetID="10" presetClass="entr" presetSubtype="0" fill="hold" nodeType="withEffect">
                                  <p:stCondLst>
                                    <p:cond delay="5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5400" b="1" dirty="0"/>
              <a:t/>
            </a:r>
            <a:br>
              <a:rPr lang="en-US" sz="5400" b="1" dirty="0"/>
            </a:br>
            <a:r>
              <a:rPr lang="en-US" sz="5400" b="1" dirty="0" smtClean="0"/>
              <a:t>A</a:t>
            </a:r>
            <a:r>
              <a:rPr lang="en-US" dirty="0" smtClean="0"/>
              <a:t>lternative </a:t>
            </a:r>
            <a:r>
              <a:rPr lang="en-US" dirty="0"/>
              <a:t>Dispute Resolution</a:t>
            </a:r>
            <a:r>
              <a:rPr lang="en-ZA" dirty="0"/>
              <a:t/>
            </a:r>
            <a:br>
              <a:rPr lang="en-ZA" dirty="0"/>
            </a:br>
            <a:endParaRPr lang="en-ZA" dirty="0"/>
          </a:p>
        </p:txBody>
      </p:sp>
      <p:sp>
        <p:nvSpPr>
          <p:cNvPr id="3" name="Content Placeholder 2"/>
          <p:cNvSpPr>
            <a:spLocks noGrp="1"/>
          </p:cNvSpPr>
          <p:nvPr>
            <p:ph idx="1"/>
          </p:nvPr>
        </p:nvSpPr>
        <p:spPr/>
        <p:txBody>
          <a:bodyPr/>
          <a:lstStyle/>
          <a:p>
            <a:pPr lvl="0"/>
            <a:r>
              <a:rPr lang="en-ZA" dirty="0"/>
              <a:t>Not your usual judicial process</a:t>
            </a:r>
          </a:p>
          <a:p>
            <a:endParaRPr lang="en-ZA" dirty="0"/>
          </a:p>
          <a:p>
            <a:pPr lvl="0"/>
            <a:r>
              <a:rPr lang="en-ZA" dirty="0"/>
              <a:t>But similar to </a:t>
            </a:r>
            <a:r>
              <a:rPr lang="en-ZA" dirty="0" smtClean="0"/>
              <a:t>other Intellectual Property issues</a:t>
            </a:r>
            <a:endParaRPr lang="en-ZA" dirty="0"/>
          </a:p>
          <a:p>
            <a:pPr marL="0" indent="0">
              <a:buNone/>
            </a:pPr>
            <a:endParaRPr lang="en-ZA" dirty="0"/>
          </a:p>
          <a:p>
            <a:pPr lvl="1"/>
            <a:r>
              <a:rPr lang="en-ZA" dirty="0"/>
              <a:t>Trade mark oppositions</a:t>
            </a:r>
          </a:p>
          <a:p>
            <a:pPr lvl="1"/>
            <a:r>
              <a:rPr lang="en-ZA" dirty="0"/>
              <a:t>Close corporation name objections (under 1973 Act</a:t>
            </a:r>
            <a:r>
              <a:rPr lang="en-ZA" dirty="0" smtClean="0"/>
              <a:t>)</a:t>
            </a:r>
          </a:p>
          <a:p>
            <a:pPr marL="457200" lvl="1" indent="0">
              <a:buNone/>
            </a:pPr>
            <a:endParaRPr lang="en-ZA" dirty="0"/>
          </a:p>
          <a:p>
            <a:r>
              <a:rPr lang="en-ZA" dirty="0"/>
              <a:t>High Court </a:t>
            </a:r>
            <a:r>
              <a:rPr lang="en-ZA" dirty="0" smtClean="0"/>
              <a:t>infringement proceedings</a:t>
            </a:r>
            <a:endParaRPr lang="en-ZA" dirty="0"/>
          </a:p>
        </p:txBody>
      </p:sp>
    </p:spTree>
    <p:extLst>
      <p:ext uri="{BB962C8B-B14F-4D97-AF65-F5344CB8AC3E}">
        <p14:creationId xmlns:p14="http://schemas.microsoft.com/office/powerpoint/2010/main" val="13623962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a:t>
            </a:r>
            <a:r>
              <a:rPr lang="en-US" sz="5400" b="1" dirty="0" smtClean="0"/>
              <a:t>z</a:t>
            </a:r>
            <a:r>
              <a:rPr lang="en-US" dirty="0" smtClean="0"/>
              <a:t>a </a:t>
            </a:r>
            <a:endParaRPr lang="en-ZA" dirty="0"/>
          </a:p>
        </p:txBody>
      </p:sp>
      <p:sp>
        <p:nvSpPr>
          <p:cNvPr id="3" name="Content Placeholder 2"/>
          <p:cNvSpPr>
            <a:spLocks noGrp="1"/>
          </p:cNvSpPr>
          <p:nvPr>
            <p:ph idx="1"/>
          </p:nvPr>
        </p:nvSpPr>
        <p:spPr>
          <a:xfrm>
            <a:off x="1539429" y="1268760"/>
            <a:ext cx="7596187" cy="4525963"/>
          </a:xfrm>
        </p:spPr>
        <p:txBody>
          <a:bodyPr/>
          <a:lstStyle/>
          <a:p>
            <a:pPr marL="0" indent="0">
              <a:buNone/>
            </a:pPr>
            <a:r>
              <a:rPr lang="en-US" dirty="0" err="1" smtClean="0"/>
              <a:t>Reg</a:t>
            </a:r>
            <a:r>
              <a:rPr lang="en-US" dirty="0" smtClean="0"/>
              <a:t> 2(2): Only Internet domain names registered in the .co.za second level domain are covered by regulations. </a:t>
            </a:r>
            <a:endParaRPr lang="en-ZA" dirty="0"/>
          </a:p>
        </p:txBody>
      </p:sp>
    </p:spTree>
    <p:extLst>
      <p:ext uri="{BB962C8B-B14F-4D97-AF65-F5344CB8AC3E}">
        <p14:creationId xmlns:p14="http://schemas.microsoft.com/office/powerpoint/2010/main" val="38345239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47813" y="8531"/>
            <a:ext cx="7596187" cy="1143000"/>
          </a:xfrm>
        </p:spPr>
        <p:txBody>
          <a:bodyPr/>
          <a:lstStyle/>
          <a:p>
            <a:pPr algn="l"/>
            <a:r>
              <a:rPr lang="en-US" b="1" kern="1200" dirty="0"/>
              <a:t>Trends</a:t>
            </a:r>
          </a:p>
        </p:txBody>
      </p:sp>
      <p:graphicFrame>
        <p:nvGraphicFramePr>
          <p:cNvPr id="6" name="Chart 5"/>
          <p:cNvGraphicFramePr/>
          <p:nvPr>
            <p:extLst>
              <p:ext uri="{D42A27DB-BD31-4B8C-83A1-F6EECF244321}">
                <p14:modId xmlns:p14="http://schemas.microsoft.com/office/powerpoint/2010/main" val="3116751576"/>
              </p:ext>
            </p:extLst>
          </p:nvPr>
        </p:nvGraphicFramePr>
        <p:xfrm>
          <a:off x="1907704" y="1340768"/>
          <a:ext cx="6696744" cy="4392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18122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00891977"/>
              </p:ext>
            </p:extLst>
          </p:nvPr>
        </p:nvGraphicFramePr>
        <p:xfrm>
          <a:off x="1835696" y="1556792"/>
          <a:ext cx="5616624" cy="3250925"/>
        </p:xfrm>
        <a:graphic>
          <a:graphicData uri="http://schemas.openxmlformats.org/drawingml/2006/table">
            <a:tbl>
              <a:tblPr firstRow="1" bandRow="1">
                <a:tableStyleId>{D7AC3CCA-C797-4891-BE02-D94E43425B78}</a:tableStyleId>
              </a:tblPr>
              <a:tblGrid>
                <a:gridCol w="2880320"/>
                <a:gridCol w="1440160"/>
                <a:gridCol w="1296144"/>
              </a:tblGrid>
              <a:tr h="650185">
                <a:tc>
                  <a:txBody>
                    <a:bodyPr/>
                    <a:lstStyle/>
                    <a:p>
                      <a:pPr algn="l"/>
                      <a:r>
                        <a:rPr lang="en-US" dirty="0" smtClean="0"/>
                        <a:t>Total Cases Filed</a:t>
                      </a:r>
                      <a:endParaRPr lang="en-ZA" dirty="0"/>
                    </a:p>
                  </a:txBody>
                  <a:tcPr anchor="ctr"/>
                </a:tc>
                <a:tc>
                  <a:txBody>
                    <a:bodyPr/>
                    <a:lstStyle/>
                    <a:p>
                      <a:r>
                        <a:rPr lang="en-US" dirty="0" smtClean="0"/>
                        <a:t>115</a:t>
                      </a:r>
                      <a:endParaRPr lang="en-ZA" dirty="0"/>
                    </a:p>
                  </a:txBody>
                  <a:tcPr anchor="ctr"/>
                </a:tc>
                <a:tc>
                  <a:txBody>
                    <a:bodyPr/>
                    <a:lstStyle/>
                    <a:p>
                      <a:endParaRPr lang="en-ZA" dirty="0"/>
                    </a:p>
                  </a:txBody>
                  <a:tcPr anchor="ctr"/>
                </a:tc>
              </a:tr>
              <a:tr h="650185">
                <a:tc>
                  <a:txBody>
                    <a:bodyPr/>
                    <a:lstStyle/>
                    <a:p>
                      <a:r>
                        <a:rPr lang="en-US" dirty="0" smtClean="0"/>
                        <a:t>Cases Settled</a:t>
                      </a:r>
                      <a:endParaRPr lang="en-ZA" dirty="0"/>
                    </a:p>
                  </a:txBody>
                  <a:tcPr anchor="ctr"/>
                </a:tc>
                <a:tc>
                  <a:txBody>
                    <a:bodyPr/>
                    <a:lstStyle/>
                    <a:p>
                      <a:r>
                        <a:rPr lang="en-US" dirty="0" smtClean="0"/>
                        <a:t>27</a:t>
                      </a:r>
                      <a:endParaRPr lang="en-ZA"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23.5%</a:t>
                      </a:r>
                      <a:endParaRPr lang="en-ZA" dirty="0" smtClean="0"/>
                    </a:p>
                  </a:txBody>
                  <a:tcPr anchor="ctr"/>
                </a:tc>
              </a:tr>
              <a:tr h="650185">
                <a:tc>
                  <a:txBody>
                    <a:bodyPr/>
                    <a:lstStyle/>
                    <a:p>
                      <a:r>
                        <a:rPr lang="en-US" dirty="0" smtClean="0"/>
                        <a:t>Cases Pending</a:t>
                      </a:r>
                      <a:endParaRPr lang="en-ZA" dirty="0"/>
                    </a:p>
                  </a:txBody>
                  <a:tcPr anchor="ctr"/>
                </a:tc>
                <a:tc>
                  <a:txBody>
                    <a:bodyPr/>
                    <a:lstStyle/>
                    <a:p>
                      <a:r>
                        <a:rPr lang="en-US" dirty="0" smtClean="0"/>
                        <a:t>2</a:t>
                      </a:r>
                      <a:endParaRPr lang="en-ZA" dirty="0"/>
                    </a:p>
                  </a:txBody>
                  <a:tcPr anchor="ctr"/>
                </a:tc>
                <a:tc>
                  <a:txBody>
                    <a:bodyPr/>
                    <a:lstStyle/>
                    <a:p>
                      <a:r>
                        <a:rPr lang="en-US" dirty="0" smtClean="0"/>
                        <a:t>1.7%</a:t>
                      </a:r>
                      <a:endParaRPr lang="en-ZA" dirty="0"/>
                    </a:p>
                  </a:txBody>
                  <a:tcPr anchor="ctr"/>
                </a:tc>
              </a:tr>
              <a:tr h="650185">
                <a:tc>
                  <a:txBody>
                    <a:bodyPr/>
                    <a:lstStyle/>
                    <a:p>
                      <a:r>
                        <a:rPr lang="en-US" dirty="0" smtClean="0"/>
                        <a:t>Cases Decided</a:t>
                      </a:r>
                      <a:endParaRPr lang="en-ZA" dirty="0"/>
                    </a:p>
                  </a:txBody>
                  <a:tcPr anchor="ctr"/>
                </a:tc>
                <a:tc>
                  <a:txBody>
                    <a:bodyPr/>
                    <a:lstStyle/>
                    <a:p>
                      <a:r>
                        <a:rPr lang="en-US" dirty="0" smtClean="0"/>
                        <a:t>86</a:t>
                      </a:r>
                      <a:endParaRPr lang="en-ZA" dirty="0"/>
                    </a:p>
                  </a:txBody>
                  <a:tcPr anchor="ctr"/>
                </a:tc>
                <a:tc>
                  <a:txBody>
                    <a:bodyPr/>
                    <a:lstStyle/>
                    <a:p>
                      <a:r>
                        <a:rPr lang="en-US" dirty="0" smtClean="0"/>
                        <a:t>74.89%</a:t>
                      </a:r>
                      <a:endParaRPr lang="en-ZA" dirty="0"/>
                    </a:p>
                  </a:txBody>
                  <a:tcPr anchor="ctr"/>
                </a:tc>
              </a:tr>
              <a:tr h="650185">
                <a:tc>
                  <a:txBody>
                    <a:bodyPr/>
                    <a:lstStyle/>
                    <a:p>
                      <a:r>
                        <a:rPr lang="en-US" dirty="0" smtClean="0"/>
                        <a:t>Cases Appealed</a:t>
                      </a:r>
                      <a:endParaRPr lang="en-ZA" dirty="0"/>
                    </a:p>
                  </a:txBody>
                  <a:tcPr anchor="ctr"/>
                </a:tc>
                <a:tc>
                  <a:txBody>
                    <a:bodyPr/>
                    <a:lstStyle/>
                    <a:p>
                      <a:r>
                        <a:rPr lang="en-US" dirty="0" smtClean="0"/>
                        <a:t>6</a:t>
                      </a:r>
                      <a:endParaRPr lang="en-ZA" dirty="0"/>
                    </a:p>
                  </a:txBody>
                  <a:tcPr anchor="ctr"/>
                </a:tc>
                <a:tc>
                  <a:txBody>
                    <a:bodyPr/>
                    <a:lstStyle/>
                    <a:p>
                      <a:r>
                        <a:rPr lang="en-US" dirty="0" smtClean="0"/>
                        <a:t>5%</a:t>
                      </a:r>
                      <a:endParaRPr lang="en-ZA" dirty="0"/>
                    </a:p>
                  </a:txBody>
                  <a:tcPr anchor="ctr"/>
                </a:tc>
              </a:tr>
            </a:tbl>
          </a:graphicData>
        </a:graphic>
      </p:graphicFrame>
      <p:sp>
        <p:nvSpPr>
          <p:cNvPr id="4" name="Title 1"/>
          <p:cNvSpPr>
            <a:spLocks noGrp="1"/>
          </p:cNvSpPr>
          <p:nvPr>
            <p:ph type="title"/>
          </p:nvPr>
        </p:nvSpPr>
        <p:spPr/>
        <p:txBody>
          <a:bodyPr/>
          <a:lstStyle/>
          <a:p>
            <a:pPr algn="l"/>
            <a:r>
              <a:rPr lang="en-US" b="1" kern="1200" dirty="0"/>
              <a:t>Trends</a:t>
            </a:r>
          </a:p>
        </p:txBody>
      </p:sp>
    </p:spTree>
    <p:extLst>
      <p:ext uri="{BB962C8B-B14F-4D97-AF65-F5344CB8AC3E}">
        <p14:creationId xmlns:p14="http://schemas.microsoft.com/office/powerpoint/2010/main" val="2939776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47813" y="0"/>
            <a:ext cx="7596187" cy="1143000"/>
          </a:xfrm>
        </p:spPr>
        <p:txBody>
          <a:bodyPr/>
          <a:lstStyle/>
          <a:p>
            <a:pPr algn="l"/>
            <a:r>
              <a:rPr lang="en-US" b="1" kern="1200" dirty="0"/>
              <a:t>Trends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70483250"/>
              </p:ext>
            </p:extLst>
          </p:nvPr>
        </p:nvGraphicFramePr>
        <p:xfrm>
          <a:off x="1835696" y="1556792"/>
          <a:ext cx="6264546" cy="1950555"/>
        </p:xfrm>
        <a:graphic>
          <a:graphicData uri="http://schemas.openxmlformats.org/drawingml/2006/table">
            <a:tbl>
              <a:tblPr firstRow="1" bandRow="1">
                <a:tableStyleId>{D7AC3CCA-C797-4891-BE02-D94E43425B78}</a:tableStyleId>
              </a:tblPr>
              <a:tblGrid>
                <a:gridCol w="2952328"/>
                <a:gridCol w="648072"/>
                <a:gridCol w="2664146"/>
              </a:tblGrid>
              <a:tr h="650185">
                <a:tc gridSpan="3">
                  <a:txBody>
                    <a:bodyPr/>
                    <a:lstStyle/>
                    <a:p>
                      <a:r>
                        <a:rPr lang="en-US" b="1" dirty="0" smtClean="0"/>
                        <a:t>Legal Counsel</a:t>
                      </a:r>
                      <a:endParaRPr lang="en-ZA" b="1" dirty="0"/>
                    </a:p>
                  </a:txBody>
                  <a:tcPr anchor="ctr"/>
                </a:tc>
                <a:tc hMerge="1">
                  <a:txBody>
                    <a:bodyPr/>
                    <a:lstStyle/>
                    <a:p>
                      <a:endParaRPr lang="en-ZA" b="1" dirty="0"/>
                    </a:p>
                  </a:txBody>
                  <a:tcPr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b="1" dirty="0" smtClean="0"/>
                    </a:p>
                  </a:txBody>
                  <a:tcPr anchor="ctr"/>
                </a:tc>
              </a:tr>
              <a:tr h="650185">
                <a:tc>
                  <a:txBody>
                    <a:bodyPr/>
                    <a:lstStyle/>
                    <a:p>
                      <a:r>
                        <a:rPr lang="en-US" b="0" dirty="0" smtClean="0"/>
                        <a:t>Complainant represented</a:t>
                      </a:r>
                      <a:endParaRPr lang="en-ZA" b="0" dirty="0"/>
                    </a:p>
                  </a:txBody>
                  <a:tcPr anchor="ctr"/>
                </a:tc>
                <a:tc>
                  <a:txBody>
                    <a:bodyPr/>
                    <a:lstStyle/>
                    <a:p>
                      <a:r>
                        <a:rPr lang="en-US" b="0" dirty="0" smtClean="0"/>
                        <a:t>108</a:t>
                      </a:r>
                      <a:endParaRPr lang="en-ZA" b="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81.2%</a:t>
                      </a:r>
                      <a:endParaRPr lang="en-ZA" b="0" dirty="0" smtClean="0"/>
                    </a:p>
                  </a:txBody>
                  <a:tcPr anchor="ctr"/>
                </a:tc>
              </a:tr>
              <a:tr h="650185">
                <a:tc>
                  <a:txBody>
                    <a:bodyPr/>
                    <a:lstStyle/>
                    <a:p>
                      <a:r>
                        <a:rPr lang="en-US" dirty="0" smtClean="0"/>
                        <a:t>Registrant </a:t>
                      </a:r>
                      <a:r>
                        <a:rPr lang="en-US" b="0" dirty="0" smtClean="0"/>
                        <a:t>represented</a:t>
                      </a:r>
                      <a:endParaRPr lang="en-ZA" b="0" dirty="0"/>
                    </a:p>
                  </a:txBody>
                  <a:tcPr anchor="ctr"/>
                </a:tc>
                <a:tc>
                  <a:txBody>
                    <a:bodyPr/>
                    <a:lstStyle/>
                    <a:p>
                      <a:r>
                        <a:rPr lang="en-US" dirty="0" smtClean="0"/>
                        <a:t>25</a:t>
                      </a:r>
                      <a:endParaRPr lang="en-ZA" dirty="0"/>
                    </a:p>
                  </a:txBody>
                  <a:tcPr anchor="ctr"/>
                </a:tc>
                <a:tc>
                  <a:txBody>
                    <a:bodyPr/>
                    <a:lstStyle/>
                    <a:p>
                      <a:r>
                        <a:rPr lang="en-US" dirty="0" smtClean="0"/>
                        <a:t>18.8%</a:t>
                      </a:r>
                      <a:endParaRPr lang="en-ZA" dirty="0"/>
                    </a:p>
                  </a:txBody>
                  <a:tcPr anchor="ctr"/>
                </a:tc>
              </a:tr>
            </a:tbl>
          </a:graphicData>
        </a:graphic>
      </p:graphicFrame>
    </p:spTree>
    <p:extLst>
      <p:ext uri="{BB962C8B-B14F-4D97-AF65-F5344CB8AC3E}">
        <p14:creationId xmlns:p14="http://schemas.microsoft.com/office/powerpoint/2010/main" val="29131533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47813" y="0"/>
            <a:ext cx="7596187" cy="1143000"/>
          </a:xfrm>
        </p:spPr>
        <p:txBody>
          <a:bodyPr/>
          <a:lstStyle/>
          <a:p>
            <a:pPr algn="l"/>
            <a:r>
              <a:rPr lang="en-US" b="1" kern="1200" dirty="0"/>
              <a:t>Trends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12135580"/>
              </p:ext>
            </p:extLst>
          </p:nvPr>
        </p:nvGraphicFramePr>
        <p:xfrm>
          <a:off x="1835696" y="1556792"/>
          <a:ext cx="6264546" cy="1300370"/>
        </p:xfrm>
        <a:graphic>
          <a:graphicData uri="http://schemas.openxmlformats.org/drawingml/2006/table">
            <a:tbl>
              <a:tblPr firstRow="1" bandRow="1">
                <a:tableStyleId>{D7AC3CCA-C797-4891-BE02-D94E43425B78}</a:tableStyleId>
              </a:tblPr>
              <a:tblGrid>
                <a:gridCol w="2592288"/>
                <a:gridCol w="576064"/>
                <a:gridCol w="3096194"/>
              </a:tblGrid>
              <a:tr h="650185">
                <a:tc>
                  <a:txBody>
                    <a:bodyPr/>
                    <a:lstStyle/>
                    <a:p>
                      <a:r>
                        <a:rPr lang="en-US" b="0" smtClean="0"/>
                        <a:t>Cases Opposed</a:t>
                      </a:r>
                      <a:endParaRPr lang="en-ZA" b="0" dirty="0"/>
                    </a:p>
                  </a:txBody>
                  <a:tcPr anchor="ctr"/>
                </a:tc>
                <a:tc>
                  <a:txBody>
                    <a:bodyPr/>
                    <a:lstStyle/>
                    <a:p>
                      <a:r>
                        <a:rPr lang="en-US" b="0" dirty="0" smtClean="0"/>
                        <a:t>39</a:t>
                      </a:r>
                      <a:endParaRPr lang="en-ZA" b="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smtClean="0"/>
                        <a:t>46.4% of cases decided</a:t>
                      </a:r>
                      <a:endParaRPr lang="en-ZA" b="0" dirty="0" smtClean="0"/>
                    </a:p>
                  </a:txBody>
                  <a:tcPr anchor="ctr"/>
                </a:tc>
              </a:tr>
              <a:tr h="650185">
                <a:tc>
                  <a:txBody>
                    <a:bodyPr/>
                    <a:lstStyle/>
                    <a:p>
                      <a:r>
                        <a:rPr lang="en-US" dirty="0" smtClean="0"/>
                        <a:t>Cases Unopposed</a:t>
                      </a:r>
                      <a:endParaRPr lang="en-ZA" dirty="0"/>
                    </a:p>
                  </a:txBody>
                  <a:tcPr anchor="ctr"/>
                </a:tc>
                <a:tc>
                  <a:txBody>
                    <a:bodyPr/>
                    <a:lstStyle/>
                    <a:p>
                      <a:r>
                        <a:rPr lang="en-US" dirty="0" smtClean="0"/>
                        <a:t>45</a:t>
                      </a:r>
                      <a:endParaRPr lang="en-ZA" dirty="0"/>
                    </a:p>
                  </a:txBody>
                  <a:tcPr anchor="ctr"/>
                </a:tc>
                <a:tc>
                  <a:txBody>
                    <a:bodyPr/>
                    <a:lstStyle/>
                    <a:p>
                      <a:r>
                        <a:rPr lang="en-US" dirty="0" smtClean="0"/>
                        <a:t>53.6%</a:t>
                      </a:r>
                      <a:r>
                        <a:rPr lang="en-US" baseline="0" dirty="0" smtClean="0"/>
                        <a:t> of cases decided</a:t>
                      </a:r>
                      <a:endParaRPr lang="en-ZA" dirty="0"/>
                    </a:p>
                  </a:txBody>
                  <a:tcPr anchor="ctr"/>
                </a:tc>
              </a:tr>
            </a:tbl>
          </a:graphicData>
        </a:graphic>
      </p:graphicFrame>
      <p:graphicFrame>
        <p:nvGraphicFramePr>
          <p:cNvPr id="6" name="Content Placeholder 4"/>
          <p:cNvGraphicFramePr>
            <a:graphicFrameLocks/>
          </p:cNvGraphicFramePr>
          <p:nvPr>
            <p:extLst>
              <p:ext uri="{D42A27DB-BD31-4B8C-83A1-F6EECF244321}">
                <p14:modId xmlns:p14="http://schemas.microsoft.com/office/powerpoint/2010/main" val="2747018125"/>
              </p:ext>
            </p:extLst>
          </p:nvPr>
        </p:nvGraphicFramePr>
        <p:xfrm>
          <a:off x="1835696" y="3501008"/>
          <a:ext cx="6264546" cy="1300370"/>
        </p:xfrm>
        <a:graphic>
          <a:graphicData uri="http://schemas.openxmlformats.org/drawingml/2006/table">
            <a:tbl>
              <a:tblPr firstRow="1" bandRow="1">
                <a:tableStyleId>{D7AC3CCA-C797-4891-BE02-D94E43425B78}</a:tableStyleId>
              </a:tblPr>
              <a:tblGrid>
                <a:gridCol w="2592288"/>
                <a:gridCol w="576064"/>
                <a:gridCol w="3096194"/>
              </a:tblGrid>
              <a:tr h="650185">
                <a:tc>
                  <a:txBody>
                    <a:bodyPr/>
                    <a:lstStyle/>
                    <a:p>
                      <a:r>
                        <a:rPr lang="en-US" b="0" dirty="0" smtClean="0"/>
                        <a:t>Successful</a:t>
                      </a:r>
                      <a:r>
                        <a:rPr lang="en-US" b="0" baseline="0" dirty="0" smtClean="0"/>
                        <a:t> Disputes</a:t>
                      </a:r>
                      <a:endParaRPr lang="en-ZA" b="0" dirty="0"/>
                    </a:p>
                  </a:txBody>
                  <a:tcPr anchor="ctr"/>
                </a:tc>
                <a:tc>
                  <a:txBody>
                    <a:bodyPr/>
                    <a:lstStyle/>
                    <a:p>
                      <a:r>
                        <a:rPr lang="en-US" b="0" dirty="0" smtClean="0"/>
                        <a:t>68</a:t>
                      </a:r>
                      <a:endParaRPr lang="en-ZA" b="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82.9% of cases decided</a:t>
                      </a:r>
                      <a:endParaRPr lang="en-ZA" b="0" dirty="0" smtClean="0"/>
                    </a:p>
                  </a:txBody>
                  <a:tcPr anchor="ctr"/>
                </a:tc>
              </a:tr>
              <a:tr h="650185">
                <a:tc>
                  <a:txBody>
                    <a:bodyPr/>
                    <a:lstStyle/>
                    <a:p>
                      <a:r>
                        <a:rPr lang="en-US" dirty="0" smtClean="0"/>
                        <a:t>Unsuccessful Disputes</a:t>
                      </a:r>
                      <a:endParaRPr lang="en-ZA" dirty="0"/>
                    </a:p>
                  </a:txBody>
                  <a:tcPr anchor="ctr"/>
                </a:tc>
                <a:tc>
                  <a:txBody>
                    <a:bodyPr/>
                    <a:lstStyle/>
                    <a:p>
                      <a:r>
                        <a:rPr lang="en-US" dirty="0" smtClean="0"/>
                        <a:t>45</a:t>
                      </a:r>
                      <a:endParaRPr lang="en-ZA" dirty="0"/>
                    </a:p>
                  </a:txBody>
                  <a:tcPr anchor="ctr"/>
                </a:tc>
                <a:tc>
                  <a:txBody>
                    <a:bodyPr/>
                    <a:lstStyle/>
                    <a:p>
                      <a:r>
                        <a:rPr lang="en-US" dirty="0" smtClean="0"/>
                        <a:t>17.1%</a:t>
                      </a:r>
                      <a:r>
                        <a:rPr lang="en-US" baseline="0" dirty="0" smtClean="0"/>
                        <a:t> of cases decided</a:t>
                      </a:r>
                      <a:endParaRPr lang="en-ZA" dirty="0"/>
                    </a:p>
                  </a:txBody>
                  <a:tcPr anchor="ctr"/>
                </a:tc>
              </a:tr>
            </a:tbl>
          </a:graphicData>
        </a:graphic>
      </p:graphicFrame>
    </p:spTree>
    <p:extLst>
      <p:ext uri="{BB962C8B-B14F-4D97-AF65-F5344CB8AC3E}">
        <p14:creationId xmlns:p14="http://schemas.microsoft.com/office/powerpoint/2010/main" val="21207411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47813" y="0"/>
            <a:ext cx="7596187" cy="1143000"/>
          </a:xfrm>
        </p:spPr>
        <p:txBody>
          <a:bodyPr/>
          <a:lstStyle/>
          <a:p>
            <a:pPr algn="l"/>
            <a:r>
              <a:rPr lang="en-US" b="1" kern="1200" dirty="0"/>
              <a:t>Trends</a:t>
            </a:r>
          </a:p>
        </p:txBody>
      </p:sp>
      <p:graphicFrame>
        <p:nvGraphicFramePr>
          <p:cNvPr id="5" name="Content Placeholder 4"/>
          <p:cNvGraphicFramePr>
            <a:graphicFrameLocks/>
          </p:cNvGraphicFramePr>
          <p:nvPr>
            <p:extLst>
              <p:ext uri="{D42A27DB-BD31-4B8C-83A1-F6EECF244321}">
                <p14:modId xmlns:p14="http://schemas.microsoft.com/office/powerpoint/2010/main" val="4117595331"/>
              </p:ext>
            </p:extLst>
          </p:nvPr>
        </p:nvGraphicFramePr>
        <p:xfrm>
          <a:off x="1835696" y="1556792"/>
          <a:ext cx="6264546" cy="3901110"/>
        </p:xfrm>
        <a:graphic>
          <a:graphicData uri="http://schemas.openxmlformats.org/drawingml/2006/table">
            <a:tbl>
              <a:tblPr firstRow="1" bandRow="1">
                <a:tableStyleId>{D7AC3CCA-C797-4891-BE02-D94E43425B78}</a:tableStyleId>
              </a:tblPr>
              <a:tblGrid>
                <a:gridCol w="2592288"/>
                <a:gridCol w="576064"/>
                <a:gridCol w="3096194"/>
              </a:tblGrid>
              <a:tr h="650185">
                <a:tc gridSpan="3">
                  <a:txBody>
                    <a:bodyPr/>
                    <a:lstStyle/>
                    <a:p>
                      <a:r>
                        <a:rPr lang="en-US" b="1" dirty="0" smtClean="0"/>
                        <a:t>Successful</a:t>
                      </a:r>
                      <a:r>
                        <a:rPr lang="en-US" b="1" baseline="0" dirty="0" smtClean="0"/>
                        <a:t> Disputes</a:t>
                      </a:r>
                      <a:endParaRPr lang="en-ZA" b="1" dirty="0"/>
                    </a:p>
                  </a:txBody>
                  <a:tcPr anchor="ctr"/>
                </a:tc>
                <a:tc hMerge="1">
                  <a:txBody>
                    <a:bodyPr/>
                    <a:lstStyle/>
                    <a:p>
                      <a:endParaRPr lang="en-ZA" b="0" dirty="0"/>
                    </a:p>
                  </a:txBody>
                  <a:tcPr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b="0" dirty="0" smtClean="0"/>
                    </a:p>
                  </a:txBody>
                  <a:tcPr anchor="ctr"/>
                </a:tc>
              </a:tr>
              <a:tr h="650185">
                <a:tc>
                  <a:txBody>
                    <a:bodyPr/>
                    <a:lstStyle/>
                    <a:p>
                      <a:r>
                        <a:rPr lang="en-US" b="0" dirty="0" smtClean="0"/>
                        <a:t>Opposed cases (transfer)</a:t>
                      </a:r>
                      <a:endParaRPr lang="en-ZA" b="0" dirty="0"/>
                    </a:p>
                  </a:txBody>
                  <a:tcPr anchor="ctr"/>
                </a:tc>
                <a:tc>
                  <a:txBody>
                    <a:bodyPr/>
                    <a:lstStyle/>
                    <a:p>
                      <a:r>
                        <a:rPr lang="en-US" b="0" dirty="0" smtClean="0"/>
                        <a:t>25</a:t>
                      </a:r>
                      <a:endParaRPr lang="en-ZA" b="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67.6% of opposed cases</a:t>
                      </a:r>
                      <a:endParaRPr lang="en-ZA" b="0" dirty="0" smtClean="0"/>
                    </a:p>
                  </a:txBody>
                  <a:tcPr anchor="ctr"/>
                </a:tc>
              </a:tr>
              <a:tr h="650185">
                <a:tc>
                  <a:txBody>
                    <a:bodyPr/>
                    <a:lstStyle/>
                    <a:p>
                      <a:r>
                        <a:rPr lang="en-US" b="0" dirty="0" smtClean="0"/>
                        <a:t>Unopposed cases (transfer)</a:t>
                      </a:r>
                      <a:endParaRPr lang="en-ZA" b="0" dirty="0"/>
                    </a:p>
                  </a:txBody>
                  <a:tcPr anchor="ctr"/>
                </a:tc>
                <a:tc>
                  <a:txBody>
                    <a:bodyPr/>
                    <a:lstStyle/>
                    <a:p>
                      <a:r>
                        <a:rPr lang="en-US" b="0" dirty="0" smtClean="0"/>
                        <a:t>45</a:t>
                      </a:r>
                      <a:endParaRPr lang="en-ZA" b="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100% of unopposed cases</a:t>
                      </a:r>
                      <a:endParaRPr lang="en-ZA" b="0" dirty="0" smtClean="0"/>
                    </a:p>
                  </a:txBody>
                  <a:tcPr anchor="ctr"/>
                </a:tc>
              </a:tr>
              <a:tr h="650185">
                <a:tc gridSpan="3">
                  <a:txBody>
                    <a:bodyPr/>
                    <a:lstStyle/>
                    <a:p>
                      <a:r>
                        <a:rPr lang="en-US" b="1" dirty="0" smtClean="0"/>
                        <a:t>Unsuccessful Disputes</a:t>
                      </a:r>
                      <a:endParaRPr lang="en-ZA" b="1" dirty="0"/>
                    </a:p>
                  </a:txBody>
                  <a:tcPr anchor="ctr"/>
                </a:tc>
                <a:tc hMerge="1">
                  <a:txBody>
                    <a:bodyPr/>
                    <a:lstStyle/>
                    <a:p>
                      <a:endParaRPr lang="en-ZA" dirty="0"/>
                    </a:p>
                  </a:txBody>
                  <a:tcPr anchor="ctr"/>
                </a:tc>
                <a:tc hMerge="1">
                  <a:txBody>
                    <a:bodyPr/>
                    <a:lstStyle/>
                    <a:p>
                      <a:endParaRPr lang="en-ZA" dirty="0"/>
                    </a:p>
                  </a:txBody>
                  <a:tcPr anchor="ctr"/>
                </a:tc>
              </a:tr>
              <a:tr h="650185">
                <a:tc>
                  <a:txBody>
                    <a:bodyPr/>
                    <a:lstStyle/>
                    <a:p>
                      <a:r>
                        <a:rPr lang="en-US" dirty="0" smtClean="0"/>
                        <a:t>Opposed cases (refused)</a:t>
                      </a:r>
                      <a:endParaRPr lang="en-ZA" dirty="0"/>
                    </a:p>
                  </a:txBody>
                  <a:tcPr anchor="ctr"/>
                </a:tc>
                <a:tc>
                  <a:txBody>
                    <a:bodyPr/>
                    <a:lstStyle/>
                    <a:p>
                      <a:r>
                        <a:rPr lang="en-US" dirty="0" smtClean="0"/>
                        <a:t>12</a:t>
                      </a:r>
                      <a:endParaRPr lang="en-ZA" dirty="0"/>
                    </a:p>
                  </a:txBody>
                  <a:tcPr anchor="ctr"/>
                </a:tc>
                <a:tc>
                  <a:txBody>
                    <a:bodyPr/>
                    <a:lstStyle/>
                    <a:p>
                      <a:r>
                        <a:rPr lang="en-US" dirty="0" smtClean="0"/>
                        <a:t>32.4%</a:t>
                      </a:r>
                      <a:r>
                        <a:rPr lang="en-US" baseline="0" dirty="0" smtClean="0"/>
                        <a:t> of opposed cases</a:t>
                      </a:r>
                      <a:endParaRPr lang="en-ZA" dirty="0"/>
                    </a:p>
                  </a:txBody>
                  <a:tcPr anchor="ctr"/>
                </a:tc>
              </a:tr>
              <a:tr h="650185">
                <a:tc>
                  <a:txBody>
                    <a:bodyPr/>
                    <a:lstStyle/>
                    <a:p>
                      <a:r>
                        <a:rPr lang="en-US" dirty="0" smtClean="0"/>
                        <a:t>Unopposed cases (refused)</a:t>
                      </a:r>
                      <a:endParaRPr lang="en-ZA" dirty="0"/>
                    </a:p>
                  </a:txBody>
                  <a:tcPr anchor="ctr"/>
                </a:tc>
                <a:tc>
                  <a:txBody>
                    <a:bodyPr/>
                    <a:lstStyle/>
                    <a:p>
                      <a:r>
                        <a:rPr lang="en-US" dirty="0" smtClean="0"/>
                        <a:t>0</a:t>
                      </a:r>
                      <a:endParaRPr lang="en-ZA" dirty="0"/>
                    </a:p>
                  </a:txBody>
                  <a:tcPr anchor="ctr"/>
                </a:tc>
                <a:tc>
                  <a:txBody>
                    <a:bodyPr/>
                    <a:lstStyle/>
                    <a:p>
                      <a:r>
                        <a:rPr lang="en-US" dirty="0" smtClean="0"/>
                        <a:t>0% </a:t>
                      </a:r>
                      <a:r>
                        <a:rPr lang="en-US" b="0" dirty="0" smtClean="0"/>
                        <a:t>of unopposed cases</a:t>
                      </a:r>
                      <a:endParaRPr lang="en-ZA" dirty="0"/>
                    </a:p>
                  </a:txBody>
                  <a:tcPr anchor="ctr"/>
                </a:tc>
              </a:tr>
            </a:tbl>
          </a:graphicData>
        </a:graphic>
      </p:graphicFrame>
    </p:spTree>
    <p:extLst>
      <p:ext uri="{BB962C8B-B14F-4D97-AF65-F5344CB8AC3E}">
        <p14:creationId xmlns:p14="http://schemas.microsoft.com/office/powerpoint/2010/main" val="25192033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413" y="476672"/>
            <a:ext cx="7596187" cy="1143000"/>
          </a:xfrm>
        </p:spPr>
        <p:txBody>
          <a:bodyPr/>
          <a:lstStyle/>
          <a:p>
            <a:pPr algn="ctr"/>
            <a:r>
              <a:rPr lang="en-ZA" b="1" dirty="0" smtClean="0"/>
              <a:t/>
            </a:r>
            <a:br>
              <a:rPr lang="en-ZA" b="1" dirty="0" smtClean="0"/>
            </a:br>
            <a:r>
              <a:rPr lang="en-ZA" b="1" dirty="0" smtClean="0"/>
              <a:t/>
            </a:r>
            <a:br>
              <a:rPr lang="en-ZA" b="1" dirty="0" smtClean="0"/>
            </a:br>
            <a:r>
              <a:rPr lang="en-ZA" b="1" dirty="0" smtClean="0"/>
              <a:t>Abusive </a:t>
            </a:r>
            <a:r>
              <a:rPr lang="en-ZA" b="1" dirty="0"/>
              <a:t>registration - </a:t>
            </a:r>
            <a:r>
              <a:rPr lang="en-ZA" b="1" dirty="0" smtClean="0"/>
              <a:t> 3 requirements</a:t>
            </a:r>
            <a:br>
              <a:rPr lang="en-ZA" b="1" dirty="0" smtClean="0"/>
            </a:br>
            <a:endParaRPr lang="en-ZA" dirty="0"/>
          </a:p>
        </p:txBody>
      </p:sp>
      <p:sp>
        <p:nvSpPr>
          <p:cNvPr id="3" name="Content Placeholder 2"/>
          <p:cNvSpPr>
            <a:spLocks noGrp="1"/>
          </p:cNvSpPr>
          <p:nvPr>
            <p:ph idx="1"/>
          </p:nvPr>
        </p:nvSpPr>
        <p:spPr>
          <a:xfrm>
            <a:off x="1547813" y="2060848"/>
            <a:ext cx="7596187" cy="4248472"/>
          </a:xfrm>
        </p:spPr>
        <p:txBody>
          <a:bodyPr/>
          <a:lstStyle/>
          <a:p>
            <a:pPr marL="0" indent="0">
              <a:buNone/>
            </a:pPr>
            <a:r>
              <a:rPr lang="en-ZA" dirty="0" smtClean="0"/>
              <a:t>Complainant </a:t>
            </a:r>
            <a:r>
              <a:rPr lang="en-ZA" dirty="0"/>
              <a:t>must prove each of the following:</a:t>
            </a:r>
          </a:p>
          <a:p>
            <a:pPr marL="457200" lvl="0" indent="-457200">
              <a:buFont typeface="+mj-lt"/>
              <a:buAutoNum type="arabicPeriod"/>
            </a:pPr>
            <a:r>
              <a:rPr lang="en-ZA" dirty="0"/>
              <a:t>that it has rights in respect of a name or mark,</a:t>
            </a:r>
          </a:p>
          <a:p>
            <a:pPr marL="457200" lvl="0" indent="-457200">
              <a:buFont typeface="+mj-lt"/>
              <a:buAutoNum type="arabicPeriod"/>
            </a:pPr>
            <a:r>
              <a:rPr lang="en-ZA" dirty="0"/>
              <a:t>which is identical or similar to the domain name, and</a:t>
            </a:r>
          </a:p>
          <a:p>
            <a:pPr marL="457200" indent="-457200">
              <a:buFont typeface="+mj-lt"/>
              <a:buAutoNum type="arabicPeriod"/>
            </a:pPr>
            <a:r>
              <a:rPr lang="en-ZA" dirty="0"/>
              <a:t>in the hands of the registrant the domain name is an abusive </a:t>
            </a:r>
            <a:r>
              <a:rPr lang="en-ZA" dirty="0" smtClean="0"/>
              <a:t>registration</a:t>
            </a:r>
          </a:p>
          <a:p>
            <a:pPr marL="457200" indent="-457200">
              <a:buFont typeface="+mj-lt"/>
              <a:buAutoNum type="arabicPeriod"/>
            </a:pPr>
            <a:endParaRPr lang="en-ZA" dirty="0" smtClean="0"/>
          </a:p>
          <a:p>
            <a:pPr marL="0" indent="0">
              <a:buNone/>
            </a:pPr>
            <a:r>
              <a:rPr lang="en-ZA" dirty="0" smtClean="0"/>
              <a:t>All disputes thus far based on alleged abuse</a:t>
            </a:r>
          </a:p>
          <a:p>
            <a:pPr marL="0" indent="0">
              <a:buNone/>
            </a:pPr>
            <a:endParaRPr lang="en-ZA" dirty="0" smtClean="0"/>
          </a:p>
          <a:p>
            <a:pPr marL="0" indent="0">
              <a:buNone/>
            </a:pPr>
            <a:r>
              <a:rPr lang="en-ZA" i="1" dirty="0" smtClean="0"/>
              <a:t>Regulation </a:t>
            </a:r>
            <a:r>
              <a:rPr lang="en-ZA" i="1" dirty="0"/>
              <a:t>3(1</a:t>
            </a:r>
            <a:r>
              <a:rPr lang="en-ZA" i="1" dirty="0" smtClean="0"/>
              <a:t>)</a:t>
            </a:r>
          </a:p>
          <a:p>
            <a:pPr marL="0" indent="0">
              <a:buNone/>
            </a:pPr>
            <a:endParaRPr lang="en-ZA" i="1" dirty="0" smtClean="0"/>
          </a:p>
          <a:p>
            <a:pPr marL="0" indent="0">
              <a:buNone/>
            </a:pPr>
            <a:r>
              <a:rPr lang="en-US" dirty="0" smtClean="0"/>
              <a:t>(</a:t>
            </a:r>
            <a:r>
              <a:rPr lang="en-US" i="1" dirty="0" err="1" smtClean="0"/>
              <a:t>Reg</a:t>
            </a:r>
            <a:r>
              <a:rPr lang="en-US" i="1" dirty="0" smtClean="0"/>
              <a:t> 3(2): </a:t>
            </a:r>
            <a:r>
              <a:rPr lang="en-US" dirty="0" smtClean="0"/>
              <a:t>offensive registration)</a:t>
            </a:r>
            <a:endParaRPr lang="en-ZA" i="1" dirty="0"/>
          </a:p>
        </p:txBody>
      </p:sp>
      <p:sp>
        <p:nvSpPr>
          <p:cNvPr id="4" name="Rectangle 2"/>
          <p:cNvSpPr txBox="1">
            <a:spLocks noChangeArrowheads="1"/>
          </p:cNvSpPr>
          <p:nvPr/>
        </p:nvSpPr>
        <p:spPr bwMode="auto">
          <a:xfrm>
            <a:off x="969413" y="66531"/>
            <a:ext cx="6697663" cy="11826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9pPr>
          </a:lstStyle>
          <a:p>
            <a:pPr algn="l">
              <a:defRPr/>
            </a:pPr>
            <a:r>
              <a:rPr lang="en-US" b="1" dirty="0"/>
              <a:t>Lessons Learned:</a:t>
            </a:r>
            <a:endParaRPr lang="en-US" b="1" dirty="0" smtClean="0"/>
          </a:p>
        </p:txBody>
      </p:sp>
    </p:spTree>
    <p:extLst>
      <p:ext uri="{BB962C8B-B14F-4D97-AF65-F5344CB8AC3E}">
        <p14:creationId xmlns:p14="http://schemas.microsoft.com/office/powerpoint/2010/main" val="5766126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813" y="116632"/>
            <a:ext cx="7596187" cy="1143000"/>
          </a:xfrm>
        </p:spPr>
        <p:txBody>
          <a:bodyPr/>
          <a:lstStyle/>
          <a:p>
            <a:pPr algn="l"/>
            <a:r>
              <a:rPr lang="en-US" b="1" dirty="0" smtClean="0"/>
              <a:t>Relevant date: rights</a:t>
            </a:r>
            <a:endParaRPr lang="en-ZA" dirty="0"/>
          </a:p>
        </p:txBody>
      </p:sp>
      <p:sp>
        <p:nvSpPr>
          <p:cNvPr id="3" name="Content Placeholder 2"/>
          <p:cNvSpPr>
            <a:spLocks noGrp="1"/>
          </p:cNvSpPr>
          <p:nvPr>
            <p:ph idx="1"/>
          </p:nvPr>
        </p:nvSpPr>
        <p:spPr>
          <a:xfrm>
            <a:off x="1547813" y="1412776"/>
            <a:ext cx="7596187" cy="4525963"/>
          </a:xfrm>
        </p:spPr>
        <p:txBody>
          <a:bodyPr/>
          <a:lstStyle/>
          <a:p>
            <a:r>
              <a:rPr lang="en-US" dirty="0" smtClean="0"/>
              <a:t>right at date of complaint</a:t>
            </a:r>
          </a:p>
          <a:p>
            <a:r>
              <a:rPr lang="en-US" dirty="0" smtClean="0"/>
              <a:t>not registration date of domain name</a:t>
            </a:r>
          </a:p>
          <a:p>
            <a:r>
              <a:rPr lang="en-US" dirty="0" smtClean="0"/>
              <a:t>but timing relevant to legitimate interest and bad faith</a:t>
            </a:r>
          </a:p>
          <a:p>
            <a:pPr marL="0" indent="0">
              <a:buNone/>
            </a:pPr>
            <a:endParaRPr lang="en-US" dirty="0">
              <a:solidFill>
                <a:srgbClr val="FF0000"/>
              </a:solidFill>
            </a:endParaRPr>
          </a:p>
          <a:p>
            <a:pPr marL="0" indent="0">
              <a:buNone/>
            </a:pPr>
            <a:r>
              <a:rPr lang="en-US" dirty="0" smtClean="0"/>
              <a:t>mixit.co.za ZA2008-0020</a:t>
            </a:r>
            <a:endParaRPr lang="en-ZA" dirty="0"/>
          </a:p>
        </p:txBody>
      </p:sp>
    </p:spTree>
    <p:extLst>
      <p:ext uri="{BB962C8B-B14F-4D97-AF65-F5344CB8AC3E}">
        <p14:creationId xmlns:p14="http://schemas.microsoft.com/office/powerpoint/2010/main" val="2588401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Threshold is fairly low</a:t>
            </a:r>
          </a:p>
          <a:p>
            <a:r>
              <a:rPr lang="en-US" dirty="0" smtClean="0"/>
              <a:t>Main point is complainant must have proper interest </a:t>
            </a:r>
          </a:p>
          <a:p>
            <a:r>
              <a:rPr lang="en-US" dirty="0" smtClean="0"/>
              <a:t>“rights” not trammeled by trade mark jurisprudence</a:t>
            </a:r>
          </a:p>
          <a:p>
            <a:pPr lvl="1"/>
            <a:r>
              <a:rPr lang="en-US" dirty="0" smtClean="0"/>
              <a:t>nutri-ag.co.za ZA2011-0102</a:t>
            </a:r>
          </a:p>
          <a:p>
            <a:pPr lvl="1"/>
            <a:r>
              <a:rPr lang="en-US" dirty="0" smtClean="0"/>
              <a:t>xnets.co.za ZA2011-0077</a:t>
            </a:r>
          </a:p>
          <a:p>
            <a:pPr lvl="1"/>
            <a:r>
              <a:rPr lang="en-US" dirty="0" smtClean="0"/>
              <a:t>seido.co.za ZA2009-0030</a:t>
            </a:r>
          </a:p>
          <a:p>
            <a:r>
              <a:rPr lang="en-US" dirty="0" smtClean="0"/>
              <a:t>Rights can be obtained in a two letter mark (but addition </a:t>
            </a:r>
            <a:r>
              <a:rPr lang="en-US" dirty="0" smtClean="0"/>
              <a:t>of</a:t>
            </a:r>
            <a:r>
              <a:rPr lang="en-US" dirty="0" smtClean="0"/>
              <a:t> </a:t>
            </a:r>
            <a:r>
              <a:rPr lang="en-US" dirty="0" smtClean="0"/>
              <a:t>one or more characters may then distinguish)</a:t>
            </a:r>
          </a:p>
          <a:p>
            <a:pPr lvl="1"/>
            <a:r>
              <a:rPr lang="en-US" dirty="0" smtClean="0"/>
              <a:t>va.co.za ZA2011-0098</a:t>
            </a:r>
            <a:endParaRPr lang="en-ZA" dirty="0"/>
          </a:p>
        </p:txBody>
      </p:sp>
      <p:sp>
        <p:nvSpPr>
          <p:cNvPr id="4" name="Title 1"/>
          <p:cNvSpPr>
            <a:spLocks noGrp="1"/>
          </p:cNvSpPr>
          <p:nvPr>
            <p:ph type="title"/>
          </p:nvPr>
        </p:nvSpPr>
        <p:spPr>
          <a:xfrm>
            <a:off x="1517369" y="404664"/>
            <a:ext cx="7596187" cy="908720"/>
          </a:xfrm>
        </p:spPr>
        <p:txBody>
          <a:bodyPr/>
          <a:lstStyle/>
          <a:p>
            <a:pPr algn="l"/>
            <a:r>
              <a:rPr lang="en-US" b="1" dirty="0" smtClean="0"/>
              <a:t>Rights</a:t>
            </a:r>
            <a:r>
              <a:rPr lang="en-US" b="1" dirty="0"/>
              <a:t/>
            </a:r>
            <a:br>
              <a:rPr lang="en-US" b="1" dirty="0"/>
            </a:br>
            <a:endParaRPr lang="en-ZA" dirty="0"/>
          </a:p>
        </p:txBody>
      </p:sp>
    </p:spTree>
    <p:extLst>
      <p:ext uri="{BB962C8B-B14F-4D97-AF65-F5344CB8AC3E}">
        <p14:creationId xmlns:p14="http://schemas.microsoft.com/office/powerpoint/2010/main" val="35822217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7813" y="1268760"/>
            <a:ext cx="7596187" cy="4525963"/>
          </a:xfrm>
        </p:spPr>
        <p:txBody>
          <a:bodyPr/>
          <a:lstStyle/>
          <a:p>
            <a:pPr marL="0" indent="0">
              <a:buNone/>
            </a:pPr>
            <a:r>
              <a:rPr lang="en-US" sz="3200" b="1" dirty="0">
                <a:solidFill>
                  <a:schemeClr val="tx2"/>
                </a:solidFill>
                <a:effectLst>
                  <a:outerShdw blurRad="38100" dist="38100" dir="2700000" algn="tl">
                    <a:srgbClr val="C0C0C0"/>
                  </a:outerShdw>
                </a:effectLst>
                <a:latin typeface="+mj-lt"/>
                <a:ea typeface="+mj-ea"/>
                <a:cs typeface="+mj-cs"/>
              </a:rPr>
              <a:t>Examples of </a:t>
            </a:r>
            <a:r>
              <a:rPr lang="en-US" sz="3200" b="1" dirty="0" smtClean="0">
                <a:solidFill>
                  <a:schemeClr val="tx2"/>
                </a:solidFill>
                <a:effectLst>
                  <a:outerShdw blurRad="38100" dist="38100" dir="2700000" algn="tl">
                    <a:srgbClr val="C0C0C0"/>
                  </a:outerShdw>
                </a:effectLst>
                <a:latin typeface="+mj-lt"/>
                <a:ea typeface="+mj-ea"/>
                <a:cs typeface="+mj-cs"/>
              </a:rPr>
              <a:t>recent cases </a:t>
            </a:r>
            <a:r>
              <a:rPr lang="en-US" sz="3200" b="1" dirty="0">
                <a:solidFill>
                  <a:schemeClr val="tx2"/>
                </a:solidFill>
                <a:effectLst>
                  <a:outerShdw blurRad="38100" dist="38100" dir="2700000" algn="tl">
                    <a:srgbClr val="C0C0C0"/>
                  </a:outerShdw>
                </a:effectLst>
                <a:latin typeface="+mj-lt"/>
                <a:ea typeface="+mj-ea"/>
                <a:cs typeface="+mj-cs"/>
              </a:rPr>
              <a:t>where no rights established:</a:t>
            </a:r>
          </a:p>
          <a:p>
            <a:pPr marL="0" indent="0">
              <a:buNone/>
            </a:pPr>
            <a:endParaRPr lang="en-US" sz="2000" dirty="0"/>
          </a:p>
          <a:p>
            <a:r>
              <a:rPr lang="en-US" sz="2000" dirty="0" smtClean="0"/>
              <a:t>thelittleblackbook.co.za ZA2011-0103</a:t>
            </a:r>
          </a:p>
          <a:p>
            <a:pPr marL="0" indent="0">
              <a:buNone/>
            </a:pPr>
            <a:r>
              <a:rPr lang="en-US" sz="2000" dirty="0" smtClean="0"/>
              <a:t>	- complainant mere licensee</a:t>
            </a:r>
          </a:p>
          <a:p>
            <a:pPr marL="0" indent="0">
              <a:buNone/>
            </a:pPr>
            <a:endParaRPr lang="en-US" sz="2000" dirty="0"/>
          </a:p>
          <a:p>
            <a:r>
              <a:rPr lang="en-US" sz="2000" dirty="0" smtClean="0"/>
              <a:t>nyama-spitbraai.co.za ZA2011-0092</a:t>
            </a:r>
          </a:p>
          <a:p>
            <a:pPr marL="0" indent="0">
              <a:buNone/>
            </a:pPr>
            <a:r>
              <a:rPr lang="en-US" sz="2000" dirty="0" smtClean="0"/>
              <a:t>	- </a:t>
            </a:r>
            <a:r>
              <a:rPr lang="en-US" sz="2000" dirty="0" err="1" smtClean="0"/>
              <a:t>nyama</a:t>
            </a:r>
            <a:r>
              <a:rPr lang="en-US" sz="2000" dirty="0" smtClean="0"/>
              <a:t> means meat: Zulu</a:t>
            </a:r>
          </a:p>
          <a:p>
            <a:pPr marL="0" indent="0">
              <a:buNone/>
            </a:pPr>
            <a:r>
              <a:rPr lang="en-US" sz="2000" dirty="0" smtClean="0"/>
              <a:t>	- lack of evidence of reputation / secondary 		  	  meaning</a:t>
            </a:r>
          </a:p>
          <a:p>
            <a:pPr marL="0" indent="0">
              <a:buNone/>
            </a:pPr>
            <a:endParaRPr lang="en-US" sz="2000" dirty="0"/>
          </a:p>
          <a:p>
            <a:r>
              <a:rPr lang="en-US" sz="2000" dirty="0" smtClean="0"/>
              <a:t>outsource.co.za ZA2011-0070</a:t>
            </a:r>
          </a:p>
          <a:p>
            <a:pPr marL="0" indent="0">
              <a:buNone/>
            </a:pPr>
            <a:r>
              <a:rPr lang="en-US" sz="2000" dirty="0"/>
              <a:t>	</a:t>
            </a:r>
            <a:r>
              <a:rPr lang="en-US" sz="2000" dirty="0" smtClean="0"/>
              <a:t>- outsource is descriptive</a:t>
            </a:r>
          </a:p>
          <a:p>
            <a:pPr marL="0" indent="0">
              <a:buNone/>
            </a:pPr>
            <a:r>
              <a:rPr lang="en-US" sz="2000" dirty="0" smtClean="0"/>
              <a:t>	- trade marks and company names incorporating 	  	  “outsource” not enough  </a:t>
            </a:r>
          </a:p>
          <a:p>
            <a:pPr marL="0" indent="0">
              <a:buNone/>
            </a:pPr>
            <a:r>
              <a:rPr lang="en-US" sz="2000" dirty="0"/>
              <a:t>	</a:t>
            </a:r>
            <a:r>
              <a:rPr lang="en-US" sz="2000" dirty="0" smtClean="0"/>
              <a:t>- lack of evidence of reputation</a:t>
            </a:r>
          </a:p>
          <a:p>
            <a:pPr marL="0" indent="0">
              <a:buNone/>
            </a:pPr>
            <a:endParaRPr lang="en-US" sz="2000" dirty="0"/>
          </a:p>
          <a:p>
            <a:endParaRPr lang="en-ZA" sz="2000" dirty="0"/>
          </a:p>
        </p:txBody>
      </p:sp>
    </p:spTree>
    <p:extLst>
      <p:ext uri="{BB962C8B-B14F-4D97-AF65-F5344CB8AC3E}">
        <p14:creationId xmlns:p14="http://schemas.microsoft.com/office/powerpoint/2010/main" val="3155624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1907704" y="548680"/>
            <a:ext cx="7596187" cy="1224136"/>
          </a:xfrm>
        </p:spPr>
        <p:txBody>
          <a:bodyPr/>
          <a:lstStyle/>
          <a:p>
            <a:pPr marL="0" indent="0" eaLnBrk="1" hangingPunct="1">
              <a:buNone/>
            </a:pPr>
            <a:r>
              <a:rPr lang="en-US" sz="8800" b="1" dirty="0" smtClean="0">
                <a:solidFill>
                  <a:srgbClr val="FFCC00"/>
                </a:solidFill>
                <a:effectLst>
                  <a:outerShdw blurRad="38100" dist="38100" dir="2700000" algn="tl">
                    <a:srgbClr val="000000">
                      <a:alpha val="43137"/>
                    </a:srgbClr>
                  </a:outerShdw>
                </a:effectLst>
                <a:latin typeface="Century Gothic" pitchFamily="34" charset="0"/>
              </a:rPr>
              <a:t>B is for</a:t>
            </a:r>
            <a:endParaRPr lang="en-US" sz="9600" b="1" dirty="0" smtClean="0">
              <a:solidFill>
                <a:srgbClr val="FFCC00"/>
              </a:solidFill>
              <a:effectLst>
                <a:outerShdw blurRad="38100" dist="38100" dir="2700000" algn="tl">
                  <a:srgbClr val="000000">
                    <a:alpha val="43137"/>
                  </a:srgbClr>
                </a:outerShdw>
              </a:effectLst>
              <a:latin typeface="Century Gothic"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3761">
            <a:off x="5859318" y="357162"/>
            <a:ext cx="2581947" cy="1318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1547664" y="2420888"/>
            <a:ext cx="6696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691680" y="2423554"/>
            <a:ext cx="6696744" cy="1015663"/>
          </a:xfrm>
          <a:prstGeom prst="rect">
            <a:avLst/>
          </a:prstGeom>
          <a:noFill/>
        </p:spPr>
        <p:txBody>
          <a:bodyPr wrap="square" rtlCol="0">
            <a:spAutoFit/>
          </a:bodyPr>
          <a:lstStyle/>
          <a:p>
            <a:r>
              <a:rPr lang="en-US" sz="6000" b="1" dirty="0" smtClean="0"/>
              <a:t>B</a:t>
            </a:r>
            <a:r>
              <a:rPr lang="en-US" sz="3600" dirty="0" smtClean="0"/>
              <a:t>alance of Probabilities</a:t>
            </a:r>
            <a:endParaRPr lang="en-ZA" sz="36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3439217"/>
            <a:ext cx="2833939" cy="2833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750"/>
                                        <p:tgtEl>
                                          <p:spTgt spid="4099">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750"/>
                            </p:stCondLst>
                            <p:childTnLst>
                              <p:par>
                                <p:cTn id="13" presetID="10"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par>
                                <p:cTn id="16" presetID="10" presetClass="entr" presetSubtype="0" fill="hold" nodeType="withEffect">
                                  <p:stCondLst>
                                    <p:cond delay="50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500"/>
                                        <p:tgtEl>
                                          <p:spTgt spid="2050"/>
                                        </p:tgtEl>
                                      </p:cBhvr>
                                    </p:animEffect>
                                  </p:childTnLst>
                                </p:cTn>
                              </p:par>
                              <p:par>
                                <p:cTn id="19" presetID="10" presetClass="entr" presetSubtype="0" fill="hold" nodeType="withEffect">
                                  <p:stCondLst>
                                    <p:cond delay="5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32240" y="6093296"/>
            <a:ext cx="2411760"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Content Placeholder 2"/>
          <p:cNvSpPr>
            <a:spLocks noGrp="1"/>
          </p:cNvSpPr>
          <p:nvPr>
            <p:ph idx="1"/>
          </p:nvPr>
        </p:nvSpPr>
        <p:spPr>
          <a:xfrm>
            <a:off x="1547813" y="1268760"/>
            <a:ext cx="7596187" cy="4525963"/>
          </a:xfrm>
        </p:spPr>
        <p:txBody>
          <a:bodyPr/>
          <a:lstStyle/>
          <a:p>
            <a:r>
              <a:rPr lang="en-US" sz="2000" dirty="0" smtClean="0"/>
              <a:t>privatesale.co.za ZA2007-0008</a:t>
            </a:r>
          </a:p>
          <a:p>
            <a:pPr marL="0" indent="0">
              <a:buNone/>
            </a:pPr>
            <a:r>
              <a:rPr lang="en-US" sz="2000" dirty="0" smtClean="0"/>
              <a:t>	- complainant’s private-sale.co.za comprise two 		 	  hyphenated words both of which describe aspects of 	  	  relevant business</a:t>
            </a:r>
          </a:p>
          <a:p>
            <a:pPr marL="0" indent="0">
              <a:buNone/>
            </a:pPr>
            <a:r>
              <a:rPr lang="en-US" sz="2000" dirty="0" smtClean="0"/>
              <a:t>	- lack of evidence of reputation</a:t>
            </a:r>
          </a:p>
          <a:p>
            <a:pPr marL="0" indent="0">
              <a:buNone/>
            </a:pPr>
            <a:endParaRPr lang="en-US" sz="2000" dirty="0"/>
          </a:p>
          <a:p>
            <a:r>
              <a:rPr lang="en-US" sz="2000" dirty="0" smtClean="0"/>
              <a:t>weskusmall.co.za ZA2009-0029</a:t>
            </a:r>
          </a:p>
          <a:p>
            <a:pPr marL="0" indent="0">
              <a:buNone/>
            </a:pPr>
            <a:r>
              <a:rPr lang="en-US" sz="2000" dirty="0" smtClean="0"/>
              <a:t>	- no evidence of use</a:t>
            </a:r>
          </a:p>
          <a:p>
            <a:pPr marL="0" indent="0">
              <a:buNone/>
            </a:pPr>
            <a:r>
              <a:rPr lang="en-US" sz="2000" dirty="0" smtClean="0"/>
              <a:t>	- “West Coast” (</a:t>
            </a:r>
            <a:r>
              <a:rPr lang="en-US" sz="2000" dirty="0" err="1" smtClean="0"/>
              <a:t>Weskus</a:t>
            </a:r>
            <a:r>
              <a:rPr lang="en-US" sz="2000" dirty="0" smtClean="0"/>
              <a:t>) is a geographical indicator</a:t>
            </a:r>
          </a:p>
          <a:p>
            <a:endParaRPr lang="en-ZA" sz="2000" dirty="0"/>
          </a:p>
        </p:txBody>
      </p:sp>
      <p:sp>
        <p:nvSpPr>
          <p:cNvPr id="2" name="Rectangle 1"/>
          <p:cNvSpPr/>
          <p:nvPr/>
        </p:nvSpPr>
        <p:spPr>
          <a:xfrm>
            <a:off x="1547664" y="188640"/>
            <a:ext cx="7056784" cy="1077218"/>
          </a:xfrm>
          <a:prstGeom prst="rect">
            <a:avLst/>
          </a:prstGeom>
        </p:spPr>
        <p:txBody>
          <a:bodyPr wrap="square">
            <a:spAutoFit/>
          </a:bodyPr>
          <a:lstStyle/>
          <a:p>
            <a:pPr marL="0" indent="0">
              <a:buNone/>
            </a:pPr>
            <a:r>
              <a:rPr lang="en-US" sz="3200" b="1" dirty="0" smtClean="0">
                <a:solidFill>
                  <a:schemeClr val="tx2"/>
                </a:solidFill>
                <a:effectLst>
                  <a:outerShdw blurRad="38100" dist="38100" dir="2700000" algn="tl">
                    <a:srgbClr val="C0C0C0"/>
                  </a:outerShdw>
                </a:effectLst>
              </a:rPr>
              <a:t>Other examples of </a:t>
            </a:r>
            <a:r>
              <a:rPr lang="en-US" sz="3200" b="1" dirty="0">
                <a:solidFill>
                  <a:schemeClr val="tx2"/>
                </a:solidFill>
                <a:effectLst>
                  <a:outerShdw blurRad="38100" dist="38100" dir="2700000" algn="tl">
                    <a:srgbClr val="C0C0C0"/>
                  </a:outerShdw>
                </a:effectLst>
              </a:rPr>
              <a:t>cases where no rights established:</a:t>
            </a:r>
          </a:p>
        </p:txBody>
      </p:sp>
    </p:spTree>
    <p:extLst>
      <p:ext uri="{BB962C8B-B14F-4D97-AF65-F5344CB8AC3E}">
        <p14:creationId xmlns:p14="http://schemas.microsoft.com/office/powerpoint/2010/main" val="38448756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2072" y="980728"/>
            <a:ext cx="7596187" cy="4525963"/>
          </a:xfrm>
        </p:spPr>
        <p:txBody>
          <a:bodyPr/>
          <a:lstStyle/>
          <a:p>
            <a:pPr marL="0" indent="0">
              <a:buNone/>
            </a:pPr>
            <a:r>
              <a:rPr lang="en-US" sz="2800" b="1" dirty="0"/>
              <a:t>But see:</a:t>
            </a:r>
          </a:p>
          <a:p>
            <a:r>
              <a:rPr lang="en-US" sz="2000" dirty="0"/>
              <a:t>mares.co.za  ZA2008-0016</a:t>
            </a:r>
          </a:p>
          <a:p>
            <a:pPr marL="0" indent="0">
              <a:buNone/>
            </a:pPr>
            <a:r>
              <a:rPr lang="en-US" sz="2000" dirty="0"/>
              <a:t>	Complainant a distributor</a:t>
            </a:r>
          </a:p>
          <a:p>
            <a:pPr marL="0" indent="0">
              <a:buNone/>
            </a:pPr>
            <a:r>
              <a:rPr lang="en-US" sz="2000" dirty="0"/>
              <a:t>	- cannot claim proprietary rights to marks</a:t>
            </a:r>
          </a:p>
          <a:p>
            <a:pPr marL="0" indent="0">
              <a:buNone/>
            </a:pPr>
            <a:r>
              <a:rPr lang="en-US" sz="2000" dirty="0"/>
              <a:t>	- can claim commercial rights pursuant to the distribution 	  agreement</a:t>
            </a:r>
          </a:p>
          <a:p>
            <a:pPr marL="0" indent="0">
              <a:buNone/>
            </a:pPr>
            <a:r>
              <a:rPr lang="en-US" sz="2000" dirty="0"/>
              <a:t>	abusive factors compared against complainant’s rights 	(as distributor) and dispute refused.</a:t>
            </a:r>
          </a:p>
          <a:p>
            <a:pPr marL="0" indent="0">
              <a:buNone/>
            </a:pPr>
            <a:endParaRPr lang="en-US" dirty="0" smtClean="0"/>
          </a:p>
          <a:p>
            <a:r>
              <a:rPr lang="en-US" sz="2000" dirty="0" smtClean="0"/>
              <a:t>va.co.za  ZA2011-0098</a:t>
            </a:r>
          </a:p>
          <a:p>
            <a:pPr marL="0" indent="0">
              <a:buNone/>
            </a:pPr>
            <a:r>
              <a:rPr lang="en-US" sz="2000" dirty="0"/>
              <a:t>	</a:t>
            </a:r>
            <a:r>
              <a:rPr lang="en-US" sz="2000" dirty="0" smtClean="0"/>
              <a:t>- sufficient rights in </a:t>
            </a:r>
            <a:r>
              <a:rPr lang="en-US" sz="2000" dirty="0" err="1" smtClean="0"/>
              <a:t>V&amp;A</a:t>
            </a:r>
            <a:r>
              <a:rPr lang="en-US" sz="2000" dirty="0" smtClean="0"/>
              <a:t> for locus </a:t>
            </a:r>
            <a:r>
              <a:rPr lang="en-US" sz="2000" dirty="0" err="1" smtClean="0"/>
              <a:t>standi</a:t>
            </a:r>
            <a:endParaRPr lang="en-US" sz="2000" dirty="0" smtClean="0"/>
          </a:p>
          <a:p>
            <a:pPr marL="0" indent="0">
              <a:buNone/>
            </a:pPr>
            <a:r>
              <a:rPr lang="en-US" sz="2000" dirty="0"/>
              <a:t>	</a:t>
            </a:r>
            <a:r>
              <a:rPr lang="en-US" sz="2000" dirty="0" smtClean="0"/>
              <a:t>- rights limited in scope (with consequences)</a:t>
            </a:r>
            <a:endParaRPr lang="en-ZA" sz="2000" dirty="0"/>
          </a:p>
        </p:txBody>
      </p:sp>
    </p:spTree>
    <p:extLst>
      <p:ext uri="{BB962C8B-B14F-4D97-AF65-F5344CB8AC3E}">
        <p14:creationId xmlns:p14="http://schemas.microsoft.com/office/powerpoint/2010/main" val="13513980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700213" y="152400"/>
            <a:ext cx="759618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9pPr>
          </a:lstStyle>
          <a:p>
            <a:pPr algn="l"/>
            <a:r>
              <a:rPr lang="en-ZA" b="1" dirty="0" smtClean="0"/>
              <a:t>Abusive registration - definition</a:t>
            </a:r>
            <a:endParaRPr lang="en-ZA" dirty="0"/>
          </a:p>
        </p:txBody>
      </p:sp>
      <p:sp>
        <p:nvSpPr>
          <p:cNvPr id="5" name="Content Placeholder 2"/>
          <p:cNvSpPr txBox="1">
            <a:spLocks/>
          </p:cNvSpPr>
          <p:nvPr/>
        </p:nvSpPr>
        <p:spPr bwMode="auto">
          <a:xfrm>
            <a:off x="1533780" y="1556792"/>
            <a:ext cx="7596187"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lr>
                <a:schemeClr val="tx1"/>
              </a:buClr>
              <a:buFont typeface="Arial" charset="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9pPr>
          </a:lstStyle>
          <a:p>
            <a:pPr marL="0" indent="0">
              <a:buNone/>
            </a:pPr>
            <a:r>
              <a:rPr lang="en-ZA" dirty="0"/>
              <a:t>A domain name which either:</a:t>
            </a:r>
          </a:p>
          <a:p>
            <a:r>
              <a:rPr lang="en-ZA" dirty="0"/>
              <a:t>w</a:t>
            </a:r>
            <a:r>
              <a:rPr lang="en-ZA" dirty="0" smtClean="0"/>
              <a:t>as </a:t>
            </a:r>
            <a:r>
              <a:rPr lang="en-ZA" dirty="0"/>
              <a:t>registered or otherwise acquired in a manner </a:t>
            </a:r>
          </a:p>
          <a:p>
            <a:r>
              <a:rPr lang="en-ZA" dirty="0"/>
              <a:t>at the time when registration took place</a:t>
            </a:r>
          </a:p>
          <a:p>
            <a:r>
              <a:rPr lang="en-ZA" dirty="0"/>
              <a:t>took unfair advantage of, or was unfairly detrimental to the complainant’s rights, or</a:t>
            </a:r>
          </a:p>
          <a:p>
            <a:r>
              <a:rPr lang="en-ZA" dirty="0"/>
              <a:t>has been used in a manner </a:t>
            </a:r>
          </a:p>
          <a:p>
            <a:r>
              <a:rPr lang="en-ZA" dirty="0"/>
              <a:t>that takes unfair advantage of, or is unfairly detrimental to the </a:t>
            </a:r>
            <a:r>
              <a:rPr lang="en-ZA" dirty="0" smtClean="0"/>
              <a:t>complainant’s rights </a:t>
            </a:r>
          </a:p>
          <a:p>
            <a:pPr marL="0" indent="0">
              <a:buNone/>
            </a:pPr>
            <a:endParaRPr lang="en-ZA" i="1" dirty="0" smtClean="0"/>
          </a:p>
          <a:p>
            <a:pPr marL="0" indent="0">
              <a:buNone/>
            </a:pPr>
            <a:r>
              <a:rPr lang="en-ZA" i="1" dirty="0" smtClean="0"/>
              <a:t>Regulation </a:t>
            </a:r>
            <a:r>
              <a:rPr lang="en-ZA" i="1" dirty="0"/>
              <a:t>(1</a:t>
            </a:r>
            <a:r>
              <a:rPr lang="en-ZA" i="1" dirty="0" smtClean="0"/>
              <a:t>)(b)</a:t>
            </a:r>
            <a:endParaRPr lang="en-ZA" i="1" dirty="0"/>
          </a:p>
          <a:p>
            <a:pPr marL="0" indent="0">
              <a:buNone/>
            </a:pPr>
            <a:endParaRPr lang="en-ZA" dirty="0">
              <a:solidFill>
                <a:srgbClr val="FF0000"/>
              </a:solidFill>
            </a:endParaRPr>
          </a:p>
        </p:txBody>
      </p:sp>
    </p:spTree>
    <p:extLst>
      <p:ext uri="{BB962C8B-B14F-4D97-AF65-F5344CB8AC3E}">
        <p14:creationId xmlns:p14="http://schemas.microsoft.com/office/powerpoint/2010/main" val="18063094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Registration can be abusive “now” although not “then”</a:t>
            </a:r>
          </a:p>
          <a:p>
            <a:r>
              <a:rPr lang="en-US" dirty="0" smtClean="0"/>
              <a:t>Can become abusive depending on use</a:t>
            </a:r>
          </a:p>
          <a:p>
            <a:r>
              <a:rPr lang="en-US" dirty="0" smtClean="0"/>
              <a:t>Potential for “bait and switch” is sufficient to constitute abuse whether in fact effected or not</a:t>
            </a:r>
          </a:p>
          <a:p>
            <a:pPr marL="0" indent="0">
              <a:buNone/>
            </a:pPr>
            <a:endParaRPr lang="en-US" dirty="0"/>
          </a:p>
          <a:p>
            <a:pPr marL="0" indent="0">
              <a:buNone/>
            </a:pPr>
            <a:r>
              <a:rPr lang="en-US" dirty="0" smtClean="0"/>
              <a:t>xnets.co.za </a:t>
            </a:r>
            <a:r>
              <a:rPr lang="en-US" dirty="0" smtClean="0"/>
              <a:t>ZA2011-0077</a:t>
            </a:r>
            <a:endParaRPr lang="en-US" dirty="0" smtClean="0"/>
          </a:p>
          <a:p>
            <a:pPr marL="0" indent="0">
              <a:buNone/>
            </a:pPr>
            <a:endParaRPr lang="en-ZA" dirty="0"/>
          </a:p>
        </p:txBody>
      </p:sp>
      <p:sp>
        <p:nvSpPr>
          <p:cNvPr id="4" name="Title 1"/>
          <p:cNvSpPr txBox="1">
            <a:spLocks/>
          </p:cNvSpPr>
          <p:nvPr/>
        </p:nvSpPr>
        <p:spPr bwMode="auto">
          <a:xfrm>
            <a:off x="1700213" y="152400"/>
            <a:ext cx="759618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9pPr>
          </a:lstStyle>
          <a:p>
            <a:pPr algn="l"/>
            <a:r>
              <a:rPr lang="en-US" b="1" dirty="0" smtClean="0"/>
              <a:t>Relevant date: abuse</a:t>
            </a:r>
            <a:endParaRPr lang="en-ZA" dirty="0"/>
          </a:p>
        </p:txBody>
      </p:sp>
    </p:spTree>
    <p:extLst>
      <p:ext uri="{BB962C8B-B14F-4D97-AF65-F5344CB8AC3E}">
        <p14:creationId xmlns:p14="http://schemas.microsoft.com/office/powerpoint/2010/main" val="24313088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7813" y="1196752"/>
            <a:ext cx="7596187" cy="4525963"/>
          </a:xfrm>
        </p:spPr>
        <p:txBody>
          <a:bodyPr/>
          <a:lstStyle/>
          <a:p>
            <a:pPr marL="0" indent="0">
              <a:buNone/>
            </a:pPr>
            <a:r>
              <a:rPr lang="en-ZA" dirty="0"/>
              <a:t>Registered primarily to:</a:t>
            </a:r>
          </a:p>
          <a:p>
            <a:r>
              <a:rPr lang="en-ZA" dirty="0"/>
              <a:t>sell, rent or otherwise transfer</a:t>
            </a:r>
          </a:p>
          <a:p>
            <a:r>
              <a:rPr lang="en-ZA" dirty="0"/>
              <a:t>to a complainant or, complainant’s competitor or third party</a:t>
            </a:r>
          </a:p>
          <a:p>
            <a:r>
              <a:rPr lang="en-ZA" dirty="0" smtClean="0"/>
              <a:t>for valuable </a:t>
            </a:r>
            <a:r>
              <a:rPr lang="en-ZA" dirty="0"/>
              <a:t>consideration in </a:t>
            </a:r>
            <a:r>
              <a:rPr lang="en-ZA" dirty="0" smtClean="0"/>
              <a:t>excess </a:t>
            </a:r>
            <a:r>
              <a:rPr lang="en-ZA" dirty="0"/>
              <a:t>of reasonable expenses</a:t>
            </a:r>
          </a:p>
          <a:p>
            <a:pPr marL="0" indent="0">
              <a:buNone/>
            </a:pPr>
            <a:endParaRPr lang="en-ZA" i="1" dirty="0" smtClean="0"/>
          </a:p>
          <a:p>
            <a:pPr marL="0" indent="0">
              <a:buNone/>
            </a:pPr>
            <a:r>
              <a:rPr lang="en-ZA" i="1" dirty="0" smtClean="0"/>
              <a:t>Regulation </a:t>
            </a:r>
            <a:r>
              <a:rPr lang="en-ZA" i="1" dirty="0"/>
              <a:t>4(1)(a)(</a:t>
            </a:r>
            <a:r>
              <a:rPr lang="en-ZA" i="1" dirty="0" err="1"/>
              <a:t>i</a:t>
            </a:r>
            <a:r>
              <a:rPr lang="en-ZA" i="1" dirty="0"/>
              <a:t>)</a:t>
            </a:r>
          </a:p>
          <a:p>
            <a:endParaRPr lang="en-ZA" dirty="0"/>
          </a:p>
        </p:txBody>
      </p:sp>
      <p:sp>
        <p:nvSpPr>
          <p:cNvPr id="4" name="Title 1"/>
          <p:cNvSpPr txBox="1">
            <a:spLocks/>
          </p:cNvSpPr>
          <p:nvPr/>
        </p:nvSpPr>
        <p:spPr bwMode="auto">
          <a:xfrm>
            <a:off x="1700213" y="152400"/>
            <a:ext cx="759618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9pPr>
          </a:lstStyle>
          <a:p>
            <a:pPr algn="l"/>
            <a:r>
              <a:rPr lang="en-ZA" b="1" dirty="0" smtClean="0"/>
              <a:t>Abusive registration - factors</a:t>
            </a:r>
            <a:endParaRPr lang="en-ZA" dirty="0"/>
          </a:p>
        </p:txBody>
      </p:sp>
    </p:spTree>
    <p:extLst>
      <p:ext uri="{BB962C8B-B14F-4D97-AF65-F5344CB8AC3E}">
        <p14:creationId xmlns:p14="http://schemas.microsoft.com/office/powerpoint/2010/main" val="20890783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813" y="116632"/>
            <a:ext cx="7596187" cy="1143000"/>
          </a:xfrm>
        </p:spPr>
        <p:txBody>
          <a:bodyPr/>
          <a:lstStyle/>
          <a:p>
            <a:pPr algn="l"/>
            <a:r>
              <a:rPr lang="en-US" b="1" dirty="0" smtClean="0"/>
              <a:t>Valuable consideration in excess:</a:t>
            </a:r>
            <a:endParaRPr lang="en-ZA" b="1" dirty="0"/>
          </a:p>
        </p:txBody>
      </p:sp>
      <p:sp>
        <p:nvSpPr>
          <p:cNvPr id="3" name="Content Placeholder 2"/>
          <p:cNvSpPr>
            <a:spLocks noGrp="1"/>
          </p:cNvSpPr>
          <p:nvPr>
            <p:ph idx="1"/>
          </p:nvPr>
        </p:nvSpPr>
        <p:spPr>
          <a:xfrm>
            <a:off x="1547813" y="1268760"/>
            <a:ext cx="7596187" cy="4525963"/>
          </a:xfrm>
        </p:spPr>
        <p:txBody>
          <a:bodyPr/>
          <a:lstStyle/>
          <a:p>
            <a:r>
              <a:rPr lang="en-US" dirty="0" smtClean="0"/>
              <a:t>sterkinikor.co.za  ZA2012-0107</a:t>
            </a:r>
          </a:p>
          <a:p>
            <a:pPr marL="0" indent="0">
              <a:buNone/>
            </a:pPr>
            <a:r>
              <a:rPr lang="en-US" dirty="0"/>
              <a:t>	</a:t>
            </a:r>
            <a:r>
              <a:rPr lang="en-US" dirty="0" smtClean="0"/>
              <a:t>- R204 000</a:t>
            </a:r>
          </a:p>
          <a:p>
            <a:pPr marL="0" indent="0">
              <a:buNone/>
            </a:pPr>
            <a:endParaRPr lang="en-US" dirty="0" smtClean="0"/>
          </a:p>
          <a:p>
            <a:r>
              <a:rPr lang="en-US" dirty="0" smtClean="0"/>
              <a:t>dedrego.co.za  ZA2012-0110</a:t>
            </a:r>
          </a:p>
          <a:p>
            <a:pPr marL="0" indent="0">
              <a:buNone/>
            </a:pPr>
            <a:r>
              <a:rPr lang="en-US" dirty="0"/>
              <a:t>	</a:t>
            </a:r>
            <a:r>
              <a:rPr lang="en-US" dirty="0" smtClean="0"/>
              <a:t>- R250 </a:t>
            </a:r>
            <a:r>
              <a:rPr lang="en-US" dirty="0" smtClean="0"/>
              <a:t>000</a:t>
            </a:r>
          </a:p>
          <a:p>
            <a:pPr marL="0" indent="0">
              <a:buNone/>
            </a:pPr>
            <a:endParaRPr lang="en-ZA"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428" y="4581127"/>
            <a:ext cx="3231620" cy="1994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9033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Even if no consideration quantified:</a:t>
            </a:r>
          </a:p>
          <a:p>
            <a:pPr marL="0" indent="0">
              <a:buNone/>
            </a:pPr>
            <a:endParaRPr lang="en-US" dirty="0"/>
          </a:p>
          <a:p>
            <a:pPr marL="0" indent="0">
              <a:buNone/>
            </a:pPr>
            <a:r>
              <a:rPr lang="en-US" dirty="0" smtClean="0"/>
              <a:t>“We are the domain holder of the domain movingforward.co.za. We have been approached by a commercial party to sell this domain. Please let me know if Standard Bank is interested as we will otherwise proceed with the sale of this domain”</a:t>
            </a:r>
          </a:p>
          <a:p>
            <a:pPr marL="0" indent="0">
              <a:buNone/>
            </a:pPr>
            <a:endParaRPr lang="en-US" dirty="0"/>
          </a:p>
          <a:p>
            <a:pPr marL="0" indent="0">
              <a:buNone/>
            </a:pPr>
            <a:r>
              <a:rPr lang="en-US" dirty="0" smtClean="0"/>
              <a:t>movingforward.co.za ZA2010-0050</a:t>
            </a:r>
          </a:p>
          <a:p>
            <a:r>
              <a:rPr lang="en-US" dirty="0" smtClean="0"/>
              <a:t>Decision </a:t>
            </a:r>
            <a:r>
              <a:rPr lang="en-US" dirty="0" err="1" smtClean="0"/>
              <a:t>i.t.o</a:t>
            </a:r>
            <a:r>
              <a:rPr lang="en-US" dirty="0" smtClean="0"/>
              <a:t>. 4(1)(c) though (pattern of abusive registrations)</a:t>
            </a:r>
            <a:endParaRPr lang="en-ZA" dirty="0"/>
          </a:p>
        </p:txBody>
      </p:sp>
      <p:sp>
        <p:nvSpPr>
          <p:cNvPr id="4" name="Title 1"/>
          <p:cNvSpPr>
            <a:spLocks noGrp="1"/>
          </p:cNvSpPr>
          <p:nvPr>
            <p:ph type="title"/>
          </p:nvPr>
        </p:nvSpPr>
        <p:spPr/>
        <p:txBody>
          <a:bodyPr/>
          <a:lstStyle/>
          <a:p>
            <a:pPr algn="l"/>
            <a:r>
              <a:rPr lang="en-US" b="1" dirty="0" smtClean="0"/>
              <a:t>Valuable consideration in excess:</a:t>
            </a:r>
            <a:endParaRPr lang="en-ZA" b="1" dirty="0"/>
          </a:p>
        </p:txBody>
      </p:sp>
    </p:spTree>
    <p:extLst>
      <p:ext uri="{BB962C8B-B14F-4D97-AF65-F5344CB8AC3E}">
        <p14:creationId xmlns:p14="http://schemas.microsoft.com/office/powerpoint/2010/main" val="246986103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2780928"/>
            <a:ext cx="7596187" cy="2530847"/>
          </a:xfrm>
        </p:spPr>
        <p:txBody>
          <a:bodyPr/>
          <a:lstStyle/>
          <a:p>
            <a:pPr marL="0" indent="0">
              <a:buNone/>
            </a:pPr>
            <a:r>
              <a:rPr lang="en-ZA" dirty="0"/>
              <a:t>Registered primarily to</a:t>
            </a:r>
            <a:r>
              <a:rPr lang="en-ZA" dirty="0" smtClean="0"/>
              <a:t>:</a:t>
            </a:r>
          </a:p>
          <a:p>
            <a:pPr marL="0" indent="0">
              <a:buNone/>
            </a:pPr>
            <a:endParaRPr lang="en-ZA" dirty="0"/>
          </a:p>
          <a:p>
            <a:r>
              <a:rPr lang="en-ZA" dirty="0"/>
              <a:t>block intentionally the registration of a name or a mark in which the complainant has </a:t>
            </a:r>
            <a:r>
              <a:rPr lang="en-ZA" dirty="0" smtClean="0"/>
              <a:t>rights</a:t>
            </a:r>
            <a:endParaRPr lang="en-ZA" dirty="0"/>
          </a:p>
          <a:p>
            <a:pPr marL="400050" lvl="1" indent="0">
              <a:buNone/>
            </a:pPr>
            <a:r>
              <a:rPr lang="en-ZA" i="1" dirty="0" smtClean="0"/>
              <a:t>Regulation </a:t>
            </a:r>
            <a:r>
              <a:rPr lang="en-ZA" i="1" dirty="0"/>
              <a:t>4(1)(a)(ii</a:t>
            </a:r>
            <a:r>
              <a:rPr lang="en-ZA" i="1" dirty="0" smtClean="0"/>
              <a:t>)</a:t>
            </a:r>
          </a:p>
          <a:p>
            <a:pPr marL="0" indent="0">
              <a:buNone/>
            </a:pPr>
            <a:endParaRPr lang="en-ZA" i="1" dirty="0" smtClean="0"/>
          </a:p>
          <a:p>
            <a:r>
              <a:rPr lang="en-ZA" dirty="0"/>
              <a:t>disrupt unfairly the business of the complainant</a:t>
            </a:r>
          </a:p>
          <a:p>
            <a:pPr marL="400050" lvl="1" indent="0">
              <a:buNone/>
            </a:pPr>
            <a:r>
              <a:rPr lang="en-ZA" i="1" dirty="0" smtClean="0"/>
              <a:t>Regulation </a:t>
            </a:r>
            <a:r>
              <a:rPr lang="en-ZA" i="1" dirty="0"/>
              <a:t>4(1)(a)(iii)</a:t>
            </a:r>
          </a:p>
          <a:p>
            <a:endParaRPr lang="en-ZA" i="1" dirty="0" smtClean="0"/>
          </a:p>
          <a:p>
            <a:r>
              <a:rPr lang="en-ZA" dirty="0" smtClean="0"/>
              <a:t>prevent </a:t>
            </a:r>
            <a:r>
              <a:rPr lang="en-ZA" dirty="0"/>
              <a:t>the complainant from exercising his, her or its rights</a:t>
            </a:r>
          </a:p>
          <a:p>
            <a:pPr marL="400050" lvl="1" indent="0">
              <a:buNone/>
            </a:pPr>
            <a:r>
              <a:rPr lang="en-ZA" i="1" dirty="0" smtClean="0"/>
              <a:t>Regulation </a:t>
            </a:r>
            <a:r>
              <a:rPr lang="en-ZA" i="1" dirty="0"/>
              <a:t>4(1)(a)(iv)</a:t>
            </a:r>
          </a:p>
          <a:p>
            <a:endParaRPr lang="en-ZA" i="1" dirty="0"/>
          </a:p>
          <a:p>
            <a:endParaRPr lang="en-ZA" dirty="0"/>
          </a:p>
        </p:txBody>
      </p:sp>
      <p:sp>
        <p:nvSpPr>
          <p:cNvPr id="4" name="Title 1"/>
          <p:cNvSpPr txBox="1">
            <a:spLocks/>
          </p:cNvSpPr>
          <p:nvPr/>
        </p:nvSpPr>
        <p:spPr bwMode="auto">
          <a:xfrm>
            <a:off x="1547813" y="6927"/>
            <a:ext cx="759618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9pPr>
          </a:lstStyle>
          <a:p>
            <a:pPr algn="l"/>
            <a:r>
              <a:rPr lang="en-ZA" b="1" dirty="0" smtClean="0"/>
              <a:t>Abusive registration - factors</a:t>
            </a:r>
            <a:endParaRPr lang="en-ZA" dirty="0"/>
          </a:p>
        </p:txBody>
      </p:sp>
    </p:spTree>
    <p:extLst>
      <p:ext uri="{BB962C8B-B14F-4D97-AF65-F5344CB8AC3E}">
        <p14:creationId xmlns:p14="http://schemas.microsoft.com/office/powerpoint/2010/main" val="25810749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7813" y="1328192"/>
            <a:ext cx="7596187" cy="3466951"/>
          </a:xfrm>
        </p:spPr>
        <p:txBody>
          <a:bodyPr/>
          <a:lstStyle/>
          <a:p>
            <a:pPr marL="0" indent="0">
              <a:buNone/>
            </a:pPr>
            <a:r>
              <a:rPr lang="en-ZA" dirty="0"/>
              <a:t>Circumstances indicating that the registrant is using, or has registered, the domain name in a way that leads people or businesses to believe that the domain name is registered to, operated or authorised by, or otherwise connected with the complainant.</a:t>
            </a:r>
          </a:p>
          <a:p>
            <a:pPr marL="0" indent="0">
              <a:buNone/>
            </a:pPr>
            <a:endParaRPr lang="en-ZA" i="1" dirty="0" smtClean="0"/>
          </a:p>
          <a:p>
            <a:pPr marL="0" indent="0">
              <a:buNone/>
            </a:pPr>
            <a:r>
              <a:rPr lang="en-ZA" i="1" dirty="0" smtClean="0"/>
              <a:t>Regulation </a:t>
            </a:r>
            <a:r>
              <a:rPr lang="en-ZA" i="1" dirty="0"/>
              <a:t>4(1)(b)</a:t>
            </a:r>
            <a:endParaRPr lang="en-ZA" dirty="0"/>
          </a:p>
          <a:p>
            <a:pPr marL="0" indent="0">
              <a:buNone/>
            </a:pPr>
            <a:endParaRPr lang="en-ZA" dirty="0"/>
          </a:p>
        </p:txBody>
      </p:sp>
      <p:sp>
        <p:nvSpPr>
          <p:cNvPr id="5" name="Title 1"/>
          <p:cNvSpPr txBox="1">
            <a:spLocks/>
          </p:cNvSpPr>
          <p:nvPr/>
        </p:nvSpPr>
        <p:spPr bwMode="auto">
          <a:xfrm>
            <a:off x="1700213" y="152400"/>
            <a:ext cx="759618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9pPr>
          </a:lstStyle>
          <a:p>
            <a:pPr algn="l"/>
            <a:r>
              <a:rPr lang="en-ZA" b="1" dirty="0" smtClean="0"/>
              <a:t>Abusive registration - factors</a:t>
            </a:r>
            <a:endParaRPr lang="en-ZA" dirty="0"/>
          </a:p>
        </p:txBody>
      </p:sp>
    </p:spTree>
    <p:extLst>
      <p:ext uri="{BB962C8B-B14F-4D97-AF65-F5344CB8AC3E}">
        <p14:creationId xmlns:p14="http://schemas.microsoft.com/office/powerpoint/2010/main" val="24699659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7813" y="1295400"/>
            <a:ext cx="7596187" cy="4525963"/>
          </a:xfrm>
        </p:spPr>
        <p:txBody>
          <a:bodyPr/>
          <a:lstStyle/>
          <a:p>
            <a:r>
              <a:rPr lang="en-US" dirty="0" smtClean="0"/>
              <a:t>The registration of an identical domain name may raise presumption that registration is abusive</a:t>
            </a:r>
          </a:p>
          <a:p>
            <a:r>
              <a:rPr lang="en-US" dirty="0" smtClean="0"/>
              <a:t>Because impossible to infer that it was chosen for any reason other than to impersonate the complainant</a:t>
            </a:r>
          </a:p>
          <a:p>
            <a:pPr marL="0" indent="0">
              <a:buNone/>
            </a:pPr>
            <a:endParaRPr lang="en-US" dirty="0" smtClean="0"/>
          </a:p>
          <a:p>
            <a:pPr marL="0" indent="0">
              <a:buNone/>
            </a:pPr>
            <a:r>
              <a:rPr lang="en-US" dirty="0" smtClean="0"/>
              <a:t>fifa.co.za </a:t>
            </a:r>
            <a:r>
              <a:rPr lang="en-US" dirty="0" smtClean="0"/>
              <a:t>ZA2007-0007</a:t>
            </a:r>
          </a:p>
          <a:p>
            <a:pPr marL="0" indent="0">
              <a:buNone/>
            </a:pPr>
            <a:endParaRPr lang="en-US" dirty="0"/>
          </a:p>
          <a:p>
            <a:pPr marL="0" indent="0">
              <a:buNone/>
            </a:pPr>
            <a:endParaRPr lang="en-ZA" dirty="0"/>
          </a:p>
        </p:txBody>
      </p:sp>
      <p:sp>
        <p:nvSpPr>
          <p:cNvPr id="4" name="Title 1"/>
          <p:cNvSpPr txBox="1">
            <a:spLocks/>
          </p:cNvSpPr>
          <p:nvPr/>
        </p:nvSpPr>
        <p:spPr bwMode="auto">
          <a:xfrm>
            <a:off x="1700213" y="152400"/>
            <a:ext cx="759618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9pPr>
          </a:lstStyle>
          <a:p>
            <a:pPr algn="l"/>
            <a:r>
              <a:rPr lang="en-US" b="1" dirty="0" smtClean="0">
                <a:solidFill>
                  <a:schemeClr val="tx1"/>
                </a:solidFill>
              </a:rPr>
              <a:t>Adverse inference</a:t>
            </a:r>
            <a:endParaRPr lang="en-ZA" dirty="0">
              <a:solidFill>
                <a:schemeClr val="tx1"/>
              </a:solidFill>
            </a:endParaRPr>
          </a:p>
        </p:txBody>
      </p:sp>
      <p:pic>
        <p:nvPicPr>
          <p:cNvPr id="3078" name="Picture 6" descr="http://www.soccerfieldpro.com/files/18005/uploaded/fifa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0213" y="4653135"/>
            <a:ext cx="2344592" cy="2044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522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5400" b="1" dirty="0" smtClean="0"/>
              <a:t/>
            </a:r>
            <a:br>
              <a:rPr lang="en-US" sz="5400" b="1" dirty="0" smtClean="0"/>
            </a:br>
            <a:r>
              <a:rPr lang="en-US" sz="5400" b="1" dirty="0" smtClean="0"/>
              <a:t>B</a:t>
            </a:r>
            <a:r>
              <a:rPr lang="en-US" dirty="0" smtClean="0"/>
              <a:t>alance </a:t>
            </a:r>
            <a:r>
              <a:rPr lang="en-US" dirty="0"/>
              <a:t>of Probabilities</a:t>
            </a:r>
            <a:r>
              <a:rPr lang="en-ZA" dirty="0"/>
              <a:t/>
            </a:r>
            <a:br>
              <a:rPr lang="en-ZA" dirty="0"/>
            </a:br>
            <a:endParaRPr lang="en-ZA" dirty="0"/>
          </a:p>
        </p:txBody>
      </p:sp>
      <p:sp>
        <p:nvSpPr>
          <p:cNvPr id="3" name="Content Placeholder 2"/>
          <p:cNvSpPr>
            <a:spLocks noGrp="1"/>
          </p:cNvSpPr>
          <p:nvPr>
            <p:ph idx="1"/>
          </p:nvPr>
        </p:nvSpPr>
        <p:spPr>
          <a:xfrm>
            <a:off x="1547813" y="1268760"/>
            <a:ext cx="7596187" cy="4525963"/>
          </a:xfrm>
        </p:spPr>
        <p:txBody>
          <a:bodyPr/>
          <a:lstStyle/>
          <a:p>
            <a:pPr marL="0" indent="0">
              <a:buNone/>
            </a:pPr>
            <a:r>
              <a:rPr lang="en-ZA" dirty="0" err="1" smtClean="0"/>
              <a:t>Reg</a:t>
            </a:r>
            <a:r>
              <a:rPr lang="en-ZA" dirty="0" smtClean="0"/>
              <a:t> </a:t>
            </a:r>
            <a:r>
              <a:rPr lang="en-ZA" dirty="0"/>
              <a:t>3 (2): The Complainant is required to prove on a balance of probabilities to the adjudicator that the required elements in </a:t>
            </a:r>
            <a:r>
              <a:rPr lang="en-ZA" dirty="0" err="1" smtClean="0"/>
              <a:t>subreg</a:t>
            </a:r>
            <a:r>
              <a:rPr lang="en-ZA" dirty="0" smtClean="0"/>
              <a:t> </a:t>
            </a:r>
            <a:r>
              <a:rPr lang="en-ZA" dirty="0"/>
              <a:t>(1) are present.</a:t>
            </a:r>
          </a:p>
        </p:txBody>
      </p:sp>
    </p:spTree>
    <p:extLst>
      <p:ext uri="{BB962C8B-B14F-4D97-AF65-F5344CB8AC3E}">
        <p14:creationId xmlns:p14="http://schemas.microsoft.com/office/powerpoint/2010/main" val="34971227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4581" y="1295400"/>
            <a:ext cx="7596187" cy="4979119"/>
          </a:xfrm>
        </p:spPr>
        <p:txBody>
          <a:bodyPr/>
          <a:lstStyle/>
          <a:p>
            <a:pPr marL="0" indent="0">
              <a:buNone/>
            </a:pPr>
            <a:r>
              <a:rPr lang="en-US" dirty="0" smtClean="0"/>
              <a:t>Where Registrant has adopted a domain name</a:t>
            </a:r>
          </a:p>
          <a:p>
            <a:r>
              <a:rPr lang="en-US" dirty="0" smtClean="0"/>
              <a:t>to all intents and purposes identical to Complainant’s rights</a:t>
            </a:r>
          </a:p>
          <a:p>
            <a:r>
              <a:rPr lang="en-US" dirty="0" smtClean="0"/>
              <a:t>without any explanation for conduct</a:t>
            </a:r>
          </a:p>
          <a:p>
            <a:r>
              <a:rPr lang="en-US" dirty="0" smtClean="0"/>
              <a:t>reasonable to infer that Registrant operating in same field </a:t>
            </a:r>
          </a:p>
          <a:p>
            <a:r>
              <a:rPr lang="en-US" dirty="0" smtClean="0"/>
              <a:t>registered domain name primarily to :</a:t>
            </a:r>
          </a:p>
          <a:p>
            <a:pPr lvl="1"/>
            <a:r>
              <a:rPr lang="en-US" dirty="0" smtClean="0"/>
              <a:t>disrupt unfairly the business, or</a:t>
            </a:r>
          </a:p>
          <a:p>
            <a:pPr lvl="1"/>
            <a:r>
              <a:rPr lang="en-US" dirty="0" smtClean="0"/>
              <a:t>block intentionally, or</a:t>
            </a:r>
          </a:p>
          <a:p>
            <a:pPr lvl="1"/>
            <a:r>
              <a:rPr lang="en-US" dirty="0" smtClean="0"/>
              <a:t>leads people to believe a connection</a:t>
            </a:r>
          </a:p>
          <a:p>
            <a:pPr lvl="1"/>
            <a:endParaRPr lang="en-US" dirty="0"/>
          </a:p>
          <a:p>
            <a:pPr marL="457200" lvl="1" indent="0">
              <a:buNone/>
            </a:pPr>
            <a:r>
              <a:rPr lang="en-US" dirty="0" smtClean="0"/>
              <a:t>nutri-ag.co.za ZA2011-0102</a:t>
            </a:r>
            <a:endParaRPr lang="en-US" dirty="0"/>
          </a:p>
        </p:txBody>
      </p:sp>
      <p:sp>
        <p:nvSpPr>
          <p:cNvPr id="4" name="Title 1"/>
          <p:cNvSpPr txBox="1">
            <a:spLocks/>
          </p:cNvSpPr>
          <p:nvPr/>
        </p:nvSpPr>
        <p:spPr bwMode="auto">
          <a:xfrm>
            <a:off x="1700213" y="152400"/>
            <a:ext cx="759618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9pPr>
          </a:lstStyle>
          <a:p>
            <a:pPr algn="l"/>
            <a:r>
              <a:rPr lang="en-US" b="1" dirty="0" smtClean="0">
                <a:solidFill>
                  <a:schemeClr val="tx1"/>
                </a:solidFill>
              </a:rPr>
              <a:t>Adverse inference</a:t>
            </a:r>
            <a:endParaRPr lang="en-ZA" dirty="0">
              <a:solidFill>
                <a:schemeClr val="tx1"/>
              </a:solidFill>
            </a:endParaRPr>
          </a:p>
        </p:txBody>
      </p:sp>
    </p:spTree>
    <p:extLst>
      <p:ext uri="{BB962C8B-B14F-4D97-AF65-F5344CB8AC3E}">
        <p14:creationId xmlns:p14="http://schemas.microsoft.com/office/powerpoint/2010/main" val="36820129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7813" y="1546225"/>
            <a:ext cx="7596187" cy="2746871"/>
          </a:xfrm>
        </p:spPr>
        <p:txBody>
          <a:bodyPr/>
          <a:lstStyle/>
          <a:p>
            <a:pPr marL="0" indent="0">
              <a:buNone/>
            </a:pPr>
            <a:r>
              <a:rPr lang="en-ZA" dirty="0"/>
              <a:t>Evidence, in combination with other circumstances, indicating that the domain name in dispute is an abusive registration, that the registrant is engaged in a pattern of making abusive registrations.</a:t>
            </a:r>
          </a:p>
          <a:p>
            <a:pPr marL="0" indent="0">
              <a:buNone/>
            </a:pPr>
            <a:endParaRPr lang="en-ZA" i="1" dirty="0" smtClean="0"/>
          </a:p>
          <a:p>
            <a:pPr marL="0" indent="0">
              <a:buNone/>
            </a:pPr>
            <a:r>
              <a:rPr lang="en-ZA" i="1" dirty="0" smtClean="0"/>
              <a:t>Regulation </a:t>
            </a:r>
            <a:r>
              <a:rPr lang="en-ZA" i="1" dirty="0"/>
              <a:t>4(1)(c)</a:t>
            </a:r>
          </a:p>
          <a:p>
            <a:pPr marL="0" indent="0">
              <a:buNone/>
            </a:pPr>
            <a:endParaRPr lang="en-ZA" dirty="0"/>
          </a:p>
        </p:txBody>
      </p:sp>
      <p:sp>
        <p:nvSpPr>
          <p:cNvPr id="4" name="Title 1"/>
          <p:cNvSpPr txBox="1">
            <a:spLocks/>
          </p:cNvSpPr>
          <p:nvPr/>
        </p:nvSpPr>
        <p:spPr bwMode="auto">
          <a:xfrm>
            <a:off x="1700213" y="152400"/>
            <a:ext cx="759618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9pPr>
          </a:lstStyle>
          <a:p>
            <a:pPr algn="l"/>
            <a:r>
              <a:rPr lang="en-ZA" b="1" dirty="0" smtClean="0"/>
              <a:t>Abusive registration - factors</a:t>
            </a:r>
            <a:endParaRPr lang="en-ZA" dirty="0"/>
          </a:p>
        </p:txBody>
      </p:sp>
    </p:spTree>
    <p:extLst>
      <p:ext uri="{BB962C8B-B14F-4D97-AF65-F5344CB8AC3E}">
        <p14:creationId xmlns:p14="http://schemas.microsoft.com/office/powerpoint/2010/main" val="42596085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813" y="188640"/>
            <a:ext cx="7596187" cy="1143000"/>
          </a:xfrm>
        </p:spPr>
        <p:txBody>
          <a:bodyPr/>
          <a:lstStyle/>
          <a:p>
            <a:pPr algn="l"/>
            <a:r>
              <a:rPr lang="en-US" b="1" dirty="0" smtClean="0"/>
              <a:t>A Pattern</a:t>
            </a:r>
            <a:endParaRPr lang="en-ZA" b="1" dirty="0"/>
          </a:p>
        </p:txBody>
      </p:sp>
      <p:sp>
        <p:nvSpPr>
          <p:cNvPr id="3" name="Content Placeholder 2"/>
          <p:cNvSpPr>
            <a:spLocks noGrp="1"/>
          </p:cNvSpPr>
          <p:nvPr>
            <p:ph idx="1"/>
          </p:nvPr>
        </p:nvSpPr>
        <p:spPr/>
        <p:txBody>
          <a:bodyPr/>
          <a:lstStyle/>
          <a:p>
            <a:pPr marL="0" indent="0">
              <a:buNone/>
            </a:pPr>
            <a:r>
              <a:rPr lang="en-US" dirty="0"/>
              <a:t>A further factor may be evidence of a </a:t>
            </a:r>
            <a:r>
              <a:rPr lang="en-US" dirty="0" smtClean="0"/>
              <a:t>pattern:</a:t>
            </a:r>
            <a:endParaRPr lang="en-US" dirty="0"/>
          </a:p>
          <a:p>
            <a:pPr marL="0" indent="0">
              <a:buNone/>
            </a:pPr>
            <a:endParaRPr lang="en-US" dirty="0" smtClean="0"/>
          </a:p>
          <a:p>
            <a:r>
              <a:rPr lang="en-US" dirty="0" smtClean="0"/>
              <a:t>elitemodel.co.za  ZA2009-0032</a:t>
            </a:r>
          </a:p>
          <a:p>
            <a:r>
              <a:rPr lang="en-US" dirty="0" smtClean="0"/>
              <a:t>ketelone.co.za  ZA2009-0037</a:t>
            </a:r>
          </a:p>
          <a:p>
            <a:r>
              <a:rPr lang="en-US" dirty="0" smtClean="0"/>
              <a:t>hackett.co.za  ZA2009-0033</a:t>
            </a:r>
          </a:p>
          <a:p>
            <a:r>
              <a:rPr lang="en-US" dirty="0" smtClean="0"/>
              <a:t>absapremiership.co.za  ZA2009-0034</a:t>
            </a:r>
          </a:p>
          <a:p>
            <a:pPr marL="0" indent="0">
              <a:buNone/>
            </a:pPr>
            <a:endParaRPr lang="en-US" dirty="0"/>
          </a:p>
          <a:p>
            <a:pPr marL="0" indent="0">
              <a:buNone/>
            </a:pPr>
            <a:r>
              <a:rPr lang="en-US" dirty="0" smtClean="0"/>
              <a:t>The “three strikes” rule may – or may </a:t>
            </a:r>
            <a:r>
              <a:rPr lang="en-US" dirty="0" smtClean="0">
                <a:solidFill>
                  <a:schemeClr val="tx2"/>
                </a:solidFill>
              </a:rPr>
              <a:t>not – operate </a:t>
            </a:r>
            <a:r>
              <a:rPr lang="en-US" dirty="0" smtClean="0"/>
              <a:t>in future</a:t>
            </a:r>
          </a:p>
          <a:p>
            <a:pPr marL="0" indent="0">
              <a:buNone/>
            </a:pPr>
            <a:endParaRPr lang="en-ZA" dirty="0" smtClean="0"/>
          </a:p>
          <a:p>
            <a:pPr marL="0" indent="0">
              <a:buNone/>
            </a:pPr>
            <a:endParaRPr lang="en-Z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5381625"/>
            <a:ext cx="381000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141852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7813" y="1546225"/>
            <a:ext cx="7596187" cy="3322935"/>
          </a:xfrm>
        </p:spPr>
        <p:txBody>
          <a:bodyPr/>
          <a:lstStyle/>
          <a:p>
            <a:pPr marL="0" indent="0">
              <a:buNone/>
            </a:pPr>
            <a:r>
              <a:rPr lang="en-ZA" dirty="0"/>
              <a:t>There shall be a </a:t>
            </a:r>
            <a:r>
              <a:rPr lang="en-ZA" dirty="0" smtClean="0"/>
              <a:t>rebuttable presumption </a:t>
            </a:r>
            <a:r>
              <a:rPr lang="en-ZA" dirty="0"/>
              <a:t>of abusive registration if the complainant proves that the registrant has been found to have made an abusive registration in three or more disputes in the 12 months before the dispute was filed.</a:t>
            </a:r>
          </a:p>
          <a:p>
            <a:pPr marL="0" indent="0">
              <a:buNone/>
            </a:pPr>
            <a:endParaRPr lang="en-ZA" i="1" dirty="0" smtClean="0"/>
          </a:p>
          <a:p>
            <a:pPr marL="0" indent="0">
              <a:buNone/>
            </a:pPr>
            <a:r>
              <a:rPr lang="en-ZA" i="1" dirty="0" smtClean="0"/>
              <a:t>Regulation </a:t>
            </a:r>
            <a:r>
              <a:rPr lang="en-ZA" i="1" dirty="0"/>
              <a:t>4(3)</a:t>
            </a:r>
            <a:endParaRPr lang="en-ZA" dirty="0"/>
          </a:p>
          <a:p>
            <a:endParaRPr lang="en-ZA" dirty="0"/>
          </a:p>
        </p:txBody>
      </p:sp>
      <p:sp>
        <p:nvSpPr>
          <p:cNvPr id="4" name="Title 1"/>
          <p:cNvSpPr txBox="1">
            <a:spLocks/>
          </p:cNvSpPr>
          <p:nvPr/>
        </p:nvSpPr>
        <p:spPr bwMode="auto">
          <a:xfrm>
            <a:off x="1700213" y="152400"/>
            <a:ext cx="759618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9pPr>
          </a:lstStyle>
          <a:p>
            <a:pPr algn="l"/>
            <a:r>
              <a:rPr lang="en-ZA" b="1" dirty="0" smtClean="0"/>
              <a:t>Abusive registration - factors</a:t>
            </a:r>
            <a:endParaRPr lang="en-ZA" dirty="0"/>
          </a:p>
        </p:txBody>
      </p:sp>
    </p:spTree>
    <p:extLst>
      <p:ext uri="{BB962C8B-B14F-4D97-AF65-F5344CB8AC3E}">
        <p14:creationId xmlns:p14="http://schemas.microsoft.com/office/powerpoint/2010/main" val="331010317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936" y="116632"/>
            <a:ext cx="7596187" cy="1143000"/>
          </a:xfrm>
        </p:spPr>
        <p:txBody>
          <a:bodyPr/>
          <a:lstStyle/>
          <a:p>
            <a:pPr algn="l"/>
            <a:r>
              <a:rPr lang="en-US" b="1" dirty="0" smtClean="0"/>
              <a:t>Digital Orange / </a:t>
            </a:r>
            <a:r>
              <a:rPr lang="en-US" b="1" dirty="0" err="1" smtClean="0"/>
              <a:t>Joris</a:t>
            </a:r>
            <a:r>
              <a:rPr lang="en-US" b="1" dirty="0" smtClean="0"/>
              <a:t> Kroner</a:t>
            </a:r>
            <a:endParaRPr lang="en-ZA" b="1" dirty="0"/>
          </a:p>
        </p:txBody>
      </p:sp>
      <p:sp>
        <p:nvSpPr>
          <p:cNvPr id="3" name="Content Placeholder 2"/>
          <p:cNvSpPr>
            <a:spLocks noGrp="1"/>
          </p:cNvSpPr>
          <p:nvPr>
            <p:ph idx="1"/>
          </p:nvPr>
        </p:nvSpPr>
        <p:spPr>
          <a:xfrm>
            <a:off x="1547813" y="1196752"/>
            <a:ext cx="7596187" cy="4525963"/>
          </a:xfrm>
        </p:spPr>
        <p:txBody>
          <a:bodyPr/>
          <a:lstStyle/>
          <a:p>
            <a:pPr marL="0" indent="0">
              <a:buNone/>
            </a:pPr>
            <a:r>
              <a:rPr lang="en-US" dirty="0" smtClean="0"/>
              <a:t>19 February 2010: peroni.co.za  ZA2009-0038</a:t>
            </a:r>
          </a:p>
          <a:p>
            <a:pPr marL="0" indent="0">
              <a:buNone/>
            </a:pPr>
            <a:endParaRPr lang="en-US" dirty="0"/>
          </a:p>
          <a:p>
            <a:pPr marL="0" indent="0">
              <a:buNone/>
            </a:pPr>
            <a:r>
              <a:rPr lang="en-US" dirty="0" smtClean="0"/>
              <a:t>Three strikes rule applied:</a:t>
            </a:r>
          </a:p>
          <a:p>
            <a:r>
              <a:rPr lang="en-US" dirty="0" smtClean="0"/>
              <a:t>hackett.co.za 10 September 2009</a:t>
            </a:r>
          </a:p>
          <a:p>
            <a:r>
              <a:rPr lang="en-US" dirty="0"/>
              <a:t>absapremiership.co.za </a:t>
            </a:r>
            <a:r>
              <a:rPr lang="en-US" dirty="0" smtClean="0"/>
              <a:t>20 September 2009</a:t>
            </a:r>
          </a:p>
          <a:p>
            <a:r>
              <a:rPr lang="en-US" dirty="0"/>
              <a:t>k</a:t>
            </a:r>
            <a:r>
              <a:rPr lang="en-US" dirty="0" smtClean="0"/>
              <a:t>etelone.co.za 15 December 2009</a:t>
            </a:r>
            <a:endParaRPr lang="en-US" dirty="0"/>
          </a:p>
          <a:p>
            <a:pPr marL="0" indent="0">
              <a:buNone/>
            </a:pPr>
            <a:r>
              <a:rPr lang="en-US" dirty="0" smtClean="0"/>
              <a:t>and again in </a:t>
            </a:r>
            <a:r>
              <a:rPr lang="en-US" dirty="0" err="1" smtClean="0"/>
              <a:t>googleadsense</a:t>
            </a:r>
            <a:r>
              <a:rPr lang="en-US" dirty="0" smtClean="0"/>
              <a:t>  </a:t>
            </a:r>
            <a:r>
              <a:rPr lang="en-US" dirty="0" smtClean="0"/>
              <a:t>ZA2010-0055</a:t>
            </a:r>
          </a:p>
          <a:p>
            <a:pPr marL="0" indent="0">
              <a:buNone/>
            </a:pPr>
            <a:endParaRPr lang="en-US" dirty="0"/>
          </a:p>
          <a:p>
            <a:pPr marL="0" indent="0">
              <a:buNone/>
            </a:pPr>
            <a:endParaRPr lang="en-US"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6161" y="4718155"/>
            <a:ext cx="1871552" cy="2117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135084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7813" y="2564904"/>
            <a:ext cx="7596187" cy="2026791"/>
          </a:xfrm>
        </p:spPr>
        <p:txBody>
          <a:bodyPr/>
          <a:lstStyle/>
          <a:p>
            <a:pPr marL="0" indent="0">
              <a:buNone/>
            </a:pPr>
            <a:r>
              <a:rPr lang="en-ZA" dirty="0"/>
              <a:t>False or incomplete contact details provided by the registrant in the </a:t>
            </a:r>
            <a:r>
              <a:rPr lang="en-ZA" dirty="0" err="1"/>
              <a:t>whois</a:t>
            </a:r>
            <a:r>
              <a:rPr lang="en-ZA" dirty="0"/>
              <a:t> database</a:t>
            </a:r>
          </a:p>
          <a:p>
            <a:pPr marL="0" indent="0">
              <a:buNone/>
            </a:pPr>
            <a:endParaRPr lang="en-ZA" i="1" dirty="0" smtClean="0"/>
          </a:p>
          <a:p>
            <a:pPr marL="0" indent="0">
              <a:buNone/>
            </a:pPr>
            <a:r>
              <a:rPr lang="en-ZA" i="1" dirty="0" smtClean="0"/>
              <a:t>Regulation </a:t>
            </a:r>
            <a:r>
              <a:rPr lang="en-ZA" i="1" dirty="0"/>
              <a:t>4 (1)(d</a:t>
            </a:r>
            <a:r>
              <a:rPr lang="en-ZA" i="1" dirty="0" smtClean="0"/>
              <a:t>)</a:t>
            </a:r>
          </a:p>
          <a:p>
            <a:pPr marL="0" indent="0">
              <a:buNone/>
            </a:pPr>
            <a:endParaRPr lang="en-US" i="1" dirty="0"/>
          </a:p>
          <a:p>
            <a:pPr marL="0" indent="0">
              <a:buNone/>
            </a:pPr>
            <a:r>
              <a:rPr lang="en-US" i="1" dirty="0" smtClean="0"/>
              <a:t>sterkinikor.co.za ZA2012-0107</a:t>
            </a:r>
            <a:endParaRPr lang="en-ZA" dirty="0"/>
          </a:p>
          <a:p>
            <a:endParaRPr lang="en-ZA" dirty="0"/>
          </a:p>
        </p:txBody>
      </p:sp>
      <p:sp>
        <p:nvSpPr>
          <p:cNvPr id="4" name="Title 1"/>
          <p:cNvSpPr txBox="1">
            <a:spLocks/>
          </p:cNvSpPr>
          <p:nvPr/>
        </p:nvSpPr>
        <p:spPr bwMode="auto">
          <a:xfrm>
            <a:off x="1700213" y="152400"/>
            <a:ext cx="759618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9pPr>
          </a:lstStyle>
          <a:p>
            <a:pPr algn="l"/>
            <a:r>
              <a:rPr lang="en-ZA" b="1" dirty="0" smtClean="0"/>
              <a:t>Abusive registration - factors</a:t>
            </a:r>
            <a:endParaRPr lang="en-ZA"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212" y="4769007"/>
            <a:ext cx="3015803" cy="1861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614804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ZA" dirty="0"/>
              <a:t>The circumstance that the domain name was registered as a result of a relationship between the complainant and the registrant, and the complainant has</a:t>
            </a:r>
          </a:p>
          <a:p>
            <a:pPr lvl="0"/>
            <a:r>
              <a:rPr lang="en-ZA" dirty="0"/>
              <a:t>b</a:t>
            </a:r>
            <a:r>
              <a:rPr lang="en-ZA" dirty="0" smtClean="0"/>
              <a:t>een </a:t>
            </a:r>
            <a:r>
              <a:rPr lang="en-ZA" dirty="0"/>
              <a:t>using the domain name registration exclusively; and</a:t>
            </a:r>
          </a:p>
          <a:p>
            <a:pPr lvl="0"/>
            <a:r>
              <a:rPr lang="en-ZA" dirty="0"/>
              <a:t>p</a:t>
            </a:r>
            <a:r>
              <a:rPr lang="en-ZA" dirty="0" smtClean="0"/>
              <a:t>aid </a:t>
            </a:r>
            <a:r>
              <a:rPr lang="en-ZA" dirty="0"/>
              <a:t>for the registration </a:t>
            </a:r>
            <a:r>
              <a:rPr lang="en-ZA" dirty="0" smtClean="0"/>
              <a:t>or </a:t>
            </a:r>
            <a:r>
              <a:rPr lang="en-ZA" dirty="0"/>
              <a:t>renewal of the domain name registration.</a:t>
            </a:r>
          </a:p>
          <a:p>
            <a:pPr marL="0" indent="0">
              <a:buNone/>
            </a:pPr>
            <a:endParaRPr lang="en-ZA" i="1" dirty="0" smtClean="0"/>
          </a:p>
          <a:p>
            <a:pPr marL="0" indent="0">
              <a:buNone/>
            </a:pPr>
            <a:r>
              <a:rPr lang="en-ZA" i="1" dirty="0" smtClean="0"/>
              <a:t>Regulation </a:t>
            </a:r>
            <a:r>
              <a:rPr lang="en-ZA" i="1" dirty="0"/>
              <a:t>4(1)(e)</a:t>
            </a:r>
            <a:endParaRPr lang="en-ZA" dirty="0"/>
          </a:p>
          <a:p>
            <a:endParaRPr lang="en-ZA" dirty="0"/>
          </a:p>
        </p:txBody>
      </p:sp>
      <p:sp>
        <p:nvSpPr>
          <p:cNvPr id="4" name="Title 1"/>
          <p:cNvSpPr txBox="1">
            <a:spLocks/>
          </p:cNvSpPr>
          <p:nvPr/>
        </p:nvSpPr>
        <p:spPr bwMode="auto">
          <a:xfrm>
            <a:off x="1700213" y="152400"/>
            <a:ext cx="759618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9pPr>
          </a:lstStyle>
          <a:p>
            <a:pPr algn="l"/>
            <a:r>
              <a:rPr lang="en-ZA" b="1" dirty="0" smtClean="0"/>
              <a:t>Abusive registration - factors</a:t>
            </a:r>
            <a:endParaRPr lang="en-ZA" dirty="0"/>
          </a:p>
        </p:txBody>
      </p:sp>
    </p:spTree>
    <p:extLst>
      <p:ext uri="{BB962C8B-B14F-4D97-AF65-F5344CB8AC3E}">
        <p14:creationId xmlns:p14="http://schemas.microsoft.com/office/powerpoint/2010/main" val="323627950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7813" y="1844824"/>
            <a:ext cx="7596187" cy="4525963"/>
          </a:xfrm>
        </p:spPr>
        <p:txBody>
          <a:bodyPr/>
          <a:lstStyle/>
          <a:p>
            <a:pPr marL="0" indent="0">
              <a:buNone/>
            </a:pPr>
            <a:r>
              <a:rPr lang="en-ZA" dirty="0"/>
              <a:t>Before being aware of the complainant’s cause for complaint, the registrant has</a:t>
            </a:r>
          </a:p>
          <a:p>
            <a:pPr marL="514350" lvl="0" indent="-514350">
              <a:buFont typeface="+mj-lt"/>
              <a:buAutoNum type="romanLcPeriod"/>
            </a:pPr>
            <a:r>
              <a:rPr lang="en-ZA" dirty="0"/>
              <a:t>u</a:t>
            </a:r>
            <a:r>
              <a:rPr lang="en-ZA" dirty="0" smtClean="0"/>
              <a:t>sed </a:t>
            </a:r>
            <a:r>
              <a:rPr lang="en-ZA" dirty="0"/>
              <a:t>or made demonstrable preparations to use the domain name in connection with a</a:t>
            </a:r>
            <a:r>
              <a:rPr lang="en-ZA" dirty="0" smtClean="0"/>
              <a:t> </a:t>
            </a:r>
            <a:r>
              <a:rPr lang="en-ZA" dirty="0"/>
              <a:t>good faith offering of goods or services;</a:t>
            </a:r>
          </a:p>
          <a:p>
            <a:pPr marL="514350" lvl="0" indent="-514350">
              <a:buFont typeface="+mj-lt"/>
              <a:buAutoNum type="romanLcPeriod"/>
            </a:pPr>
            <a:r>
              <a:rPr lang="en-ZA" dirty="0" smtClean="0"/>
              <a:t>been </a:t>
            </a:r>
            <a:r>
              <a:rPr lang="en-ZA" dirty="0"/>
              <a:t>commonly known by the name </a:t>
            </a:r>
            <a:r>
              <a:rPr lang="en-ZA" dirty="0" smtClean="0"/>
              <a:t>or </a:t>
            </a:r>
            <a:r>
              <a:rPr lang="en-ZA" dirty="0"/>
              <a:t>legitimately connected with a mark which is identical or similar to the domain name; or</a:t>
            </a:r>
          </a:p>
          <a:p>
            <a:pPr marL="514350" lvl="0" indent="-514350">
              <a:buFont typeface="+mj-lt"/>
              <a:buAutoNum type="romanLcPeriod"/>
            </a:pPr>
            <a:r>
              <a:rPr lang="en-ZA" dirty="0"/>
              <a:t>m</a:t>
            </a:r>
            <a:r>
              <a:rPr lang="en-ZA" dirty="0" smtClean="0"/>
              <a:t>ade </a:t>
            </a:r>
            <a:r>
              <a:rPr lang="en-ZA" dirty="0"/>
              <a:t>legitimate non-commercial or fair use of the domain name.</a:t>
            </a:r>
          </a:p>
          <a:p>
            <a:pPr marL="0" indent="0">
              <a:buNone/>
            </a:pPr>
            <a:endParaRPr lang="en-ZA" i="1" dirty="0" smtClean="0"/>
          </a:p>
          <a:p>
            <a:pPr marL="0" indent="0">
              <a:buNone/>
            </a:pPr>
            <a:r>
              <a:rPr lang="en-ZA" i="1" dirty="0" smtClean="0"/>
              <a:t>Regulation </a:t>
            </a:r>
            <a:r>
              <a:rPr lang="en-ZA" i="1" dirty="0"/>
              <a:t>5(a)</a:t>
            </a:r>
            <a:endParaRPr lang="en-ZA" dirty="0"/>
          </a:p>
          <a:p>
            <a:endParaRPr lang="en-ZA" dirty="0"/>
          </a:p>
        </p:txBody>
      </p:sp>
      <p:sp>
        <p:nvSpPr>
          <p:cNvPr id="4" name="Title 1"/>
          <p:cNvSpPr txBox="1">
            <a:spLocks/>
          </p:cNvSpPr>
          <p:nvPr/>
        </p:nvSpPr>
        <p:spPr bwMode="auto">
          <a:xfrm>
            <a:off x="1700213" y="152400"/>
            <a:ext cx="759618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9pPr>
          </a:lstStyle>
          <a:p>
            <a:pPr algn="l"/>
            <a:r>
              <a:rPr lang="en-ZA" b="1" dirty="0" smtClean="0"/>
              <a:t>Not an Abusive registration - factors</a:t>
            </a:r>
            <a:endParaRPr lang="en-ZA" dirty="0"/>
          </a:p>
        </p:txBody>
      </p:sp>
    </p:spTree>
    <p:extLst>
      <p:ext uri="{BB962C8B-B14F-4D97-AF65-F5344CB8AC3E}">
        <p14:creationId xmlns:p14="http://schemas.microsoft.com/office/powerpoint/2010/main" val="70046640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7813" y="1546225"/>
            <a:ext cx="7596187" cy="2386831"/>
          </a:xfrm>
        </p:spPr>
        <p:txBody>
          <a:bodyPr/>
          <a:lstStyle/>
          <a:p>
            <a:pPr marL="0" indent="0">
              <a:buNone/>
            </a:pPr>
            <a:r>
              <a:rPr lang="en-ZA" dirty="0"/>
              <a:t>The domain name is used generically or in a descriptive manner and the registrant is making fair use of it</a:t>
            </a:r>
            <a:r>
              <a:rPr lang="en-ZA" dirty="0" smtClean="0"/>
              <a:t>.</a:t>
            </a:r>
          </a:p>
          <a:p>
            <a:pPr marL="0" indent="0">
              <a:buNone/>
            </a:pPr>
            <a:endParaRPr lang="en-ZA" dirty="0"/>
          </a:p>
          <a:p>
            <a:pPr marL="0" indent="0">
              <a:buNone/>
            </a:pPr>
            <a:r>
              <a:rPr lang="en-ZA" i="1" dirty="0"/>
              <a:t>Regulation 5(b)</a:t>
            </a:r>
            <a:endParaRPr lang="en-ZA" dirty="0"/>
          </a:p>
          <a:p>
            <a:endParaRPr lang="en-ZA" dirty="0"/>
          </a:p>
        </p:txBody>
      </p:sp>
      <p:sp>
        <p:nvSpPr>
          <p:cNvPr id="4" name="Title 1"/>
          <p:cNvSpPr txBox="1">
            <a:spLocks/>
          </p:cNvSpPr>
          <p:nvPr/>
        </p:nvSpPr>
        <p:spPr bwMode="auto">
          <a:xfrm>
            <a:off x="1700213" y="152400"/>
            <a:ext cx="759618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9pPr>
          </a:lstStyle>
          <a:p>
            <a:pPr algn="l"/>
            <a:r>
              <a:rPr lang="en-ZA" b="1" dirty="0" smtClean="0"/>
              <a:t>Not an Abusive registration - factors</a:t>
            </a:r>
            <a:endParaRPr lang="en-ZA" dirty="0"/>
          </a:p>
        </p:txBody>
      </p:sp>
    </p:spTree>
    <p:extLst>
      <p:ext uri="{BB962C8B-B14F-4D97-AF65-F5344CB8AC3E}">
        <p14:creationId xmlns:p14="http://schemas.microsoft.com/office/powerpoint/2010/main" val="206979640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ZA" dirty="0"/>
              <a:t>That the registrant has demonstrated fair use, </a:t>
            </a:r>
            <a:r>
              <a:rPr lang="en-ZA" dirty="0" smtClean="0"/>
              <a:t>which </a:t>
            </a:r>
            <a:r>
              <a:rPr lang="en-ZA" dirty="0"/>
              <a:t>use may include websites operated solely in tribute to or fair criticism of a person or </a:t>
            </a:r>
            <a:r>
              <a:rPr lang="en-ZA" dirty="0" smtClean="0"/>
              <a:t>business: </a:t>
            </a:r>
            <a:r>
              <a:rPr lang="en-ZA" dirty="0"/>
              <a:t>provided that the burden of proof shifts to the registrant to show that the domain name is not an abusive registration </a:t>
            </a:r>
            <a:r>
              <a:rPr lang="en-ZA" dirty="0" smtClean="0"/>
              <a:t>if </a:t>
            </a:r>
            <a:r>
              <a:rPr lang="en-ZA" dirty="0"/>
              <a:t>the domain name (not including the first and second suffixes) is identical to the mark in which the complainant a</a:t>
            </a:r>
            <a:r>
              <a:rPr lang="en-ZA" dirty="0" smtClean="0"/>
              <a:t>sserts </a:t>
            </a:r>
            <a:r>
              <a:rPr lang="en-ZA" dirty="0"/>
              <a:t>rights, without any addition</a:t>
            </a:r>
            <a:r>
              <a:rPr lang="en-ZA" dirty="0" smtClean="0"/>
              <a:t>.</a:t>
            </a:r>
          </a:p>
          <a:p>
            <a:pPr marL="0" indent="0">
              <a:buNone/>
            </a:pPr>
            <a:endParaRPr lang="en-ZA" dirty="0"/>
          </a:p>
          <a:p>
            <a:pPr marL="0" indent="0">
              <a:buNone/>
            </a:pPr>
            <a:r>
              <a:rPr lang="en-ZA" i="1" dirty="0"/>
              <a:t>Regulation 5(c</a:t>
            </a:r>
            <a:r>
              <a:rPr lang="en-ZA" i="1" dirty="0" smtClean="0"/>
              <a:t>)</a:t>
            </a:r>
          </a:p>
          <a:p>
            <a:pPr marL="0" indent="0">
              <a:buNone/>
            </a:pPr>
            <a:endParaRPr lang="en-ZA" dirty="0"/>
          </a:p>
          <a:p>
            <a:endParaRPr lang="en-ZA" dirty="0"/>
          </a:p>
        </p:txBody>
      </p:sp>
      <p:sp>
        <p:nvSpPr>
          <p:cNvPr id="4" name="Title 1"/>
          <p:cNvSpPr txBox="1">
            <a:spLocks/>
          </p:cNvSpPr>
          <p:nvPr/>
        </p:nvSpPr>
        <p:spPr bwMode="auto">
          <a:xfrm>
            <a:off x="1700213" y="152400"/>
            <a:ext cx="759618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a:solidFill>
                  <a:schemeClr val="tx2"/>
                </a:solidFill>
                <a:effectLst>
                  <a:outerShdw blurRad="38100" dist="38100" dir="2700000" algn="tl">
                    <a:srgbClr val="C0C0C0"/>
                  </a:outerShdw>
                </a:effectLst>
                <a:latin typeface="Arial" charset="0"/>
              </a:defRPr>
            </a:lvl9pPr>
          </a:lstStyle>
          <a:p>
            <a:pPr algn="l"/>
            <a:r>
              <a:rPr lang="en-ZA" b="1" dirty="0" smtClean="0"/>
              <a:t>Not an Abusive registration - factors</a:t>
            </a:r>
            <a:endParaRPr lang="en-ZA"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35" y="4857750"/>
            <a:ext cx="2426385" cy="1716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1022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6069" y="476672"/>
            <a:ext cx="4896544" cy="1446550"/>
          </a:xfrm>
          <a:prstGeom prst="rect">
            <a:avLst/>
          </a:prstGeom>
          <a:noFill/>
        </p:spPr>
        <p:txBody>
          <a:bodyPr wrap="square" rtlCol="0">
            <a:spAutoFit/>
          </a:bodyPr>
          <a:lstStyle/>
          <a:p>
            <a:r>
              <a:rPr lang="en-US" sz="8800" b="1" dirty="0" smtClean="0">
                <a:solidFill>
                  <a:srgbClr val="FF6600"/>
                </a:solidFill>
                <a:effectLst>
                  <a:outerShdw blurRad="38100" dist="38100" dir="2700000" algn="tl">
                    <a:srgbClr val="000000">
                      <a:alpha val="43137"/>
                    </a:srgbClr>
                  </a:outerShdw>
                </a:effectLst>
                <a:latin typeface="Century Gothic" pitchFamily="34" charset="0"/>
              </a:rPr>
              <a:t>C is for</a:t>
            </a:r>
            <a:endParaRPr lang="en-ZA" sz="8800" b="1" dirty="0">
              <a:solidFill>
                <a:srgbClr val="FF6600"/>
              </a:solidFill>
              <a:effectLst>
                <a:outerShdw blurRad="38100" dist="38100" dir="2700000" algn="tl">
                  <a:srgbClr val="000000">
                    <a:alpha val="43137"/>
                  </a:srgbClr>
                </a:outerShdw>
              </a:effectLst>
              <a:latin typeface="Century Gothic" pitchFamily="34" charset="0"/>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8144" y="332656"/>
            <a:ext cx="3309286" cy="185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1547664" y="2420888"/>
            <a:ext cx="6696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691680" y="2423554"/>
            <a:ext cx="6696744" cy="1015663"/>
          </a:xfrm>
          <a:prstGeom prst="rect">
            <a:avLst/>
          </a:prstGeom>
          <a:noFill/>
        </p:spPr>
        <p:txBody>
          <a:bodyPr wrap="square" rtlCol="0">
            <a:spAutoFit/>
          </a:bodyPr>
          <a:lstStyle/>
          <a:p>
            <a:r>
              <a:rPr lang="en-US" sz="6000" b="1" dirty="0" smtClean="0"/>
              <a:t>C</a:t>
            </a:r>
            <a:r>
              <a:rPr lang="en-US" sz="3600" dirty="0" smtClean="0"/>
              <a:t>omplainant</a:t>
            </a:r>
            <a:endParaRPr lang="en-ZA" sz="36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6069" y="3645023"/>
            <a:ext cx="3902075"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673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750"/>
                            </p:stCondLst>
                            <p:childTnLst>
                              <p:par>
                                <p:cTn id="13" presetID="10" presetClass="entr" presetSubtype="0"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par>
                                <p:cTn id="16" presetID="10" presetClass="entr" presetSubtype="0" fill="hold" nodeType="withEffect">
                                  <p:stCondLst>
                                    <p:cond delay="50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500"/>
                                        <p:tgtEl>
                                          <p:spTgt spid="3074"/>
                                        </p:tgtEl>
                                      </p:cBhvr>
                                    </p:animEffect>
                                  </p:childTnLst>
                                </p:cTn>
                              </p:par>
                              <p:par>
                                <p:cTn id="19" presetID="10" presetClass="entr" presetSubtype="0" fill="hold" nodeType="withEffect">
                                  <p:stCondLst>
                                    <p:cond delay="50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971600" y="1628800"/>
            <a:ext cx="7943410" cy="3852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52494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475656" y="193873"/>
            <a:ext cx="5040560" cy="6204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7064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547664" y="116632"/>
            <a:ext cx="4608512" cy="6585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909447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7813" y="1052736"/>
            <a:ext cx="7596187" cy="4525963"/>
          </a:xfrm>
        </p:spPr>
        <p:txBody>
          <a:bodyPr/>
          <a:lstStyle/>
          <a:p>
            <a:pPr marL="0" indent="0">
              <a:buNone/>
            </a:pPr>
            <a:r>
              <a:rPr lang="en-US" dirty="0" smtClean="0"/>
              <a:t>mr.plastic.co.za ZA2007-0001</a:t>
            </a:r>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va.co.za </a:t>
            </a:r>
            <a:r>
              <a:rPr lang="en-US" dirty="0" smtClean="0"/>
              <a:t>ZA2011-0098</a:t>
            </a:r>
          </a:p>
          <a:p>
            <a:pPr marL="0" indent="0">
              <a:buNone/>
            </a:pPr>
            <a:endParaRPr lang="en-US" dirty="0"/>
          </a:p>
          <a:p>
            <a:pPr marL="0" indent="0">
              <a:buNone/>
            </a:pPr>
            <a:endParaRPr lang="en-ZA" dirty="0"/>
          </a:p>
        </p:txBody>
      </p:sp>
      <p:sp>
        <p:nvSpPr>
          <p:cNvPr id="4" name="Title 1"/>
          <p:cNvSpPr>
            <a:spLocks noGrp="1"/>
          </p:cNvSpPr>
          <p:nvPr>
            <p:ph type="title"/>
          </p:nvPr>
        </p:nvSpPr>
        <p:spPr>
          <a:xfrm>
            <a:off x="1547813" y="0"/>
            <a:ext cx="7596187" cy="1143000"/>
          </a:xfrm>
        </p:spPr>
        <p:txBody>
          <a:bodyPr/>
          <a:lstStyle/>
          <a:p>
            <a:pPr algn="l"/>
            <a:r>
              <a:rPr lang="en-US" b="1" kern="1200" dirty="0" smtClean="0"/>
              <a:t>Lessons Learned:</a:t>
            </a:r>
            <a:endParaRPr lang="en-US" b="1" kern="1200" dirty="0"/>
          </a:p>
        </p:txBody>
      </p:sp>
      <p:sp>
        <p:nvSpPr>
          <p:cNvPr id="2" name="Down Arrow 1"/>
          <p:cNvSpPr/>
          <p:nvPr/>
        </p:nvSpPr>
        <p:spPr>
          <a:xfrm>
            <a:off x="2735141" y="2372575"/>
            <a:ext cx="864096" cy="100811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3378" y="4301358"/>
            <a:ext cx="3027621" cy="1738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775769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7813" y="1196752"/>
            <a:ext cx="7596187" cy="4525963"/>
          </a:xfrm>
        </p:spPr>
        <p:txBody>
          <a:bodyPr/>
          <a:lstStyle/>
          <a:p>
            <a:pPr marL="0" indent="0">
              <a:buNone/>
            </a:pPr>
            <a:r>
              <a:rPr lang="en-US" dirty="0" smtClean="0"/>
              <a:t>chore-timebrock.co.za </a:t>
            </a:r>
            <a:r>
              <a:rPr lang="en-US" dirty="0" smtClean="0"/>
              <a:t>ZA2012-0112</a:t>
            </a:r>
          </a:p>
          <a:p>
            <a:pPr marL="0" indent="0">
              <a:buNone/>
            </a:pPr>
            <a:r>
              <a:rPr lang="en-US" dirty="0" smtClean="0"/>
              <a:t>sterkinikor.co.za ZA2012-0107</a:t>
            </a:r>
          </a:p>
          <a:p>
            <a:pPr marL="0" indent="0">
              <a:buNone/>
            </a:pPr>
            <a:r>
              <a:rPr lang="en-US" dirty="0" smtClean="0"/>
              <a:t>picknpayhypermarket.co.za ZA2011-0101 (settled)</a:t>
            </a:r>
          </a:p>
          <a:p>
            <a:pPr marL="0" indent="0">
              <a:buNone/>
            </a:pPr>
            <a:r>
              <a:rPr lang="en-US" dirty="0" smtClean="0"/>
              <a:t>bakubunglodge.co.za </a:t>
            </a:r>
            <a:r>
              <a:rPr lang="en-US" dirty="0" smtClean="0"/>
              <a:t>ZA2011-0093</a:t>
            </a:r>
          </a:p>
          <a:p>
            <a:pPr marL="0" indent="0">
              <a:buNone/>
            </a:pPr>
            <a:endParaRPr lang="en-US" dirty="0"/>
          </a:p>
          <a:p>
            <a:pPr marL="0" indent="0">
              <a:buNone/>
            </a:pPr>
            <a:endParaRPr lang="en-ZA" dirty="0"/>
          </a:p>
        </p:txBody>
      </p:sp>
      <p:sp>
        <p:nvSpPr>
          <p:cNvPr id="4" name="Title 1"/>
          <p:cNvSpPr>
            <a:spLocks noGrp="1"/>
          </p:cNvSpPr>
          <p:nvPr>
            <p:ph type="title"/>
          </p:nvPr>
        </p:nvSpPr>
        <p:spPr>
          <a:xfrm>
            <a:off x="1547813" y="0"/>
            <a:ext cx="7596187" cy="1143000"/>
          </a:xfrm>
        </p:spPr>
        <p:txBody>
          <a:bodyPr/>
          <a:lstStyle/>
          <a:p>
            <a:pPr algn="l"/>
            <a:r>
              <a:rPr lang="en-US" b="1" kern="1200" dirty="0" smtClean="0"/>
              <a:t>Lessons Learned:</a:t>
            </a:r>
            <a:endParaRPr lang="en-US" b="1" kern="1200" dirty="0"/>
          </a:p>
        </p:txBody>
      </p:sp>
      <p:pic>
        <p:nvPicPr>
          <p:cNvPr id="1229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5561"/>
          <a:stretch/>
        </p:blipFill>
        <p:spPr bwMode="auto">
          <a:xfrm>
            <a:off x="1331640" y="3958915"/>
            <a:ext cx="3024336" cy="1868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448235"/>
            <a:ext cx="3851920" cy="813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089086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184073"/>
            <a:ext cx="9144032" cy="26739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endParaRPr lang="en-ZA"/>
          </a:p>
        </p:txBody>
      </p:sp>
      <p:pic>
        <p:nvPicPr>
          <p:cNvPr id="4"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588"/>
            <a:ext cx="9144000" cy="41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108520" y="-1588"/>
            <a:ext cx="9252520" cy="342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lr>
                <a:schemeClr val="tx1"/>
              </a:buClr>
              <a:buFont typeface="Arial" charset="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9pPr>
          </a:lstStyle>
          <a:p>
            <a:pPr marL="0" indent="0" algn="ctr">
              <a:buFont typeface="Arial" charset="0"/>
              <a:buNone/>
            </a:pPr>
            <a:r>
              <a:rPr lang="en-US" sz="4000" b="1" dirty="0" smtClean="0">
                <a:solidFill>
                  <a:schemeClr val="bg1"/>
                </a:solidFill>
              </a:rPr>
              <a:t>QUESTIONS?</a:t>
            </a:r>
          </a:p>
          <a:p>
            <a:pPr marL="0" indent="0" algn="ctr">
              <a:buFont typeface="Arial" charset="0"/>
              <a:buNone/>
            </a:pPr>
            <a:endParaRPr lang="en-US" sz="2800" b="1" dirty="0" smtClean="0">
              <a:solidFill>
                <a:schemeClr val="bg1"/>
              </a:solidFill>
            </a:endParaRPr>
          </a:p>
          <a:p>
            <a:pPr marL="0" indent="0" algn="ctr">
              <a:buFont typeface="Arial" charset="0"/>
              <a:buNone/>
            </a:pPr>
            <a:r>
              <a:rPr lang="en-US" sz="2800" b="1" dirty="0" smtClean="0">
                <a:solidFill>
                  <a:schemeClr val="bg1"/>
                </a:solidFill>
              </a:rPr>
              <a:t>Charles Webster</a:t>
            </a:r>
          </a:p>
          <a:p>
            <a:pPr marL="0" indent="0" algn="ctr">
              <a:buFont typeface="Arial" charset="0"/>
              <a:buNone/>
            </a:pPr>
            <a:r>
              <a:rPr lang="en-US" sz="2800" b="1" dirty="0" smtClean="0">
                <a:solidFill>
                  <a:schemeClr val="bg1"/>
                </a:solidFill>
              </a:rPr>
              <a:t>(012) 676 1279</a:t>
            </a:r>
          </a:p>
          <a:p>
            <a:pPr marL="0" indent="0" algn="ctr">
              <a:buFont typeface="Arial" charset="0"/>
              <a:buNone/>
            </a:pPr>
            <a:r>
              <a:rPr lang="en-US" sz="2800" b="1" dirty="0" smtClean="0">
                <a:solidFill>
                  <a:schemeClr val="bg1"/>
                </a:solidFill>
              </a:rPr>
              <a:t>c.webster@spoor.com</a:t>
            </a:r>
            <a:endParaRPr lang="en-ZA" sz="2800" b="1" dirty="0">
              <a:solidFill>
                <a:schemeClr val="bg1"/>
              </a:solidFill>
            </a:endParaRPr>
          </a:p>
        </p:txBody>
      </p:sp>
      <p:pic>
        <p:nvPicPr>
          <p:cNvPr id="9" name="Picture 8" descr="button1">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4796" y="3933057"/>
            <a:ext cx="9168796" cy="2924944"/>
          </a:xfrm>
          <a:prstGeom prst="rect">
            <a:avLst/>
          </a:prstGeom>
          <a:noFill/>
          <a:ln>
            <a:noFill/>
          </a:ln>
        </p:spPr>
      </p:pic>
    </p:spTree>
    <p:extLst>
      <p:ext uri="{BB962C8B-B14F-4D97-AF65-F5344CB8AC3E}">
        <p14:creationId xmlns:p14="http://schemas.microsoft.com/office/powerpoint/2010/main" val="3019821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260648"/>
            <a:ext cx="1885267"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92215" y="437473"/>
            <a:ext cx="4536504" cy="1446550"/>
          </a:xfrm>
          <a:prstGeom prst="rect">
            <a:avLst/>
          </a:prstGeom>
          <a:noFill/>
        </p:spPr>
        <p:txBody>
          <a:bodyPr wrap="square" rtlCol="0">
            <a:spAutoFit/>
          </a:bodyPr>
          <a:lstStyle/>
          <a:p>
            <a:r>
              <a:rPr lang="en-US" sz="8800" b="1" dirty="0" smtClean="0">
                <a:solidFill>
                  <a:srgbClr val="996633"/>
                </a:solidFill>
                <a:effectLst>
                  <a:outerShdw blurRad="38100" dist="38100" dir="2700000" algn="tl">
                    <a:srgbClr val="000000">
                      <a:alpha val="43137"/>
                    </a:srgbClr>
                  </a:outerShdw>
                </a:effectLst>
                <a:latin typeface="Century Gothic" pitchFamily="34" charset="0"/>
              </a:rPr>
              <a:t>D is for</a:t>
            </a:r>
            <a:endParaRPr lang="en-ZA" sz="8800" b="1" dirty="0">
              <a:solidFill>
                <a:srgbClr val="996633"/>
              </a:solidFill>
              <a:effectLst>
                <a:outerShdw blurRad="38100" dist="38100" dir="2700000" algn="tl">
                  <a:srgbClr val="000000">
                    <a:alpha val="43137"/>
                  </a:srgbClr>
                </a:outerShdw>
              </a:effectLst>
              <a:latin typeface="Century Gothic" pitchFamily="34" charset="0"/>
            </a:endParaRPr>
          </a:p>
        </p:txBody>
      </p:sp>
      <p:cxnSp>
        <p:nvCxnSpPr>
          <p:cNvPr id="4" name="Straight Connector 3"/>
          <p:cNvCxnSpPr/>
          <p:nvPr/>
        </p:nvCxnSpPr>
        <p:spPr>
          <a:xfrm>
            <a:off x="1547664" y="2420888"/>
            <a:ext cx="6696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C:\Users\kvanwyk\Desktop\domain_name_disputes_co_z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15" y="3804985"/>
            <a:ext cx="5324845" cy="976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21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75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 &amp; F presentation">
  <a:themeElements>
    <a:clrScheme name="New Logo S&amp;F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ew Logo S&amp;F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 Logo S&amp;F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Logo S&amp;F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 Logo S&amp;F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 Logo S&amp;F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 Logo S&amp;F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 Logo S&amp;F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 Logo S&amp;F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 Logo S&amp;F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 Logo S&amp;F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 Logo S&amp;F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 Logo S&amp;F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 Logo S&amp;F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 &amp; F presentation</Template>
  <TotalTime>1040</TotalTime>
  <Words>2083</Words>
  <Application>Microsoft Office PowerPoint</Application>
  <PresentationFormat>On-screen Show (4:3)</PresentationFormat>
  <Paragraphs>395</Paragraphs>
  <Slides>85</Slides>
  <Notes>0</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S &amp; F presentation</vt:lpstr>
      <vt:lpstr>  10 September 2012 Crystal Towers, Century City.  Cape Town</vt:lpstr>
      <vt:lpstr>          Five Years of Protecting Intellectual Property Rights in ZA:  Lessons Learned to date  Charles Webster Spoor &amp; Fisher    </vt:lpstr>
      <vt:lpstr>   Outline:</vt:lpstr>
      <vt:lpstr>PowerPoint Presentation</vt:lpstr>
      <vt:lpstr> Alternative Dispute Resolution </vt:lpstr>
      <vt:lpstr>PowerPoint Presentation</vt:lpstr>
      <vt:lpstr> Balance of Probabilities </vt:lpstr>
      <vt:lpstr>PowerPoint Presentation</vt:lpstr>
      <vt:lpstr>PowerPoint Presentation</vt:lpstr>
      <vt:lpstr> Domain Name Disputes </vt:lpstr>
      <vt:lpstr>PowerPoint Presentation</vt:lpstr>
      <vt:lpstr> Electronic Communications and Transactions Act 25 of 2002 </vt:lpstr>
      <vt:lpstr>PowerPoint Presentation</vt:lpstr>
      <vt:lpstr> Factors </vt:lpstr>
      <vt:lpstr>G is for</vt:lpstr>
      <vt:lpstr>Generic</vt:lpstr>
      <vt:lpstr>H is for</vt:lpstr>
      <vt:lpstr>Hatred</vt:lpstr>
      <vt:lpstr>I is for</vt:lpstr>
      <vt:lpstr>IP rights</vt:lpstr>
      <vt:lpstr>J is for</vt:lpstr>
      <vt:lpstr> Judgment of the High Court </vt:lpstr>
      <vt:lpstr>K is for </vt:lpstr>
      <vt:lpstr> R10K and R24K </vt:lpstr>
      <vt:lpstr>L is for</vt:lpstr>
      <vt:lpstr>Legitimate</vt:lpstr>
      <vt:lpstr>M is for</vt:lpstr>
      <vt:lpstr>Mores</vt:lpstr>
      <vt:lpstr>N is for</vt:lpstr>
      <vt:lpstr> National Decisions </vt:lpstr>
      <vt:lpstr>O is for</vt:lpstr>
      <vt:lpstr>Offensive</vt:lpstr>
      <vt:lpstr>P is for</vt:lpstr>
      <vt:lpstr>Procedure</vt:lpstr>
      <vt:lpstr>Q is for</vt:lpstr>
      <vt:lpstr>Queue</vt:lpstr>
      <vt:lpstr>R is for</vt:lpstr>
      <vt:lpstr>S is for</vt:lpstr>
      <vt:lpstr>Second Level Domain Administrator</vt:lpstr>
      <vt:lpstr>T is for</vt:lpstr>
      <vt:lpstr>Transfer of the Domain Name</vt:lpstr>
      <vt:lpstr>U is for</vt:lpstr>
      <vt:lpstr>Unfair advantage</vt:lpstr>
      <vt:lpstr>V is for</vt:lpstr>
      <vt:lpstr> Valuable Consideration </vt:lpstr>
      <vt:lpstr>W is for</vt:lpstr>
      <vt:lpstr>X is for</vt:lpstr>
      <vt:lpstr>Y is for</vt:lpstr>
      <vt:lpstr>Z is for</vt:lpstr>
      <vt:lpstr>.co.za </vt:lpstr>
      <vt:lpstr>Trends</vt:lpstr>
      <vt:lpstr>Trends</vt:lpstr>
      <vt:lpstr>Trends</vt:lpstr>
      <vt:lpstr>Trends</vt:lpstr>
      <vt:lpstr>Trends</vt:lpstr>
      <vt:lpstr>  Abusive registration -  3 requirements </vt:lpstr>
      <vt:lpstr>Relevant date: rights</vt:lpstr>
      <vt:lpstr>Rights </vt:lpstr>
      <vt:lpstr>PowerPoint Presentation</vt:lpstr>
      <vt:lpstr>PowerPoint Presentation</vt:lpstr>
      <vt:lpstr>PowerPoint Presentation</vt:lpstr>
      <vt:lpstr>PowerPoint Presentation</vt:lpstr>
      <vt:lpstr>PowerPoint Presentation</vt:lpstr>
      <vt:lpstr>PowerPoint Presentation</vt:lpstr>
      <vt:lpstr>Valuable consideration in excess:</vt:lpstr>
      <vt:lpstr>Valuable consideration in excess:</vt:lpstr>
      <vt:lpstr>PowerPoint Presentation</vt:lpstr>
      <vt:lpstr>PowerPoint Presentation</vt:lpstr>
      <vt:lpstr>PowerPoint Presentation</vt:lpstr>
      <vt:lpstr>PowerPoint Presentation</vt:lpstr>
      <vt:lpstr>PowerPoint Presentation</vt:lpstr>
      <vt:lpstr>A Pattern</vt:lpstr>
      <vt:lpstr>PowerPoint Presentation</vt:lpstr>
      <vt:lpstr>Digital Orange / Joris Kroner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Lessons Learned:</vt:lpstr>
      <vt:lpstr>Lessons Learned: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Karien Van Wyk</dc:creator>
  <cp:lastModifiedBy>npeel</cp:lastModifiedBy>
  <cp:revision>86</cp:revision>
  <cp:lastPrinted>2012-09-07T07:44:38Z</cp:lastPrinted>
  <dcterms:created xsi:type="dcterms:W3CDTF">2012-08-17T11:23:46Z</dcterms:created>
  <dcterms:modified xsi:type="dcterms:W3CDTF">2012-09-07T09:13:02Z</dcterms:modified>
</cp:coreProperties>
</file>