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23"/>
  </p:notesMasterIdLst>
  <p:sldIdLst>
    <p:sldId id="464" r:id="rId5"/>
    <p:sldId id="465" r:id="rId6"/>
    <p:sldId id="472" r:id="rId7"/>
    <p:sldId id="466" r:id="rId8"/>
    <p:sldId id="467" r:id="rId9"/>
    <p:sldId id="468" r:id="rId10"/>
    <p:sldId id="480" r:id="rId11"/>
    <p:sldId id="482" r:id="rId12"/>
    <p:sldId id="481" r:id="rId13"/>
    <p:sldId id="479" r:id="rId14"/>
    <p:sldId id="474" r:id="rId15"/>
    <p:sldId id="475" r:id="rId16"/>
    <p:sldId id="484" r:id="rId17"/>
    <p:sldId id="486" r:id="rId18"/>
    <p:sldId id="476" r:id="rId19"/>
    <p:sldId id="488" r:id="rId20"/>
    <p:sldId id="487" r:id="rId21"/>
    <p:sldId id="477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99"/>
    <a:srgbClr val="99FF66"/>
    <a:srgbClr val="99FF33"/>
    <a:srgbClr val="00FF00"/>
    <a:srgbClr val="66FF33"/>
    <a:srgbClr val="006600"/>
    <a:srgbClr val="6D6F67"/>
    <a:srgbClr val="4AAF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E177AA-4C93-46DB-BA56-FA949DFBEC1E}" type="datetimeFigureOut">
              <a:rPr lang="en-US"/>
              <a:pPr>
                <a:defRPr/>
              </a:pPr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8E1AC6-90C8-43A6-A735-A19894708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F3B9F-4E3E-47D7-8CBE-58FE53B675DD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C2F3-269A-4A97-91B2-9D8C0DB43C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2" y="151186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14961"/>
            <a:ext cx="6725239" cy="725488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57" y="1277471"/>
            <a:ext cx="8229600" cy="4867836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64A8D4A-B602-4C7A-9F64-5AEA9A8AB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560372"/>
            <a:ext cx="8229600" cy="7254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5482"/>
            <a:ext cx="8229600" cy="193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692150"/>
            <a:ext cx="2071688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67425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37538" cy="5530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3175"/>
            <a:ext cx="21336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3263" y="6083300"/>
            <a:ext cx="1173162" cy="628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500" b="1"/>
            </a:lvl1pPr>
          </a:lstStyle>
          <a:p>
            <a:r>
              <a:rPr lang="en-US"/>
              <a:t>Broadband</a:t>
            </a:r>
          </a:p>
          <a:p>
            <a:r>
              <a:rPr lang="en-US"/>
              <a:t>Infraco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23013"/>
            <a:ext cx="2133600" cy="285750"/>
          </a:xfrm>
        </p:spPr>
        <p:txBody>
          <a:bodyPr/>
          <a:lstStyle>
            <a:lvl1pPr>
              <a:defRPr/>
            </a:lvl1pPr>
          </a:lstStyle>
          <a:p>
            <a:fld id="{2D66F819-D064-4167-9099-AC27F0A7B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9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1187450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3175"/>
            <a:ext cx="2133600" cy="269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3263" y="6083300"/>
            <a:ext cx="1173162" cy="628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500" b="1"/>
            </a:lvl1pPr>
          </a:lstStyle>
          <a:p>
            <a:pPr>
              <a:defRPr/>
            </a:pPr>
            <a:r>
              <a:rPr lang="en-US"/>
              <a:t>Broadband</a:t>
            </a:r>
          </a:p>
          <a:p>
            <a:pPr>
              <a:defRPr/>
            </a:pPr>
            <a:r>
              <a:rPr lang="en-US"/>
              <a:t>Infraco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23013"/>
            <a:ext cx="2133600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91D7A-4496-47D3-8DB1-7A2E50746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1" y="322729"/>
            <a:ext cx="6648169" cy="7395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425388"/>
            <a:ext cx="8256494" cy="4840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89C3FF3-5F33-478C-97CF-6C6A0BEB3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485775"/>
            <a:ext cx="2071688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5775"/>
            <a:ext cx="6067425" cy="5640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4038600" cy="115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773238"/>
            <a:ext cx="4038600" cy="115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485775"/>
            <a:ext cx="2062162" cy="243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485775"/>
            <a:ext cx="6035675" cy="243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roadband_Infraco_PPT (3)_Page_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 userDrawn="1"/>
        </p:nvSpPr>
        <p:spPr bwMode="auto">
          <a:xfrm>
            <a:off x="1406525" y="2276475"/>
            <a:ext cx="489426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ZA" sz="6600" dirty="0">
                <a:solidFill>
                  <a:schemeClr val="bg1"/>
                </a:solidFill>
                <a:latin typeface="Helvetica" pitchFamily="34" charset="0"/>
              </a:rPr>
              <a:t>Presentation</a:t>
            </a:r>
          </a:p>
          <a:p>
            <a:pPr>
              <a:lnSpc>
                <a:spcPct val="80000"/>
              </a:lnSpc>
              <a:defRPr/>
            </a:pPr>
            <a:r>
              <a:rPr lang="en-ZA" sz="6600" dirty="0">
                <a:solidFill>
                  <a:schemeClr val="bg1"/>
                </a:solidFill>
                <a:latin typeface="Helvetica" pitchFamily="34" charset="0"/>
              </a:rPr>
              <a:t>Title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ZA" dirty="0">
                <a:solidFill>
                  <a:schemeClr val="bg1"/>
                </a:solidFill>
              </a:rPr>
              <a:t> 28th August 2009</a:t>
            </a:r>
            <a:endParaRPr lang="en-ZA" sz="66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 Slide </a:t>
            </a:r>
            <a:fld id="{ACB63377-1CF0-4336-8763-6B21ED4BA8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004"/>
          <p:cNvPicPr>
            <a:picLocks noChangeAspect="1" noChangeArrowheads="1"/>
          </p:cNvPicPr>
          <p:nvPr userDrawn="1"/>
        </p:nvPicPr>
        <p:blipFill>
          <a:blip r:embed="rId15" cstate="print"/>
          <a:srcRect t="93336"/>
          <a:stretch>
            <a:fillRect/>
          </a:stretch>
        </p:blipFill>
        <p:spPr bwMode="auto">
          <a:xfrm>
            <a:off x="0" y="6422091"/>
            <a:ext cx="9144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4" descr="000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29463" y="280988"/>
            <a:ext cx="18002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336550"/>
            <a:ext cx="6648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61182"/>
            <a:ext cx="2133600" cy="30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864A8D4A-B602-4C7A-9F64-5AEA9A8AB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0" r:id="rId12"/>
    <p:sldLayoutId id="2147483701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200">
          <a:solidFill>
            <a:srgbClr val="6D6F6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200">
          <a:solidFill>
            <a:srgbClr val="6D6F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200">
          <a:solidFill>
            <a:srgbClr val="6D6F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AAF14"/>
        </a:buClr>
        <a:buSzPct val="75000"/>
        <a:buFont typeface="Arial" charset="0"/>
        <a:buChar char="−"/>
        <a:defRPr sz="2000">
          <a:solidFill>
            <a:srgbClr val="6D6F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6D6F6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6D6F6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6D6F6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6D6F6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6D6F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00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6" descr="000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9925" y="280988"/>
            <a:ext cx="19446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322263"/>
            <a:ext cx="666908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55391"/>
            <a:ext cx="2133600" cy="30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889C3FF3-5F33-478C-97CF-6C6A0BEB3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AAF14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rgbClr val="6D6F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7" descr="000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805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8" descr="000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252413"/>
            <a:ext cx="19446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485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29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82550" y="3043238"/>
          <a:ext cx="3697288" cy="2466975"/>
        </p:xfrm>
        <a:graphic>
          <a:graphicData uri="http://schemas.openxmlformats.org/presentationml/2006/ole">
            <p:oleObj spid="_x0000_s1026" name="Chart" r:id="rId16" imgW="6096095" imgH="4067175" progId="MSGraph.Chart.8">
              <p:embed followColorScheme="full"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4067175" y="2852738"/>
          <a:ext cx="5327650" cy="2895600"/>
        </p:xfrm>
        <a:graphic>
          <a:graphicData uri="http://schemas.openxmlformats.org/presentationml/2006/ole">
            <p:oleObj spid="_x0000_s1027" name="Chart" r:id="rId17" imgW="6096095" imgH="4067175" progId="MSGraph.Chart.8">
              <p:embed followColorScheme="full"/>
            </p:oleObj>
          </a:graphicData>
        </a:graphic>
      </p:graphicFrame>
      <p:sp>
        <p:nvSpPr>
          <p:cNvPr id="7181" name="Rectangle 13"/>
          <p:cNvSpPr>
            <a:spLocks noChangeArrowheads="1"/>
          </p:cNvSpPr>
          <p:nvPr userDrawn="1"/>
        </p:nvSpPr>
        <p:spPr bwMode="auto">
          <a:xfrm>
            <a:off x="1042988" y="5734050"/>
            <a:ext cx="215900" cy="215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82" name="Rectangle 14"/>
          <p:cNvSpPr>
            <a:spLocks noChangeArrowheads="1"/>
          </p:cNvSpPr>
          <p:nvPr userDrawn="1"/>
        </p:nvSpPr>
        <p:spPr bwMode="auto">
          <a:xfrm>
            <a:off x="1042988" y="6021388"/>
            <a:ext cx="215900" cy="2159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83" name="Text Box 15"/>
          <p:cNvSpPr txBox="1">
            <a:spLocks noChangeArrowheads="1"/>
          </p:cNvSpPr>
          <p:nvPr userDrawn="1"/>
        </p:nvSpPr>
        <p:spPr bwMode="auto">
          <a:xfrm>
            <a:off x="1311275" y="5734050"/>
            <a:ext cx="285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000" dirty="0">
                <a:solidFill>
                  <a:schemeClr val="bg1"/>
                </a:solidFill>
                <a:latin typeface="Helvetica" pitchFamily="34" charset="0"/>
              </a:rPr>
              <a:t>Me </a:t>
            </a:r>
            <a:r>
              <a:rPr lang="en-ZA" sz="1000" dirty="0" err="1">
                <a:solidFill>
                  <a:schemeClr val="bg1"/>
                </a:solidFill>
                <a:latin typeface="Helvetica" pitchFamily="34" charset="0"/>
              </a:rPr>
              <a:t>lius</a:t>
            </a:r>
            <a:r>
              <a:rPr lang="en-ZA" sz="1000" dirty="0">
                <a:solidFill>
                  <a:schemeClr val="bg1"/>
                </a:solidFill>
                <a:latin typeface="Helvetica" pitchFamily="34" charset="0"/>
              </a:rPr>
              <a:t> quod ii </a:t>
            </a:r>
            <a:r>
              <a:rPr lang="en-ZA" sz="1000" dirty="0" err="1">
                <a:solidFill>
                  <a:schemeClr val="bg1"/>
                </a:solidFill>
                <a:latin typeface="Helvetica" pitchFamily="34" charset="0"/>
              </a:rPr>
              <a:t>legunt</a:t>
            </a:r>
            <a:r>
              <a:rPr lang="en-ZA" sz="10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ZA" sz="1000" dirty="0" err="1">
                <a:solidFill>
                  <a:schemeClr val="bg1"/>
                </a:solidFill>
                <a:latin typeface="Helvetica" pitchFamily="34" charset="0"/>
              </a:rPr>
              <a:t>claritas</a:t>
            </a:r>
            <a:r>
              <a:rPr lang="en-ZA" sz="10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ZA" sz="1000" dirty="0" err="1">
                <a:solidFill>
                  <a:schemeClr val="bg1"/>
                </a:solidFill>
                <a:latin typeface="Helvetica" pitchFamily="34" charset="0"/>
              </a:rPr>
              <a:t>est</a:t>
            </a:r>
            <a:r>
              <a:rPr lang="en-ZA" sz="10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ZA" sz="1000" dirty="0" err="1">
                <a:solidFill>
                  <a:schemeClr val="bg1"/>
                </a:solidFill>
                <a:latin typeface="Helvetica" pitchFamily="34" charset="0"/>
              </a:rPr>
              <a:t>etia</a:t>
            </a:r>
            <a:r>
              <a:rPr lang="en-ZA" sz="1000" dirty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n-ZA" sz="1000" dirty="0" err="1">
                <a:solidFill>
                  <a:schemeClr val="bg1"/>
                </a:solidFill>
                <a:latin typeface="Helvetica" pitchFamily="34" charset="0"/>
              </a:rPr>
              <a:t>processus</a:t>
            </a:r>
            <a:endParaRPr lang="en-US" sz="10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 userDrawn="1"/>
        </p:nvSpPr>
        <p:spPr bwMode="auto">
          <a:xfrm>
            <a:off x="1331913" y="5992813"/>
            <a:ext cx="285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1000">
                <a:solidFill>
                  <a:schemeClr val="bg1"/>
                </a:solidFill>
                <a:latin typeface="Helvetica" pitchFamily="34" charset="0"/>
              </a:rPr>
              <a:t>Me lius quod ii legunt claritas est etia processus</a:t>
            </a:r>
            <a:endParaRPr lang="en-US" sz="100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AAF14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2" descr="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76250"/>
            <a:ext cx="31686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89587" y="2202735"/>
            <a:ext cx="6878558" cy="26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  <a:latin typeface="Helvetica" pitchFamily="34" charset="0"/>
              </a:rPr>
              <a:t>Presentation</a:t>
            </a:r>
          </a:p>
          <a:p>
            <a:endParaRPr lang="en-ZA" sz="48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>
              <a:lnSpc>
                <a:spcPct val="80000"/>
              </a:lnSpc>
            </a:pPr>
            <a:endParaRPr lang="en-ZA" sz="10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>
              <a:lnSpc>
                <a:spcPct val="80000"/>
              </a:lnSpc>
            </a:pPr>
            <a:r>
              <a:rPr lang="en-ZA" sz="3200" dirty="0" smtClean="0">
                <a:solidFill>
                  <a:schemeClr val="bg1"/>
                </a:solidFill>
                <a:latin typeface="Helvetica" pitchFamily="34" charset="0"/>
              </a:rPr>
              <a:t>to </a:t>
            </a:r>
            <a:r>
              <a:rPr lang="en-ZA" sz="3200" dirty="0" err="1" smtClean="0">
                <a:solidFill>
                  <a:schemeClr val="bg1"/>
                </a:solidFill>
                <a:latin typeface="Helvetica" pitchFamily="34" charset="0"/>
              </a:rPr>
              <a:t>iWeek</a:t>
            </a:r>
            <a:r>
              <a:rPr lang="en-ZA" sz="3200" dirty="0" smtClean="0">
                <a:solidFill>
                  <a:schemeClr val="bg1"/>
                </a:solidFill>
                <a:latin typeface="Helvetica" pitchFamily="34" charset="0"/>
              </a:rPr>
              <a:t> 2010</a:t>
            </a:r>
            <a:endParaRPr lang="en-ZA" sz="3200" dirty="0">
              <a:solidFill>
                <a:schemeClr val="bg1"/>
              </a:solidFill>
              <a:latin typeface="Helvetica" pitchFamily="34" charset="0"/>
            </a:endParaRPr>
          </a:p>
          <a:p>
            <a:endParaRPr lang="en-ZA" dirty="0">
              <a:solidFill>
                <a:schemeClr val="bg1"/>
              </a:solidFill>
              <a:latin typeface="Helvetica" pitchFamily="34" charset="0"/>
            </a:endParaRPr>
          </a:p>
          <a:p>
            <a:r>
              <a:rPr lang="en-ZA" sz="2000" dirty="0" smtClean="0">
                <a:solidFill>
                  <a:schemeClr val="bg1"/>
                </a:solidFill>
                <a:latin typeface="Helvetica" pitchFamily="34" charset="0"/>
              </a:rPr>
              <a:t>16 September 2010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40"/>
            <a:ext cx="9180513" cy="6884988"/>
          </a:xfrm>
          <a:prstGeom prst="rect">
            <a:avLst/>
          </a:prstGeom>
        </p:spPr>
      </p:pic>
      <p:pic>
        <p:nvPicPr>
          <p:cNvPr id="6147" name="Picture 12" descr="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8065" y="269774"/>
            <a:ext cx="2539641" cy="119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89587" y="2347536"/>
            <a:ext cx="48973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4400" dirty="0" smtClean="0">
                <a:solidFill>
                  <a:schemeClr val="bg1"/>
                </a:solidFill>
                <a:latin typeface="Helvetica" pitchFamily="34" charset="0"/>
              </a:rPr>
              <a:t>Commercial Launch Activities</a:t>
            </a:r>
            <a:endParaRPr lang="en-ZA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57951"/>
            <a:ext cx="21336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864A8D4A-B602-4C7A-9F64-5AEA9A8AB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67"/>
            <a:ext cx="6677891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Launch Projects </a:t>
            </a:r>
            <a:r>
              <a:rPr lang="en-ZA" sz="1200" dirty="0" smtClean="0"/>
              <a:t>1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212992"/>
            <a:ext cx="8666162" cy="2949575"/>
          </a:xfrm>
        </p:spPr>
        <p:txBody>
          <a:bodyPr/>
          <a:lstStyle/>
          <a:p>
            <a:r>
              <a:rPr lang="en-ZA" dirty="0" smtClean="0"/>
              <a:t>Customer facing processes and systems are in place</a:t>
            </a:r>
          </a:p>
          <a:p>
            <a:pPr marL="342900" lvl="2" indent="-342900">
              <a:buBlip>
                <a:blip r:embed="rId3"/>
              </a:buBlip>
            </a:pPr>
            <a:r>
              <a:rPr lang="en-ZA" sz="2200" dirty="0" smtClean="0">
                <a:ea typeface="+mn-ea"/>
                <a:cs typeface="+mn-cs"/>
              </a:rPr>
              <a:t>Open access connectivity points to the network have been established:</a:t>
            </a:r>
          </a:p>
          <a:p>
            <a:pPr marL="800100" lvl="3" indent="-342900">
              <a:buBlip>
                <a:blip r:embed="rId3"/>
              </a:buBlip>
            </a:pPr>
            <a:r>
              <a:rPr lang="en-ZA" sz="1800" dirty="0" smtClean="0">
                <a:ea typeface="+mn-ea"/>
                <a:cs typeface="+mn-cs"/>
              </a:rPr>
              <a:t>Gauteng x 3 - </a:t>
            </a:r>
            <a:r>
              <a:rPr lang="en-ZA" sz="1800" dirty="0" err="1" smtClean="0">
                <a:ea typeface="+mn-ea"/>
                <a:cs typeface="+mn-cs"/>
              </a:rPr>
              <a:t>Teraco</a:t>
            </a:r>
            <a:r>
              <a:rPr lang="en-ZA" sz="1800" dirty="0" smtClean="0">
                <a:ea typeface="+mn-ea"/>
                <a:cs typeface="+mn-cs"/>
              </a:rPr>
              <a:t> </a:t>
            </a:r>
            <a:r>
              <a:rPr lang="en-ZA" sz="1800" dirty="0" err="1" smtClean="0">
                <a:ea typeface="+mn-ea"/>
                <a:cs typeface="+mn-cs"/>
              </a:rPr>
              <a:t>Isando</a:t>
            </a:r>
            <a:r>
              <a:rPr lang="en-ZA" sz="1800" dirty="0" smtClean="0">
                <a:ea typeface="+mn-ea"/>
                <a:cs typeface="+mn-cs"/>
              </a:rPr>
              <a:t>, </a:t>
            </a:r>
            <a:r>
              <a:rPr lang="en-ZA" sz="1800" dirty="0" err="1" smtClean="0">
                <a:ea typeface="+mn-ea"/>
                <a:cs typeface="+mn-cs"/>
              </a:rPr>
              <a:t>Neotel</a:t>
            </a:r>
            <a:r>
              <a:rPr lang="en-ZA" sz="1800" dirty="0" smtClean="0">
                <a:ea typeface="+mn-ea"/>
                <a:cs typeface="+mn-cs"/>
              </a:rPr>
              <a:t> </a:t>
            </a:r>
            <a:r>
              <a:rPr lang="en-ZA" sz="1800" dirty="0" err="1" smtClean="0">
                <a:ea typeface="+mn-ea"/>
                <a:cs typeface="+mn-cs"/>
              </a:rPr>
              <a:t>Midrand</a:t>
            </a:r>
            <a:r>
              <a:rPr lang="en-ZA" sz="1800" dirty="0" smtClean="0">
                <a:ea typeface="+mn-ea"/>
                <a:cs typeface="+mn-cs"/>
              </a:rPr>
              <a:t>, BCX </a:t>
            </a:r>
            <a:r>
              <a:rPr lang="en-ZA" sz="1800" dirty="0" err="1" smtClean="0">
                <a:ea typeface="+mn-ea"/>
                <a:cs typeface="+mn-cs"/>
              </a:rPr>
              <a:t>Midrand</a:t>
            </a:r>
            <a:endParaRPr lang="en-ZA" sz="1800" dirty="0" smtClean="0">
              <a:ea typeface="+mn-ea"/>
              <a:cs typeface="+mn-cs"/>
            </a:endParaRPr>
          </a:p>
          <a:p>
            <a:pPr marL="800100" lvl="3" indent="-342900">
              <a:buBlip>
                <a:blip r:embed="rId3"/>
              </a:buBlip>
            </a:pPr>
            <a:r>
              <a:rPr lang="en-ZA" sz="1800" dirty="0" smtClean="0">
                <a:ea typeface="+mn-ea"/>
                <a:cs typeface="+mn-cs"/>
              </a:rPr>
              <a:t>Cape Town - </a:t>
            </a:r>
            <a:r>
              <a:rPr lang="en-ZA" sz="1800" dirty="0" err="1" smtClean="0">
                <a:ea typeface="+mn-ea"/>
                <a:cs typeface="+mn-cs"/>
              </a:rPr>
              <a:t>Teraco</a:t>
            </a:r>
            <a:r>
              <a:rPr lang="en-ZA" sz="1800" dirty="0" smtClean="0">
                <a:ea typeface="+mn-ea"/>
                <a:cs typeface="+mn-cs"/>
              </a:rPr>
              <a:t> </a:t>
            </a:r>
            <a:r>
              <a:rPr lang="en-ZA" sz="1800" dirty="0" err="1" smtClean="0">
                <a:ea typeface="+mn-ea"/>
                <a:cs typeface="+mn-cs"/>
              </a:rPr>
              <a:t>Rondebosch</a:t>
            </a:r>
            <a:endParaRPr lang="en-ZA" sz="1800" dirty="0" smtClean="0">
              <a:ea typeface="+mn-ea"/>
              <a:cs typeface="+mn-cs"/>
            </a:endParaRPr>
          </a:p>
          <a:p>
            <a:pPr marL="800100" lvl="3" indent="-342900">
              <a:buBlip>
                <a:blip r:embed="rId3"/>
              </a:buBlip>
            </a:pPr>
            <a:r>
              <a:rPr lang="en-ZA" sz="1800" dirty="0" smtClean="0">
                <a:ea typeface="+mn-ea"/>
                <a:cs typeface="+mn-cs"/>
              </a:rPr>
              <a:t>Durban - IS </a:t>
            </a:r>
            <a:r>
              <a:rPr lang="en-ZA" sz="1800" dirty="0" err="1" smtClean="0">
                <a:ea typeface="+mn-ea"/>
                <a:cs typeface="+mn-cs"/>
              </a:rPr>
              <a:t>Umhlanga</a:t>
            </a:r>
            <a:r>
              <a:rPr lang="en-ZA" sz="1800" dirty="0" smtClean="0">
                <a:ea typeface="+mn-ea"/>
                <a:cs typeface="+mn-cs"/>
              </a:rPr>
              <a:t> Rocks</a:t>
            </a:r>
          </a:p>
          <a:p>
            <a:pPr marL="342900" lvl="2" indent="-342900">
              <a:spcBef>
                <a:spcPts val="1200"/>
              </a:spcBef>
              <a:buBlip>
                <a:blip r:embed="rId3"/>
              </a:buBlip>
            </a:pPr>
            <a:r>
              <a:rPr lang="en-ZA" sz="2200" dirty="0" smtClean="0">
                <a:ea typeface="+mn-ea"/>
                <a:cs typeface="+mn-cs"/>
              </a:rPr>
              <a:t>Implementation of ASON complete and photonic cross connect protection planned</a:t>
            </a:r>
          </a:p>
          <a:p>
            <a:pPr marL="800100" lvl="3" indent="-342900">
              <a:buBlip>
                <a:blip r:embed="rId3"/>
              </a:buBlip>
            </a:pPr>
            <a:endParaRPr lang="en-ZA" sz="1800" dirty="0" smtClean="0">
              <a:ea typeface="+mn-ea"/>
              <a:cs typeface="+mn-cs"/>
            </a:endParaRPr>
          </a:p>
          <a:p>
            <a:endParaRPr lang="en-ZA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11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GettyImages_88274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7858" y="4095570"/>
            <a:ext cx="3220781" cy="21389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7837" y="4253345"/>
            <a:ext cx="5035859" cy="20920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10Gbit/s lambdas lit across the network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‘Soft Launch’ (network trials) planned for August &amp; September ‘10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launch expected Q4 2010</a:t>
            </a:r>
          </a:p>
          <a:p>
            <a:pPr marL="8001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AF14"/>
              </a:buClr>
              <a:buSzPct val="75000"/>
              <a:buFont typeface="Arial" charset="0"/>
              <a:buBlip>
                <a:blip r:embed="rId3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67"/>
            <a:ext cx="6705600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Launch Projects </a:t>
            </a:r>
            <a:r>
              <a:rPr lang="en-ZA" sz="1200" dirty="0" smtClean="0"/>
              <a:t>2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585292"/>
            <a:ext cx="5583382" cy="26788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400" dirty="0" smtClean="0"/>
              <a:t>O&amp;M Enhancements</a:t>
            </a:r>
          </a:p>
          <a:p>
            <a:pPr lvl="1">
              <a:spcBef>
                <a:spcPts val="1200"/>
              </a:spcBef>
            </a:pPr>
            <a:r>
              <a:rPr lang="en-ZA" dirty="0" smtClean="0"/>
              <a:t>Management of O&amp;M being </a:t>
            </a:r>
            <a:r>
              <a:rPr lang="en-ZA" dirty="0" err="1" smtClean="0"/>
              <a:t>insourced</a:t>
            </a:r>
            <a:r>
              <a:rPr lang="en-ZA" dirty="0" smtClean="0"/>
              <a:t> from current provider</a:t>
            </a:r>
          </a:p>
          <a:p>
            <a:pPr lvl="1">
              <a:spcBef>
                <a:spcPts val="1200"/>
              </a:spcBef>
            </a:pPr>
            <a:r>
              <a:rPr lang="en-ZA" dirty="0" smtClean="0"/>
              <a:t>NOC already relocated to Broadband </a:t>
            </a:r>
            <a:r>
              <a:rPr lang="en-ZA" dirty="0" err="1" smtClean="0"/>
              <a:t>Infraco</a:t>
            </a:r>
            <a:r>
              <a:rPr lang="en-ZA" dirty="0" smtClean="0"/>
              <a:t> offices in </a:t>
            </a:r>
            <a:r>
              <a:rPr lang="en-ZA" dirty="0" err="1" smtClean="0"/>
              <a:t>Woodmead</a:t>
            </a:r>
            <a:endParaRPr lang="en-Z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12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Broadband Infraco Image 20091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092" y="1907494"/>
            <a:ext cx="2533363" cy="16889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1780" y="3838002"/>
            <a:ext cx="8304235" cy="2521249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Outsourced maintenance contracts to be transferred to Broadband </a:t>
            </a:r>
            <a:r>
              <a:rPr kumimoji="0" lang="en-Z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Infraco</a:t>
            </a: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 shortly</a:t>
            </a:r>
          </a:p>
          <a:p>
            <a:pPr marL="742950" marR="0" lvl="1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Broadband </a:t>
            </a:r>
            <a:r>
              <a:rPr kumimoji="0" lang="en-Z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Infraco</a:t>
            </a: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 management and ‘working’ regional supervisory teams in place</a:t>
            </a:r>
          </a:p>
          <a:p>
            <a:pPr marL="742950" marR="0" lvl="1" indent="-2857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Significant improvements in MTTRs expected</a:t>
            </a:r>
            <a:endParaRPr kumimoji="0" lang="en-ZA" sz="20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40"/>
            <a:ext cx="9180513" cy="6884988"/>
          </a:xfrm>
          <a:prstGeom prst="rect">
            <a:avLst/>
          </a:prstGeom>
        </p:spPr>
      </p:pic>
      <p:pic>
        <p:nvPicPr>
          <p:cNvPr id="6147" name="Picture 12" descr="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568" y="269775"/>
            <a:ext cx="2569138" cy="12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89587" y="2389994"/>
            <a:ext cx="5299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Helvetica" pitchFamily="34" charset="0"/>
              </a:rPr>
              <a:t>Focus for the Year Ahead</a:t>
            </a:r>
            <a:endParaRPr lang="en-ZA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57951"/>
            <a:ext cx="21336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864A8D4A-B602-4C7A-9F64-5AEA9A8AB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1" descr="D:\Annual Report 2009 (Word)\Infraco Pics for Annual Report\Fibreop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10526" y="3809999"/>
            <a:ext cx="1908173" cy="25099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20" y="451921"/>
            <a:ext cx="9274141" cy="64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F819-D064-4167-9099-AC27F0A7BDE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ecagon 6"/>
          <p:cNvSpPr/>
          <p:nvPr/>
        </p:nvSpPr>
        <p:spPr>
          <a:xfrm>
            <a:off x="6628638" y="285750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9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8" name="Decagon 7"/>
          <p:cNvSpPr/>
          <p:nvPr/>
        </p:nvSpPr>
        <p:spPr>
          <a:xfrm>
            <a:off x="5116830" y="2833116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9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9" name="Decagon 8"/>
          <p:cNvSpPr/>
          <p:nvPr/>
        </p:nvSpPr>
        <p:spPr>
          <a:xfrm>
            <a:off x="3420237" y="5289042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8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3267075" y="364236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1" name="Decagon 10"/>
          <p:cNvSpPr/>
          <p:nvPr/>
        </p:nvSpPr>
        <p:spPr>
          <a:xfrm>
            <a:off x="4663821" y="4552569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6531102" y="4687824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8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7163562" y="2948559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5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3595116" y="599617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8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1667256" y="480060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6" name="Decagon 15"/>
          <p:cNvSpPr/>
          <p:nvPr/>
        </p:nvSpPr>
        <p:spPr>
          <a:xfrm>
            <a:off x="4772025" y="356158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6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5912358" y="326517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8" name="Decagon 17"/>
          <p:cNvSpPr/>
          <p:nvPr/>
        </p:nvSpPr>
        <p:spPr>
          <a:xfrm>
            <a:off x="7569708" y="525322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9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3176" y="5276088"/>
            <a:ext cx="98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/>
              <a:t>No. of 10Gig</a:t>
            </a:r>
            <a:endParaRPr lang="en-ZA" sz="800" dirty="0"/>
          </a:p>
        </p:txBody>
      </p:sp>
      <p:sp>
        <p:nvSpPr>
          <p:cNvPr id="20" name="Decagon 19"/>
          <p:cNvSpPr/>
          <p:nvPr/>
        </p:nvSpPr>
        <p:spPr>
          <a:xfrm>
            <a:off x="6547485" y="155752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7434072" y="1599057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-1"/>
            <a:ext cx="9144000" cy="638629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chemeClr val="bg1"/>
                </a:solidFill>
              </a:rPr>
              <a:t> Current Network Infrastructure &amp; Roadmap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07816" y="1455035"/>
            <a:ext cx="3934691" cy="170816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eaLnBrk="0" hangingPunct="0">
              <a:buFontTx/>
              <a:buChar char="•"/>
            </a:pPr>
            <a:r>
              <a:rPr lang="en-US" sz="1400" b="0" dirty="0" smtClean="0">
                <a:solidFill>
                  <a:srgbClr val="003300"/>
                </a:solidFill>
              </a:rPr>
              <a:t>Network Meshing for improved service quality</a:t>
            </a:r>
            <a:endParaRPr lang="en-US" sz="1400" b="0" dirty="0">
              <a:solidFill>
                <a:srgbClr val="003300"/>
              </a:solidFill>
            </a:endParaRPr>
          </a:p>
          <a:p>
            <a:pPr marL="177800" indent="-177800" eaLnBrk="0" hangingPunct="0">
              <a:buFontTx/>
              <a:buChar char="•"/>
            </a:pPr>
            <a:endParaRPr lang="en-US" sz="600" b="0" dirty="0">
              <a:solidFill>
                <a:srgbClr val="003300"/>
              </a:solidFill>
            </a:endParaRPr>
          </a:p>
          <a:p>
            <a:pPr marL="177800" indent="-177800" eaLnBrk="0" hangingPunct="0">
              <a:buFontTx/>
              <a:buChar char="•"/>
            </a:pPr>
            <a:r>
              <a:rPr lang="en-US" sz="1400" b="0" dirty="0" smtClean="0">
                <a:solidFill>
                  <a:srgbClr val="003300"/>
                </a:solidFill>
              </a:rPr>
              <a:t>Links to the  East and West coast submarine cable landing stations</a:t>
            </a:r>
          </a:p>
          <a:p>
            <a:pPr marL="177800" indent="-177800" eaLnBrk="0" hangingPunct="0">
              <a:buFontTx/>
              <a:buChar char="•"/>
            </a:pPr>
            <a:endParaRPr lang="en-US" sz="600" dirty="0" smtClean="0">
              <a:solidFill>
                <a:srgbClr val="003300"/>
              </a:solidFill>
            </a:endParaRPr>
          </a:p>
          <a:p>
            <a:pPr marL="177800" indent="-177800" eaLnBrk="0" hangingPunct="0">
              <a:buFontTx/>
              <a:buChar char="•"/>
            </a:pPr>
            <a:r>
              <a:rPr lang="en-US" sz="1400" dirty="0" smtClean="0">
                <a:solidFill>
                  <a:srgbClr val="003300"/>
                </a:solidFill>
              </a:rPr>
              <a:t>3rd route to Polokwane</a:t>
            </a:r>
          </a:p>
          <a:p>
            <a:pPr marL="177800" indent="-177800" eaLnBrk="0" hangingPunct="0">
              <a:buFontTx/>
              <a:buChar char="•"/>
            </a:pPr>
            <a:endParaRPr lang="en-US" sz="600" dirty="0" smtClean="0">
              <a:solidFill>
                <a:srgbClr val="003300"/>
              </a:solidFill>
            </a:endParaRPr>
          </a:p>
          <a:p>
            <a:pPr marL="177800" indent="-177800" eaLnBrk="0" hangingPunct="0">
              <a:buFontTx/>
              <a:buChar char="•"/>
            </a:pPr>
            <a:r>
              <a:rPr lang="en-US" sz="1400" dirty="0" smtClean="0">
                <a:solidFill>
                  <a:srgbClr val="003300"/>
                </a:solidFill>
              </a:rPr>
              <a:t>IP Core rollout</a:t>
            </a:r>
            <a:endParaRPr lang="en-US" sz="1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412"/>
            <a:ext cx="6691745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Infrastructure Projects for the Year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387895"/>
            <a:ext cx="8475662" cy="2680382"/>
          </a:xfrm>
        </p:spPr>
        <p:txBody>
          <a:bodyPr/>
          <a:lstStyle/>
          <a:p>
            <a:r>
              <a:rPr lang="en-ZA" dirty="0" smtClean="0"/>
              <a:t>Continued expansion of the network – 1,036 new fibre kilometres planned e.g. diversity to National borders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Roll out of additional ‘Open Access’ POPS e.g. Pretoria, PE, Bloemfontein, etc.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New 10Gbit/s lambdas across the network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IP MPLS Core (Johannesburg / Cape Town / Durban) – Layer 2 Services</a:t>
            </a:r>
          </a:p>
          <a:p>
            <a:pPr lvl="1">
              <a:spcBef>
                <a:spcPts val="1200"/>
              </a:spcBef>
            </a:pPr>
            <a:endParaRPr lang="en-ZA" sz="1600" dirty="0" smtClean="0"/>
          </a:p>
          <a:p>
            <a:endParaRPr lang="en-Z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15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may 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442" y="4258101"/>
            <a:ext cx="2731419" cy="18177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5140" y="4312853"/>
            <a:ext cx="5312206" cy="20879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Replacement of 20 channel DWDM with new generation 40 channel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of the above facilitating SLA improvements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16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16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40"/>
            <a:ext cx="9180513" cy="6884988"/>
          </a:xfrm>
          <a:prstGeom prst="rect">
            <a:avLst/>
          </a:prstGeom>
        </p:spPr>
      </p:pic>
      <p:pic>
        <p:nvPicPr>
          <p:cNvPr id="6147" name="Picture 12" descr="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532" y="1347949"/>
            <a:ext cx="2569138" cy="12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89587" y="2389994"/>
            <a:ext cx="52991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Helvetica" pitchFamily="34" charset="0"/>
              </a:rPr>
              <a:t>The Future of Internet in South Africa....?</a:t>
            </a:r>
            <a:endParaRPr lang="en-ZA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57951"/>
            <a:ext cx="21336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864A8D4A-B602-4C7A-9F64-5AEA9A8AB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1" descr="D:\Annual Report 2009 (Word)\Infraco Pics for Annual Report\Fibreop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10526" y="3809999"/>
            <a:ext cx="1908173" cy="25099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412"/>
            <a:ext cx="6691745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The Future of Internet in SA....?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01287"/>
            <a:ext cx="8475662" cy="2680382"/>
          </a:xfrm>
        </p:spPr>
        <p:txBody>
          <a:bodyPr/>
          <a:lstStyle/>
          <a:p>
            <a:r>
              <a:rPr lang="en-ZA" dirty="0" smtClean="0"/>
              <a:t>Cost of International and National bandwidth will continue to reduce due to greater capacity and diversity.</a:t>
            </a:r>
          </a:p>
          <a:p>
            <a:r>
              <a:rPr lang="en-ZA" dirty="0" smtClean="0"/>
              <a:t>Likely that internet access prices will drop by 20% to 30% in the next 3 years and then level out.</a:t>
            </a:r>
          </a:p>
          <a:p>
            <a:r>
              <a:rPr lang="en-ZA" dirty="0" smtClean="0"/>
              <a:t>Bandwidth and usage will be used as key differentiators to achieve price points.</a:t>
            </a:r>
          </a:p>
          <a:p>
            <a:r>
              <a:rPr lang="en-ZA" dirty="0" err="1" smtClean="0"/>
              <a:t>QoS</a:t>
            </a:r>
            <a:r>
              <a:rPr lang="en-ZA" dirty="0" smtClean="0"/>
              <a:t> will increasingly become a differentiator.</a:t>
            </a:r>
          </a:p>
          <a:p>
            <a:pPr lvl="1">
              <a:spcBef>
                <a:spcPts val="1200"/>
              </a:spcBef>
            </a:pPr>
            <a:endParaRPr lang="en-ZA" sz="1600" dirty="0" smtClean="0"/>
          </a:p>
          <a:p>
            <a:endParaRPr lang="en-Z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17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may 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442" y="4258101"/>
            <a:ext cx="2731419" cy="18177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5140" y="3766933"/>
            <a:ext cx="5312206" cy="20879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ZA" sz="2200" dirty="0" smtClean="0">
                <a:solidFill>
                  <a:srgbClr val="6D6F67"/>
                </a:solidFill>
              </a:rPr>
              <a:t>“Capped” Internet will continue for the foreseeable future however usage caps will increase.</a:t>
            </a:r>
          </a:p>
          <a:p>
            <a:pPr marL="342900" lvl="0" indent="-342900" eaLnBrk="0" hangingPunct="0">
              <a:spcBef>
                <a:spcPct val="20000"/>
              </a:spcBef>
              <a:buBlip>
                <a:blip r:embed="rId4"/>
              </a:buBlip>
              <a:defRPr/>
            </a:pPr>
            <a:r>
              <a:rPr lang="en-ZA" sz="2200" kern="0" dirty="0" smtClean="0">
                <a:solidFill>
                  <a:srgbClr val="6D6F67"/>
                </a:solidFill>
              </a:rPr>
              <a:t>“Uncapped” Internet will increase in availability (Fair Use policy)</a:t>
            </a:r>
          </a:p>
          <a:p>
            <a:pPr marL="342900" lvl="0" indent="-342900" eaLnBrk="0" hangingPunct="0">
              <a:spcBef>
                <a:spcPct val="20000"/>
              </a:spcBef>
              <a:buBlip>
                <a:blip r:embed="rId4"/>
              </a:buBlip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</a:t>
            </a:r>
            <a:r>
              <a:rPr kumimoji="0" lang="en-ZA" sz="2200" b="0" i="0" u="none" strike="noStrike" kern="0" cap="none" spc="0" normalizeH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of bundling across different sectors e.g. Banks.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16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16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65" y="2508"/>
            <a:ext cx="9180513" cy="68849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29" y="4391891"/>
            <a:ext cx="8418612" cy="20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12" descr="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065" y="269774"/>
            <a:ext cx="2539641" cy="119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89587" y="2361392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Helvetica" pitchFamily="34" charset="0"/>
              </a:rPr>
              <a:t>Thank you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57951"/>
            <a:ext cx="21336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864A8D4A-B602-4C7A-9F64-5AEA9A8AB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962"/>
            <a:ext cx="8337550" cy="669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 Scope of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759527"/>
            <a:ext cx="8229600" cy="4502728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Background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Market Focus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Value Proposition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Products and Services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National Network Infrastructure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WACS International Cable System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Commercial Launch Projects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The Year Ahead...</a:t>
            </a:r>
          </a:p>
          <a:p>
            <a:pPr algn="just" eaLnBrk="1" hangingPunct="1">
              <a:spcBef>
                <a:spcPts val="1200"/>
              </a:spcBef>
              <a:buBlip>
                <a:blip r:embed="rId4"/>
              </a:buBlip>
              <a:tabLst>
                <a:tab pos="695325" algn="l"/>
              </a:tabLst>
              <a:defRPr/>
            </a:pPr>
            <a:r>
              <a:rPr lang="en-GB" dirty="0" smtClean="0"/>
              <a:t>The Future of Internet in South Africa...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2</a:t>
            </a:fld>
            <a:endParaRPr lang="en-ZA" sz="1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22"/>
            <a:ext cx="6567055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245772"/>
            <a:ext cx="8304789" cy="1183529"/>
          </a:xfrm>
        </p:spPr>
        <p:txBody>
          <a:bodyPr/>
          <a:lstStyle/>
          <a:p>
            <a:r>
              <a:rPr lang="en-ZA" dirty="0" smtClean="0"/>
              <a:t>Broadband Infraco was initiated in 2006</a:t>
            </a:r>
          </a:p>
          <a:p>
            <a:pPr>
              <a:spcBef>
                <a:spcPts val="1200"/>
              </a:spcBef>
            </a:pPr>
            <a:r>
              <a:rPr lang="en-ZA" dirty="0" smtClean="0"/>
              <a:t>We acquired fibre-optic network assets from Eskom &amp; Transnet (~ 5,000km of optical transmission links)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3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4" y="2937170"/>
            <a:ext cx="2535380" cy="33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5138" y="2535382"/>
            <a:ext cx="5758241" cy="37152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Four year Contract was negotiated with Neotel which commenced in 2008 and included: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Sole use of the network infrastructure (prior to licensing)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Outsourcing of Operations &amp; Maintenance of the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Broadband</a:t>
            </a:r>
            <a:r>
              <a:rPr kumimoji="0" lang="en-ZA" sz="2200" b="0" i="0" u="none" strike="noStrike" kern="0" cap="none" spc="0" normalizeH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Infraco was awarded an         </a:t>
            </a:r>
            <a:r>
              <a:rPr kumimoji="0" lang="en-ZA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-ECNS license on 19 October 2009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Z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Now empowered to implement wholesale business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4267"/>
            <a:ext cx="6691745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Market Focus</a:t>
            </a:r>
            <a:endParaRPr lang="en-ZA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245772"/>
            <a:ext cx="4532531" cy="4835525"/>
          </a:xfrm>
        </p:spPr>
        <p:txBody>
          <a:bodyPr/>
          <a:lstStyle/>
          <a:p>
            <a:r>
              <a:rPr lang="en-ZA" dirty="0" smtClean="0"/>
              <a:t>Broadband </a:t>
            </a:r>
            <a:r>
              <a:rPr lang="en-ZA" dirty="0" err="1" smtClean="0"/>
              <a:t>Infraco</a:t>
            </a:r>
            <a:r>
              <a:rPr lang="en-ZA" dirty="0" smtClean="0"/>
              <a:t> sells wholesale national long distance and international transmission services.</a:t>
            </a:r>
          </a:p>
          <a:p>
            <a:pPr>
              <a:spcBef>
                <a:spcPts val="1800"/>
              </a:spcBef>
            </a:pPr>
            <a:r>
              <a:rPr lang="en-ZA" dirty="0" smtClean="0"/>
              <a:t>Our market focus is on licensed fixed and mobile network operators and ISPs in accordance with our I-ECNS License.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4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200176381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0101" y="1371599"/>
            <a:ext cx="3586745" cy="26113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876" y="5150363"/>
            <a:ext cx="8085028" cy="48355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endParaRPr lang="en-ZA" sz="2200" dirty="0" smtClean="0">
              <a:solidFill>
                <a:srgbClr val="6D6F67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5643" y="4738254"/>
            <a:ext cx="8069262" cy="1835971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en-ZA" sz="2200" dirty="0" smtClean="0">
                <a:solidFill>
                  <a:srgbClr val="6D6F67"/>
                </a:solidFill>
                <a:latin typeface="+mn-lt"/>
              </a:rPr>
              <a:t>We will also focus on providing long distance connectivity to projects that are of national interest and to Underserviced Area licensees.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67"/>
            <a:ext cx="6691745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Value Proposition</a:t>
            </a:r>
            <a:endParaRPr lang="en-ZA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" y="1245773"/>
            <a:ext cx="8405907" cy="2398179"/>
          </a:xfrm>
        </p:spPr>
        <p:txBody>
          <a:bodyPr/>
          <a:lstStyle/>
          <a:p>
            <a:r>
              <a:rPr lang="en-ZA" dirty="0" smtClean="0"/>
              <a:t>The services offered by Broadband </a:t>
            </a:r>
            <a:r>
              <a:rPr lang="en-ZA" dirty="0" err="1" smtClean="0"/>
              <a:t>Infraco</a:t>
            </a:r>
            <a:r>
              <a:rPr lang="en-ZA" dirty="0" smtClean="0"/>
              <a:t> will allow its customers to improve their cost structure as it will allow them to:</a:t>
            </a:r>
          </a:p>
          <a:p>
            <a:pPr lvl="1"/>
            <a:r>
              <a:rPr lang="en-ZA" sz="1800" dirty="0" smtClean="0"/>
              <a:t>provide </a:t>
            </a:r>
            <a:r>
              <a:rPr lang="en-ZA" sz="1800" b="1" dirty="0" smtClean="0"/>
              <a:t>national connectivity at much lower cost</a:t>
            </a:r>
            <a:r>
              <a:rPr lang="en-ZA" sz="1800" dirty="0" smtClean="0"/>
              <a:t> and negate the need to invest capital in building their own long distance networks </a:t>
            </a:r>
          </a:p>
          <a:p>
            <a:pPr lvl="1">
              <a:spcBef>
                <a:spcPts val="600"/>
              </a:spcBef>
            </a:pPr>
            <a:r>
              <a:rPr lang="en-ZA" sz="1800" dirty="0" smtClean="0"/>
              <a:t>provide </a:t>
            </a:r>
            <a:r>
              <a:rPr lang="en-ZA" sz="1800" b="1" dirty="0" smtClean="0"/>
              <a:t>higher levels of service</a:t>
            </a:r>
            <a:r>
              <a:rPr lang="en-ZA" sz="1800" dirty="0" smtClean="0"/>
              <a:t> to their customers due to the addition of an alternative long distance service provider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5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1" descr="D:\Annual Report 2009 (Word)\Infraco Pics for Annual Report\Fibreop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88318" y="3741761"/>
            <a:ext cx="1908173" cy="2509998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5137" y="3589361"/>
            <a:ext cx="6282027" cy="2756848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b="1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focus on their core business</a:t>
            </a:r>
            <a:r>
              <a:rPr kumimoji="0" lang="en-ZA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, such as metro fibre optic networks for metro backhaul, as well as fixed and</a:t>
            </a:r>
            <a:r>
              <a:rPr kumimoji="0" lang="en-ZA" b="0" i="0" u="none" strike="noStrike" kern="0" cap="none" spc="0" normalizeH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ZA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</a:rPr>
              <a:t>wireless last mile services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ZA" kern="0" dirty="0" smtClean="0">
                <a:solidFill>
                  <a:srgbClr val="6D6F67"/>
                </a:solidFill>
                <a:latin typeface="+mn-lt"/>
              </a:rPr>
              <a:t>make best of use of the </a:t>
            </a:r>
            <a:r>
              <a:rPr lang="en-ZA" b="1" kern="0" dirty="0" smtClean="0">
                <a:solidFill>
                  <a:srgbClr val="6D6F67"/>
                </a:solidFill>
                <a:latin typeface="+mn-lt"/>
              </a:rPr>
              <a:t>geographic diversity</a:t>
            </a:r>
            <a:r>
              <a:rPr lang="en-ZA" kern="0" dirty="0" smtClean="0">
                <a:solidFill>
                  <a:srgbClr val="6D6F67"/>
                </a:solidFill>
                <a:latin typeface="+mn-lt"/>
              </a:rPr>
              <a:t> of the Broadband </a:t>
            </a:r>
            <a:r>
              <a:rPr lang="en-ZA" kern="0" dirty="0" err="1" smtClean="0">
                <a:solidFill>
                  <a:srgbClr val="6D6F67"/>
                </a:solidFill>
                <a:latin typeface="+mn-lt"/>
              </a:rPr>
              <a:t>Infraco</a:t>
            </a:r>
            <a:r>
              <a:rPr lang="en-ZA" kern="0" dirty="0" smtClean="0">
                <a:solidFill>
                  <a:srgbClr val="6D6F67"/>
                </a:solidFill>
                <a:latin typeface="+mn-lt"/>
              </a:rPr>
              <a:t> network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ZA" kern="0" dirty="0" smtClean="0">
                <a:solidFill>
                  <a:srgbClr val="6D6F67"/>
                </a:solidFill>
                <a:latin typeface="+mn-lt"/>
              </a:rPr>
              <a:t>benefit from the </a:t>
            </a:r>
            <a:r>
              <a:rPr lang="en-ZA" b="1" kern="0" dirty="0" smtClean="0">
                <a:solidFill>
                  <a:srgbClr val="6D6F67"/>
                </a:solidFill>
                <a:latin typeface="+mn-lt"/>
              </a:rPr>
              <a:t>economies of scale </a:t>
            </a:r>
            <a:r>
              <a:rPr lang="en-ZA" kern="0" dirty="0" smtClean="0">
                <a:solidFill>
                  <a:srgbClr val="6D6F67"/>
                </a:solidFill>
                <a:latin typeface="+mn-lt"/>
              </a:rPr>
              <a:t>that can be achieved through the aggregation of large volumes of long distance traffic from multiple operators.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22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22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22"/>
            <a:ext cx="6691745" cy="835925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Products and Services</a:t>
            </a:r>
            <a:r>
              <a:rPr lang="en-ZA" sz="1400" dirty="0" smtClean="0"/>
              <a:t> </a:t>
            </a:r>
            <a:endParaRPr lang="en-ZA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339414"/>
            <a:ext cx="5367626" cy="4179322"/>
          </a:xfrm>
        </p:spPr>
        <p:txBody>
          <a:bodyPr/>
          <a:lstStyle/>
          <a:p>
            <a:r>
              <a:rPr lang="en-ZA" dirty="0" smtClean="0"/>
              <a:t>Services are based upon the provision of high capacity managed bandwidth from Point of Presence (POP) to POP within our network.</a:t>
            </a:r>
          </a:p>
          <a:p>
            <a:pPr>
              <a:spcBef>
                <a:spcPts val="600"/>
              </a:spcBef>
            </a:pPr>
            <a:r>
              <a:rPr lang="en-ZA" dirty="0" smtClean="0"/>
              <a:t>Services are Synchronous Digital Hierarchy (SDH) based and available in the following bandwidths:</a:t>
            </a:r>
          </a:p>
          <a:p>
            <a:pPr lvl="1">
              <a:lnSpc>
                <a:spcPct val="120000"/>
              </a:lnSpc>
              <a:defRPr/>
            </a:pPr>
            <a:r>
              <a:rPr lang="en-ZA" sz="1800" dirty="0" smtClean="0"/>
              <a:t>STM-1, STM-4, STM-16, STM-64</a:t>
            </a:r>
          </a:p>
          <a:p>
            <a:pPr lvl="1">
              <a:lnSpc>
                <a:spcPct val="120000"/>
              </a:lnSpc>
              <a:defRPr/>
            </a:pPr>
            <a:r>
              <a:rPr lang="en-ZA" sz="1800" dirty="0" smtClean="0"/>
              <a:t>We are also able to provide Ethernet services in multiples of 100Mbit/s, 1Gbit/s &amp; 10Gbit/s.</a:t>
            </a:r>
          </a:p>
          <a:p>
            <a:pPr algn="just">
              <a:lnSpc>
                <a:spcPct val="150000"/>
              </a:lnSpc>
              <a:defRPr/>
            </a:pPr>
            <a:endParaRPr lang="en-Z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949725" y="6461543"/>
            <a:ext cx="991674" cy="3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Slide </a:t>
            </a:r>
            <a:fld id="{FA02A5B3-E303-4901-A16F-0C807E21250B}" type="slidenum">
              <a:rPr lang="en-ZA" sz="1400" smtClean="0">
                <a:solidFill>
                  <a:schemeClr val="bg1"/>
                </a:solidFill>
              </a:rPr>
              <a:pPr/>
              <a:t>6</a:t>
            </a:fld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3701-005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5856" y="1395970"/>
            <a:ext cx="2718547" cy="26643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5656" y="5244967"/>
            <a:ext cx="7895841" cy="15657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00" y="5359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0537" y="5237027"/>
            <a:ext cx="8366859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Levels – 99.5% (Standard),</a:t>
            </a:r>
            <a:r>
              <a:rPr kumimoji="0" lang="en-ZA" sz="2200" b="0" i="0" u="none" strike="noStrike" kern="0" cap="none" spc="0" normalizeH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99.95% (Platinum)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ZA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 options</a:t>
            </a:r>
            <a:r>
              <a:rPr kumimoji="0" lang="en-ZA" sz="2200" b="0" i="0" u="none" strike="noStrike" kern="0" cap="none" spc="0" normalizeH="0" noProof="0" dirty="0" smtClean="0">
                <a:ln>
                  <a:noFill/>
                </a:ln>
                <a:solidFill>
                  <a:srgbClr val="6D6F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include 10 Year IRUs and 1, 3, 5 and 10 Year Leases.</a:t>
            </a:r>
            <a:endParaRPr kumimoji="0" lang="en-ZA" sz="2000" b="0" i="0" u="none" strike="noStrike" kern="0" cap="none" spc="0" normalizeH="0" baseline="0" noProof="0" dirty="0" smtClean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6D6F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3396"/>
            <a:ext cx="6725239" cy="725488"/>
          </a:xfrm>
        </p:spPr>
        <p:txBody>
          <a:bodyPr/>
          <a:lstStyle/>
          <a:p>
            <a:r>
              <a:rPr lang="en-ZA" dirty="0" smtClean="0"/>
              <a:t>National Network Infrastructure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57" y="1523999"/>
            <a:ext cx="8229600" cy="4647065"/>
          </a:xfrm>
        </p:spPr>
        <p:txBody>
          <a:bodyPr/>
          <a:lstStyle/>
          <a:p>
            <a:pPr algn="just"/>
            <a:r>
              <a:rPr lang="en-US" dirty="0" smtClean="0"/>
              <a:t>The Broadband Infraco fibre optic network currently comprises of approximately 12 125 km of optical transmission routes. 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The backbone network utilises the latest generation Dense Wavelength Division Multiplexing (DWDM) equipment, providing a number of 2.5 Gbit/s and 10 Gbit/s capacity connections along the majority of fibre routes.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Network extensions have also been implemented to provide fibre connectivity to the neighbouring countries of Botswana, Lesotho, Mozambique, Namibia, Swaziland, and Zimbabwe.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Broadband Infraco is also well positioned to link west coast and east coast international cable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864A8D4A-B602-4C7A-9F64-5AEA9A8AB9A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565" y="366153"/>
            <a:ext cx="9242983" cy="658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F819-D064-4167-9099-AC27F0A7BDE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7816" y="1542466"/>
            <a:ext cx="3934690" cy="135421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r>
              <a:rPr lang="en-US" sz="1400" dirty="0" smtClean="0">
                <a:solidFill>
                  <a:srgbClr val="003300"/>
                </a:solidFill>
              </a:rPr>
              <a:t>Additional fibre routes to close the rings to    provide service protection capability</a:t>
            </a:r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endParaRPr lang="en-US" sz="600" dirty="0" smtClean="0">
              <a:solidFill>
                <a:srgbClr val="003300"/>
              </a:solidFill>
            </a:endParaRPr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r>
              <a:rPr lang="en-US" sz="1400" dirty="0" smtClean="0">
                <a:solidFill>
                  <a:srgbClr val="003300"/>
                </a:solidFill>
              </a:rPr>
              <a:t>Overall capacity expansion</a:t>
            </a:r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endParaRPr lang="en-US" sz="600" b="0" dirty="0" smtClean="0">
              <a:solidFill>
                <a:srgbClr val="003300"/>
              </a:solidFill>
            </a:endParaRPr>
          </a:p>
          <a:p>
            <a:pPr marL="177800" indent="-177800" eaLnBrk="0" hangingPunct="0">
              <a:buFontTx/>
              <a:buChar char="•"/>
              <a:tabLst>
                <a:tab pos="177800" algn="l"/>
              </a:tabLst>
            </a:pPr>
            <a:r>
              <a:rPr lang="en-US" sz="1400" dirty="0" smtClean="0">
                <a:solidFill>
                  <a:srgbClr val="003300"/>
                </a:solidFill>
              </a:rPr>
              <a:t>Inclusion of Limpopo SDH Ring (Northern Ring)</a:t>
            </a:r>
            <a:endParaRPr lang="en-US" sz="1400" b="0" dirty="0">
              <a:solidFill>
                <a:srgbClr val="003300"/>
              </a:solidFill>
            </a:endParaRPr>
          </a:p>
        </p:txBody>
      </p:sp>
      <p:sp>
        <p:nvSpPr>
          <p:cNvPr id="7" name="Decagon 6"/>
          <p:cNvSpPr/>
          <p:nvPr/>
        </p:nvSpPr>
        <p:spPr>
          <a:xfrm>
            <a:off x="6628638" y="285750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9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8" name="Decagon 7"/>
          <p:cNvSpPr/>
          <p:nvPr/>
        </p:nvSpPr>
        <p:spPr>
          <a:xfrm>
            <a:off x="5116830" y="2833116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9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9" name="Decagon 8"/>
          <p:cNvSpPr/>
          <p:nvPr/>
        </p:nvSpPr>
        <p:spPr>
          <a:xfrm>
            <a:off x="3420237" y="5289042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8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3267075" y="364236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1" name="Decagon 10"/>
          <p:cNvSpPr/>
          <p:nvPr/>
        </p:nvSpPr>
        <p:spPr>
          <a:xfrm>
            <a:off x="4663821" y="4552569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6531102" y="4687824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8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7163562" y="2948559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5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3595116" y="599617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8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1667256" y="480060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6" name="Decagon 15"/>
          <p:cNvSpPr/>
          <p:nvPr/>
        </p:nvSpPr>
        <p:spPr>
          <a:xfrm>
            <a:off x="4772025" y="356158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6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5912358" y="3265170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8" name="Decagon 17"/>
          <p:cNvSpPr/>
          <p:nvPr/>
        </p:nvSpPr>
        <p:spPr>
          <a:xfrm>
            <a:off x="7569708" y="525322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9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3176" y="5276088"/>
            <a:ext cx="98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smtClean="0"/>
              <a:t>No. of 10 Gbit/s</a:t>
            </a:r>
            <a:endParaRPr lang="en-ZA" sz="800" dirty="0"/>
          </a:p>
        </p:txBody>
      </p:sp>
      <p:sp>
        <p:nvSpPr>
          <p:cNvPr id="20" name="Decagon 19"/>
          <p:cNvSpPr/>
          <p:nvPr/>
        </p:nvSpPr>
        <p:spPr>
          <a:xfrm>
            <a:off x="6547485" y="1557528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7434072" y="1599057"/>
            <a:ext cx="314325" cy="266700"/>
          </a:xfrm>
          <a:prstGeom prst="dec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-1"/>
            <a:ext cx="9144000" cy="638629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Current Network Infrastructure: 2008 / 2010</a:t>
            </a: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917"/>
            <a:ext cx="6699380" cy="66992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WACS International Cable System</a:t>
            </a:r>
            <a:endParaRPr lang="en-ZA" sz="2400" dirty="0"/>
          </a:p>
        </p:txBody>
      </p:sp>
      <p:sp>
        <p:nvSpPr>
          <p:cNvPr id="20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75930"/>
            <a:ext cx="2133600" cy="301925"/>
          </a:xfrm>
        </p:spPr>
        <p:txBody>
          <a:bodyPr/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Slide </a:t>
            </a:r>
            <a:fld id="{864A8D4A-B602-4C7A-9F64-5AEA9A8AB9A3}" type="slidenum">
              <a:rPr lang="en-US" sz="1200" smtClean="0">
                <a:solidFill>
                  <a:schemeClr val="bg1"/>
                </a:solidFill>
              </a:rPr>
              <a:pPr algn="r"/>
              <a:t>9</a:t>
            </a:fld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89" y="976670"/>
            <a:ext cx="4887977" cy="54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" name="Rectangle 197"/>
          <p:cNvSpPr/>
          <p:nvPr/>
        </p:nvSpPr>
        <p:spPr>
          <a:xfrm>
            <a:off x="5784980" y="1427584"/>
            <a:ext cx="3051110" cy="487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C&amp;MA and Supply Contract signed on 8 April 2009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WACS governance structures in place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Supply Contract came into force on 25 May 2009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Manufacturing of various cable system components is underway</a:t>
            </a:r>
          </a:p>
          <a:p>
            <a:pPr marL="342900" indent="-342900" eaLnBrk="0" hangingPunct="0">
              <a:spcBef>
                <a:spcPts val="12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Portugal shore-end cable has been installed</a:t>
            </a:r>
          </a:p>
          <a:p>
            <a:pPr marL="342900" indent="-342900" eaLnBrk="0" hangingPunct="0">
              <a:spcBef>
                <a:spcPts val="12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Main fibre route installation (cable ship load 1) to commence shortly</a:t>
            </a:r>
          </a:p>
          <a:p>
            <a:pPr marL="342900" indent="-342900" eaLnBrk="0" hangingPunct="0">
              <a:spcBef>
                <a:spcPts val="120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rgbClr val="6D6F67"/>
                </a:solidFill>
                <a:latin typeface="+mn-lt"/>
              </a:rPr>
              <a:t>The landing station in South Africa will be at Yzerfontein and the system is expected to go live during the third quarter 2011.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84619"/>
            <a:ext cx="2116726" cy="17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7712" y="1510147"/>
            <a:ext cx="2861862" cy="18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1050</Words>
  <Application>Microsoft Office PowerPoint</Application>
  <PresentationFormat>On-screen Show (4:3)</PresentationFormat>
  <Paragraphs>165</Paragraphs>
  <Slides>18</Slides>
  <Notes>10</Notes>
  <HiddenSlides>2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2_Custom Design</vt:lpstr>
      <vt:lpstr>Default Design</vt:lpstr>
      <vt:lpstr>Custom Design</vt:lpstr>
      <vt:lpstr>1_Custom Design</vt:lpstr>
      <vt:lpstr>Chart</vt:lpstr>
      <vt:lpstr>Slide 1</vt:lpstr>
      <vt:lpstr> Scope of Presentation</vt:lpstr>
      <vt:lpstr>Background</vt:lpstr>
      <vt:lpstr>Market Focus</vt:lpstr>
      <vt:lpstr>Value Proposition</vt:lpstr>
      <vt:lpstr>Products and Services </vt:lpstr>
      <vt:lpstr>National Network Infrastructure</vt:lpstr>
      <vt:lpstr>Slide 8</vt:lpstr>
      <vt:lpstr>WACS International Cable System</vt:lpstr>
      <vt:lpstr>Slide 10</vt:lpstr>
      <vt:lpstr>Launch Projects 1</vt:lpstr>
      <vt:lpstr>Launch Projects 2</vt:lpstr>
      <vt:lpstr>Slide 13</vt:lpstr>
      <vt:lpstr>Slide 14</vt:lpstr>
      <vt:lpstr>Infrastructure Projects for the Year</vt:lpstr>
      <vt:lpstr>Slide 16</vt:lpstr>
      <vt:lpstr>The Future of Internet in SA....?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</dc:creator>
  <cp:lastModifiedBy>Paul King</cp:lastModifiedBy>
  <cp:revision>357</cp:revision>
  <dcterms:created xsi:type="dcterms:W3CDTF">2009-08-13T14:56:16Z</dcterms:created>
  <dcterms:modified xsi:type="dcterms:W3CDTF">2010-09-15T12:44:03Z</dcterms:modified>
</cp:coreProperties>
</file>